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4" r:id="rId6"/>
    <p:sldId id="265" r:id="rId7"/>
    <p:sldId id="262" r:id="rId8"/>
    <p:sldId id="266" r:id="rId9"/>
    <p:sldId id="257"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C635C-F20A-457D-AB24-BCB6CDCB048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A09286-6B2D-4200-B967-305FD9187D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6799A7-22D2-447D-B347-DEAEC96D79A4}"/>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FDA432C5-593F-49FD-8C6D-D6A923AA84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D3E60-B07B-4034-9459-528016C1F580}"/>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2502503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65AEB-BC37-46A1-A05C-96DFBEBD22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8385B5-7E43-4EEB-8746-07CE8126434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58640-5B4D-444E-B05F-AC34ED737C5F}"/>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6C8FE9D9-E3DC-4937-BC06-B9806FDC3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1CBD7C-29F3-4F4D-82FE-39E030F35442}"/>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3979301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F1ABD4-A1F3-4D31-AA13-F69AAA10CBA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94BD5C-3835-4BAA-A0D2-3B80E770D3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EAE2ED-EBD0-49D9-AFCC-AE777714EE80}"/>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8F59E9E6-039E-4B1B-A68F-3DE87A2121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E14700-487D-4729-AB6E-BCC8C36C52C4}"/>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3551036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37A39-6620-47BB-AF18-ABC11D14BC0F}"/>
              </a:ext>
            </a:extLst>
          </p:cNvPr>
          <p:cNvSpPr>
            <a:spLocks noGrp="1"/>
          </p:cNvSpPr>
          <p:nvPr>
            <p:ph type="title"/>
          </p:nvPr>
        </p:nvSpPr>
        <p:spPr>
          <a:xfrm>
            <a:off x="838200" y="365125"/>
            <a:ext cx="10515600" cy="59499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DB9C621-663C-4E1A-BB3E-2EB8BD88F850}"/>
              </a:ext>
            </a:extLst>
          </p:cNvPr>
          <p:cNvSpPr>
            <a:spLocks noGrp="1"/>
          </p:cNvSpPr>
          <p:nvPr>
            <p:ph idx="1"/>
          </p:nvPr>
        </p:nvSpPr>
        <p:spPr>
          <a:xfrm>
            <a:off x="838200" y="1088136"/>
            <a:ext cx="10515600" cy="5088827"/>
          </a:xfrm>
        </p:spPr>
        <p:txBody>
          <a:bodyPr/>
          <a:lstStyle>
            <a:lvl1pPr>
              <a:defRPr sz="2400"/>
            </a:lvl1pPr>
            <a:lvl2pPr>
              <a:defRPr sz="2200"/>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1113928-E2BF-46CA-94F1-FC07721D83D3}"/>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531F6382-C6E7-4E30-AB70-AC9BE4CF1F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64A40-9F17-4B80-BC54-2E830AE84A9B}"/>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193561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50B4C-2B38-47AF-91CB-38FF32859B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8DD146-3A7A-441A-AA30-352C08B923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0A1A300-EB6A-42FD-BEB3-12B38F9BDA45}"/>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A56DD2FB-1AF6-438A-A2ED-AD35AB323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88BE49-4814-45F6-9270-1889E44E0CE4}"/>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1705525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C29E8-FEF9-481E-905B-D9CFA02B3D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F1F135-E017-420D-8441-CFFEEB80D5E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770426-C52A-4ED9-9395-3DD1A05F6B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3A7D96-83E5-4048-93BF-41E47A265EFA}"/>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6" name="Footer Placeholder 5">
            <a:extLst>
              <a:ext uri="{FF2B5EF4-FFF2-40B4-BE49-F238E27FC236}">
                <a16:creationId xmlns:a16="http://schemas.microsoft.com/office/drawing/2014/main" id="{8D655F61-5573-464B-9B81-12A0F0F589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E7A5DB-4788-4C06-9FDD-0BCBE3EECF4F}"/>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2636696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4A22B-3283-4CE3-A6BD-4BD864DA44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055647-F7CE-4FC8-8CCC-9ED7859138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6EE7259-5748-40FC-868A-4DFE78CD999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CADA28-7596-4F4E-9A90-53DD8799BE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1B88BFE-839F-4089-A0ED-0D29AF7B6D0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82844C-B2DE-4F0B-9D9D-7306828D916E}"/>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8" name="Footer Placeholder 7">
            <a:extLst>
              <a:ext uri="{FF2B5EF4-FFF2-40B4-BE49-F238E27FC236}">
                <a16:creationId xmlns:a16="http://schemas.microsoft.com/office/drawing/2014/main" id="{DBA771ED-D55F-4612-B9C9-531D4742B1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5655729-974C-4F63-8F0D-C96E6A8B562C}"/>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3197925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30494-9B90-4E29-8629-99AB7CED44F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1F0E2B-58F1-40C4-AE35-759CBB6CD4AF}"/>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4" name="Footer Placeholder 3">
            <a:extLst>
              <a:ext uri="{FF2B5EF4-FFF2-40B4-BE49-F238E27FC236}">
                <a16:creationId xmlns:a16="http://schemas.microsoft.com/office/drawing/2014/main" id="{62E73BEA-DAB4-45CE-AC66-C9E09B595B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57F288-42D9-4A4E-9165-350BEA9178C7}"/>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1321357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DEC1AB-8DEC-4B3C-8161-683F0F90BEC1}"/>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3" name="Footer Placeholder 2">
            <a:extLst>
              <a:ext uri="{FF2B5EF4-FFF2-40B4-BE49-F238E27FC236}">
                <a16:creationId xmlns:a16="http://schemas.microsoft.com/office/drawing/2014/main" id="{5FAB6414-CFCE-4D45-BC7A-3E1F4B74AEE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E4BA73-0E77-411C-879D-6AD41346F13A}"/>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308791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17AEA-B36E-45E7-AF59-023B8A38AA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B79C8F-46DD-4F8A-9A99-9BF5A78722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DF57A4-B21D-423C-91DB-FE3E6EC963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1594531-B751-4C95-A10A-1C50E8772BA8}"/>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6" name="Footer Placeholder 5">
            <a:extLst>
              <a:ext uri="{FF2B5EF4-FFF2-40B4-BE49-F238E27FC236}">
                <a16:creationId xmlns:a16="http://schemas.microsoft.com/office/drawing/2014/main" id="{7560729A-15F4-4CD8-BE2D-DDD9B0942F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F71AD5-BCA8-4C3D-8968-4F717439DC98}"/>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1793057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37B9D-B645-453F-915B-5233584C7F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A73D02-DB08-4650-AE0B-C92F1C9475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E9C958A9-2B8B-493E-A73E-1292720218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1A06C83-5830-41E5-8C5F-63B403F03DBC}"/>
              </a:ext>
            </a:extLst>
          </p:cNvPr>
          <p:cNvSpPr>
            <a:spLocks noGrp="1"/>
          </p:cNvSpPr>
          <p:nvPr>
            <p:ph type="dt" sz="half" idx="10"/>
          </p:nvPr>
        </p:nvSpPr>
        <p:spPr/>
        <p:txBody>
          <a:bodyPr/>
          <a:lstStyle/>
          <a:p>
            <a:fld id="{389AD042-D9EA-4ABE-A76F-4E5DFDDCABBE}" type="datetimeFigureOut">
              <a:rPr lang="en-US" smtClean="0"/>
              <a:t>10/11/2018</a:t>
            </a:fld>
            <a:endParaRPr lang="en-US"/>
          </a:p>
        </p:txBody>
      </p:sp>
      <p:sp>
        <p:nvSpPr>
          <p:cNvPr id="6" name="Footer Placeholder 5">
            <a:extLst>
              <a:ext uri="{FF2B5EF4-FFF2-40B4-BE49-F238E27FC236}">
                <a16:creationId xmlns:a16="http://schemas.microsoft.com/office/drawing/2014/main" id="{C8BBA939-D3BD-4C8D-AF4C-A103AD9573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874BED-8575-4053-A59A-6D113E954D04}"/>
              </a:ext>
            </a:extLst>
          </p:cNvPr>
          <p:cNvSpPr>
            <a:spLocks noGrp="1"/>
          </p:cNvSpPr>
          <p:nvPr>
            <p:ph type="sldNum" sz="quarter" idx="12"/>
          </p:nvPr>
        </p:nvSpPr>
        <p:spPr/>
        <p:txBody>
          <a:bodyPr/>
          <a:lstStyle/>
          <a:p>
            <a:fld id="{AAA464A4-EA35-4CBA-BFAC-A22F78684BD8}" type="slidenum">
              <a:rPr lang="en-US" smtClean="0"/>
              <a:t>‹#›</a:t>
            </a:fld>
            <a:endParaRPr lang="en-US"/>
          </a:p>
        </p:txBody>
      </p:sp>
    </p:spTree>
    <p:extLst>
      <p:ext uri="{BB962C8B-B14F-4D97-AF65-F5344CB8AC3E}">
        <p14:creationId xmlns:p14="http://schemas.microsoft.com/office/powerpoint/2010/main" val="1388949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FDE6CF-E36F-4496-A845-929041808B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92C632-993E-4000-A48C-D33460E5E2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57CB1-1024-405E-A226-44C608460F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9AD042-D9EA-4ABE-A76F-4E5DFDDCABBE}" type="datetimeFigureOut">
              <a:rPr lang="en-US" smtClean="0"/>
              <a:t>10/11/2018</a:t>
            </a:fld>
            <a:endParaRPr lang="en-US"/>
          </a:p>
        </p:txBody>
      </p:sp>
      <p:sp>
        <p:nvSpPr>
          <p:cNvPr id="5" name="Footer Placeholder 4">
            <a:extLst>
              <a:ext uri="{FF2B5EF4-FFF2-40B4-BE49-F238E27FC236}">
                <a16:creationId xmlns:a16="http://schemas.microsoft.com/office/drawing/2014/main" id="{B91174E9-0A15-4E4E-9CC9-CAB64BEE22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8F3CB8-84B5-423D-AD38-F28B02E176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A464A4-EA35-4CBA-BFAC-A22F78684BD8}" type="slidenum">
              <a:rPr lang="en-US" smtClean="0"/>
              <a:t>‹#›</a:t>
            </a:fld>
            <a:endParaRPr lang="en-US"/>
          </a:p>
        </p:txBody>
      </p:sp>
    </p:spTree>
    <p:extLst>
      <p:ext uri="{BB962C8B-B14F-4D97-AF65-F5344CB8AC3E}">
        <p14:creationId xmlns:p14="http://schemas.microsoft.com/office/powerpoint/2010/main" val="2612804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C0BC-05A4-49F4-A7F9-E0D04BEEB4C1}"/>
              </a:ext>
            </a:extLst>
          </p:cNvPr>
          <p:cNvSpPr>
            <a:spLocks noGrp="1"/>
          </p:cNvSpPr>
          <p:nvPr>
            <p:ph type="ctrTitle"/>
          </p:nvPr>
        </p:nvSpPr>
        <p:spPr/>
        <p:txBody>
          <a:bodyPr>
            <a:normAutofit fontScale="90000"/>
          </a:bodyPr>
          <a:lstStyle/>
          <a:p>
            <a:r>
              <a:rPr lang="en-US" dirty="0"/>
              <a:t>WF on UE behavior and network configuration without SCS restriction</a:t>
            </a:r>
          </a:p>
        </p:txBody>
      </p:sp>
      <p:sp>
        <p:nvSpPr>
          <p:cNvPr id="3" name="Subtitle 2">
            <a:extLst>
              <a:ext uri="{FF2B5EF4-FFF2-40B4-BE49-F238E27FC236}">
                <a16:creationId xmlns:a16="http://schemas.microsoft.com/office/drawing/2014/main" id="{4A14152B-CF87-4923-A156-62EE756D82FE}"/>
              </a:ext>
            </a:extLst>
          </p:cNvPr>
          <p:cNvSpPr>
            <a:spLocks noGrp="1"/>
          </p:cNvSpPr>
          <p:nvPr>
            <p:ph type="subTitle" idx="1"/>
          </p:nvPr>
        </p:nvSpPr>
        <p:spPr/>
        <p:txBody>
          <a:bodyPr/>
          <a:lstStyle/>
          <a:p>
            <a:r>
              <a:rPr lang="en-US" dirty="0"/>
              <a:t>Qualcomm, Huawei</a:t>
            </a:r>
          </a:p>
        </p:txBody>
      </p:sp>
    </p:spTree>
    <p:extLst>
      <p:ext uri="{BB962C8B-B14F-4D97-AF65-F5344CB8AC3E}">
        <p14:creationId xmlns:p14="http://schemas.microsoft.com/office/powerpoint/2010/main" val="130561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72655" y="3131127"/>
            <a:ext cx="4193309" cy="1653309"/>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828963" y="328180"/>
            <a:ext cx="10515600" cy="594995"/>
          </a:xfrm>
        </p:spPr>
        <p:txBody>
          <a:bodyPr>
            <a:normAutofit fontScale="90000"/>
          </a:bodyPr>
          <a:lstStyle/>
          <a:p>
            <a:r>
              <a:rPr lang="en-US" altLang="zh-CN" dirty="0"/>
              <a:t>For information only (not for approval)</a:t>
            </a:r>
            <a:endParaRPr lang="zh-CN" altLang="en-US" dirty="0"/>
          </a:p>
        </p:txBody>
      </p:sp>
      <p:sp>
        <p:nvSpPr>
          <p:cNvPr id="3" name="Content Placeholder 2"/>
          <p:cNvSpPr>
            <a:spLocks noGrp="1"/>
          </p:cNvSpPr>
          <p:nvPr>
            <p:ph idx="1"/>
          </p:nvPr>
        </p:nvSpPr>
        <p:spPr>
          <a:xfrm>
            <a:off x="847437" y="1134319"/>
            <a:ext cx="10515600" cy="2033754"/>
          </a:xfrm>
        </p:spPr>
        <p:txBody>
          <a:bodyPr>
            <a:normAutofit fontScale="40000" lnSpcReduction="20000"/>
          </a:bodyPr>
          <a:lstStyle/>
          <a:p>
            <a:pPr lvl="1"/>
            <a:r>
              <a:rPr lang="en-GB" altLang="zh-CN" sz="5600" dirty="0"/>
              <a:t>For Network </a:t>
            </a:r>
          </a:p>
          <a:p>
            <a:pPr lvl="2"/>
            <a:r>
              <a:rPr lang="en-GB" altLang="zh-CN" sz="5600" dirty="0"/>
              <a:t>Explore if the network will deploy this scenario</a:t>
            </a:r>
          </a:p>
          <a:p>
            <a:pPr lvl="3"/>
            <a:r>
              <a:rPr lang="en-GB" altLang="zh-CN" sz="5400" dirty="0" err="1"/>
              <a:t>carrierBandwidth</a:t>
            </a:r>
            <a:r>
              <a:rPr lang="en-GB" altLang="zh-CN" sz="5400" dirty="0"/>
              <a:t> &gt; 50 MHz with SCS &gt;15kHz, SSB SCS 15 kHz</a:t>
            </a:r>
            <a:endParaRPr lang="en-GB" altLang="zh-CN" sz="5600" dirty="0"/>
          </a:p>
          <a:p>
            <a:pPr lvl="1"/>
            <a:r>
              <a:rPr lang="en-GB" altLang="zh-CN" sz="5600" dirty="0"/>
              <a:t>For UE side</a:t>
            </a:r>
            <a:endParaRPr lang="en-GB" altLang="zh-CN" sz="5600" strike="sngStrike" dirty="0">
              <a:solidFill>
                <a:srgbClr val="FF0000"/>
              </a:solidFill>
            </a:endParaRPr>
          </a:p>
          <a:p>
            <a:pPr lvl="2"/>
            <a:r>
              <a:rPr lang="en-GB" altLang="zh-CN" sz="5600" dirty="0"/>
              <a:t>For UE with mixed numerology capability between simultaneous receiving data and SSB, UE behaviour needs to be clarified whether UE needs to support the above scenario with or without measurement gaps </a:t>
            </a:r>
          </a:p>
          <a:p>
            <a:pPr lvl="1"/>
            <a:endParaRPr lang="en-US" altLang="zh-CN" dirty="0"/>
          </a:p>
          <a:p>
            <a:endParaRPr lang="zh-CN" altLang="en-US" dirty="0"/>
          </a:p>
        </p:txBody>
      </p:sp>
      <p:grpSp>
        <p:nvGrpSpPr>
          <p:cNvPr id="4" name="Group 3">
            <a:extLst>
              <a:ext uri="{FF2B5EF4-FFF2-40B4-BE49-F238E27FC236}">
                <a16:creationId xmlns:a16="http://schemas.microsoft.com/office/drawing/2014/main" id="{A00384E4-79BB-467E-9EF3-A2F016F5B67D}"/>
              </a:ext>
            </a:extLst>
          </p:cNvPr>
          <p:cNvGrpSpPr/>
          <p:nvPr/>
        </p:nvGrpSpPr>
        <p:grpSpPr>
          <a:xfrm>
            <a:off x="927684" y="3404735"/>
            <a:ext cx="3452246" cy="411061"/>
            <a:chOff x="999690" y="4028116"/>
            <a:chExt cx="3452246" cy="411061"/>
          </a:xfrm>
        </p:grpSpPr>
        <p:cxnSp>
          <p:nvCxnSpPr>
            <p:cNvPr id="5" name="Straight Connector 4">
              <a:extLst>
                <a:ext uri="{FF2B5EF4-FFF2-40B4-BE49-F238E27FC236}">
                  <a16:creationId xmlns:a16="http://schemas.microsoft.com/office/drawing/2014/main" id="{5B913D7E-2729-455F-A07C-8C63E02C7B2A}"/>
                </a:ext>
              </a:extLst>
            </p:cNvPr>
            <p:cNvCxnSpPr>
              <a:cxnSpLocks/>
            </p:cNvCxnSpPr>
            <p:nvPr/>
          </p:nvCxnSpPr>
          <p:spPr>
            <a:xfrm>
              <a:off x="999690" y="4430788"/>
              <a:ext cx="3452246"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12ACE2E-01C6-4350-BF77-C9F4FECE8D6A}"/>
                </a:ext>
              </a:extLst>
            </p:cNvPr>
            <p:cNvSpPr/>
            <p:nvPr/>
          </p:nvSpPr>
          <p:spPr>
            <a:xfrm>
              <a:off x="1201026" y="4028116"/>
              <a:ext cx="2817301"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Alt1:CC BW1(&gt;50MHz), SCS=30K</a:t>
              </a:r>
            </a:p>
          </p:txBody>
        </p:sp>
      </p:grpSp>
      <p:sp>
        <p:nvSpPr>
          <p:cNvPr id="10" name="Rectangle 9"/>
          <p:cNvSpPr/>
          <p:nvPr/>
        </p:nvSpPr>
        <p:spPr>
          <a:xfrm>
            <a:off x="2032919" y="4159810"/>
            <a:ext cx="488606" cy="44914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t>SSB SCS=15K</a:t>
            </a:r>
            <a:endParaRPr lang="zh-CN" altLang="en-US" sz="1000" b="1" dirty="0"/>
          </a:p>
        </p:txBody>
      </p:sp>
      <p:cxnSp>
        <p:nvCxnSpPr>
          <p:cNvPr id="11" name="Straight Connector 10">
            <a:extLst>
              <a:ext uri="{FF2B5EF4-FFF2-40B4-BE49-F238E27FC236}">
                <a16:creationId xmlns:a16="http://schemas.microsoft.com/office/drawing/2014/main" id="{A8CEBD42-659E-4CBF-BEA6-59FA9C87433F}"/>
              </a:ext>
            </a:extLst>
          </p:cNvPr>
          <p:cNvCxnSpPr>
            <a:cxnSpLocks/>
          </p:cNvCxnSpPr>
          <p:nvPr/>
        </p:nvCxnSpPr>
        <p:spPr>
          <a:xfrm>
            <a:off x="951627" y="4608959"/>
            <a:ext cx="3452246"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049064" y="5719548"/>
            <a:ext cx="488606" cy="44914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t>SSB SCS=15K</a:t>
            </a:r>
            <a:endParaRPr lang="zh-CN" altLang="en-US" sz="1000" b="1" dirty="0"/>
          </a:p>
        </p:txBody>
      </p:sp>
      <p:cxnSp>
        <p:nvCxnSpPr>
          <p:cNvPr id="15" name="Straight Connector 14">
            <a:extLst>
              <a:ext uri="{FF2B5EF4-FFF2-40B4-BE49-F238E27FC236}">
                <a16:creationId xmlns:a16="http://schemas.microsoft.com/office/drawing/2014/main" id="{A8CEBD42-659E-4CBF-BEA6-59FA9C87433F}"/>
              </a:ext>
            </a:extLst>
          </p:cNvPr>
          <p:cNvCxnSpPr>
            <a:cxnSpLocks/>
          </p:cNvCxnSpPr>
          <p:nvPr/>
        </p:nvCxnSpPr>
        <p:spPr>
          <a:xfrm>
            <a:off x="967772" y="6168697"/>
            <a:ext cx="3452246"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639553B-A23C-4BD4-A835-2F675E3770A1}"/>
              </a:ext>
            </a:extLst>
          </p:cNvPr>
          <p:cNvSpPr/>
          <p:nvPr/>
        </p:nvSpPr>
        <p:spPr>
          <a:xfrm>
            <a:off x="1874977" y="4957230"/>
            <a:ext cx="1293096"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Alt 2: CC BW2(&lt;=50MHz), SCS=30K</a:t>
            </a:r>
          </a:p>
        </p:txBody>
      </p:sp>
      <p:cxnSp>
        <p:nvCxnSpPr>
          <p:cNvPr id="17" name="Straight Connector 16">
            <a:extLst>
              <a:ext uri="{FF2B5EF4-FFF2-40B4-BE49-F238E27FC236}">
                <a16:creationId xmlns:a16="http://schemas.microsoft.com/office/drawing/2014/main" id="{A8CEBD42-659E-4CBF-BEA6-59FA9C87433F}"/>
              </a:ext>
            </a:extLst>
          </p:cNvPr>
          <p:cNvCxnSpPr>
            <a:cxnSpLocks/>
          </p:cNvCxnSpPr>
          <p:nvPr/>
        </p:nvCxnSpPr>
        <p:spPr>
          <a:xfrm>
            <a:off x="795402" y="5376680"/>
            <a:ext cx="3452246"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572654" y="4892893"/>
            <a:ext cx="4193309" cy="1653309"/>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a:extLst>
              <a:ext uri="{FF2B5EF4-FFF2-40B4-BE49-F238E27FC236}">
                <a16:creationId xmlns:a16="http://schemas.microsoft.com/office/drawing/2014/main" id="{C5BE5852-26B1-4AEE-B796-61E6024B6791}"/>
              </a:ext>
            </a:extLst>
          </p:cNvPr>
          <p:cNvSpPr txBox="1"/>
          <p:nvPr/>
        </p:nvSpPr>
        <p:spPr>
          <a:xfrm>
            <a:off x="5380585" y="4015052"/>
            <a:ext cx="2835392" cy="369332"/>
          </a:xfrm>
          <a:prstGeom prst="rect">
            <a:avLst/>
          </a:prstGeom>
          <a:noFill/>
        </p:spPr>
        <p:txBody>
          <a:bodyPr wrap="none" rtlCol="0">
            <a:spAutoFit/>
          </a:bodyPr>
          <a:lstStyle/>
          <a:p>
            <a:r>
              <a:rPr lang="en-US" dirty="0"/>
              <a:t>Network configuration Alt 1 </a:t>
            </a:r>
          </a:p>
        </p:txBody>
      </p:sp>
      <p:sp>
        <p:nvSpPr>
          <p:cNvPr id="20" name="TextBox 19">
            <a:extLst>
              <a:ext uri="{FF2B5EF4-FFF2-40B4-BE49-F238E27FC236}">
                <a16:creationId xmlns:a16="http://schemas.microsoft.com/office/drawing/2014/main" id="{C5BE5852-26B1-4AEE-B796-61E6024B6791}"/>
              </a:ext>
            </a:extLst>
          </p:cNvPr>
          <p:cNvSpPr txBox="1"/>
          <p:nvPr/>
        </p:nvSpPr>
        <p:spPr>
          <a:xfrm>
            <a:off x="5468734" y="5534882"/>
            <a:ext cx="2835392" cy="369332"/>
          </a:xfrm>
          <a:prstGeom prst="rect">
            <a:avLst/>
          </a:prstGeom>
          <a:noFill/>
        </p:spPr>
        <p:txBody>
          <a:bodyPr wrap="none" rtlCol="0">
            <a:spAutoFit/>
          </a:bodyPr>
          <a:lstStyle/>
          <a:p>
            <a:r>
              <a:rPr lang="en-US" dirty="0"/>
              <a:t>Network configuration Alt 2 </a:t>
            </a:r>
          </a:p>
        </p:txBody>
      </p:sp>
    </p:spTree>
    <p:extLst>
      <p:ext uri="{BB962C8B-B14F-4D97-AF65-F5344CB8AC3E}">
        <p14:creationId xmlns:p14="http://schemas.microsoft.com/office/powerpoint/2010/main" val="1465964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6B667-1131-4A51-AA25-C0D1D4D2C033}"/>
              </a:ext>
            </a:extLst>
          </p:cNvPr>
          <p:cNvSpPr>
            <a:spLocks noGrp="1"/>
          </p:cNvSpPr>
          <p:nvPr>
            <p:ph type="title"/>
          </p:nvPr>
        </p:nvSpPr>
        <p:spPr/>
        <p:txBody>
          <a:bodyPr>
            <a:normAutofit fontScale="90000"/>
          </a:bodyPr>
          <a:lstStyle/>
          <a:p>
            <a:r>
              <a:rPr lang="en-US" dirty="0"/>
              <a:t>Background</a:t>
            </a:r>
          </a:p>
        </p:txBody>
      </p:sp>
      <p:sp>
        <p:nvSpPr>
          <p:cNvPr id="3" name="Content Placeholder 2">
            <a:extLst>
              <a:ext uri="{FF2B5EF4-FFF2-40B4-BE49-F238E27FC236}">
                <a16:creationId xmlns:a16="http://schemas.microsoft.com/office/drawing/2014/main" id="{FA8B3213-D71E-46D6-BEF3-825AE34C3EB4}"/>
              </a:ext>
            </a:extLst>
          </p:cNvPr>
          <p:cNvSpPr>
            <a:spLocks noGrp="1"/>
          </p:cNvSpPr>
          <p:nvPr>
            <p:ph idx="1"/>
          </p:nvPr>
        </p:nvSpPr>
        <p:spPr/>
        <p:txBody>
          <a:bodyPr/>
          <a:lstStyle/>
          <a:p>
            <a:r>
              <a:rPr lang="en-US" dirty="0"/>
              <a:t>RAN2 signal design for UE carrier BW and location</a:t>
            </a:r>
          </a:p>
          <a:p>
            <a:pPr lvl="1"/>
            <a:r>
              <a:rPr lang="en-US" dirty="0"/>
              <a:t>Part of </a:t>
            </a:r>
            <a:r>
              <a:rPr lang="en-US" dirty="0" err="1"/>
              <a:t>FreqInfoDL</a:t>
            </a:r>
            <a:r>
              <a:rPr lang="en-US" dirty="0"/>
              <a:t> -&gt; </a:t>
            </a:r>
            <a:r>
              <a:rPr lang="en-US" dirty="0" err="1"/>
              <a:t>scs-SpecificCarrierList</a:t>
            </a:r>
            <a:endParaRPr lang="en-US" dirty="0"/>
          </a:p>
          <a:p>
            <a:pPr lvl="2"/>
            <a:r>
              <a:rPr lang="en-US" dirty="0" err="1"/>
              <a:t>carrierBandWidth</a:t>
            </a:r>
            <a:endParaRPr lang="en-US" dirty="0"/>
          </a:p>
          <a:p>
            <a:pPr lvl="2"/>
            <a:r>
              <a:rPr lang="en-GB" dirty="0" err="1"/>
              <a:t>offsetToCarrier</a:t>
            </a:r>
            <a:endParaRPr lang="en-GB" dirty="0"/>
          </a:p>
          <a:p>
            <a:pPr lvl="1"/>
            <a:r>
              <a:rPr lang="en-GB" dirty="0"/>
              <a:t>Since both carrier BW and offset are per SCS, the network can configure the UE with multiple </a:t>
            </a:r>
            <a:r>
              <a:rPr lang="en-GB" dirty="0" err="1"/>
              <a:t>carrierBW’s</a:t>
            </a:r>
            <a:endParaRPr lang="en-GB" dirty="0"/>
          </a:p>
          <a:p>
            <a:r>
              <a:rPr lang="en-US" dirty="0"/>
              <a:t>Network can configure the UE with one or multiple </a:t>
            </a:r>
            <a:r>
              <a:rPr lang="en-US" dirty="0" err="1"/>
              <a:t>carrierBandWidth’s</a:t>
            </a:r>
            <a:endParaRPr lang="en-US" dirty="0"/>
          </a:p>
          <a:p>
            <a:pPr lvl="1"/>
            <a:r>
              <a:rPr lang="en-US" dirty="0"/>
              <a:t>At most one </a:t>
            </a:r>
            <a:r>
              <a:rPr lang="en-US" dirty="0" err="1"/>
              <a:t>carrierBandWidth</a:t>
            </a:r>
            <a:r>
              <a:rPr lang="en-US" dirty="0"/>
              <a:t> for each SCS</a:t>
            </a:r>
          </a:p>
          <a:p>
            <a:endParaRPr lang="en-US" dirty="0"/>
          </a:p>
        </p:txBody>
      </p:sp>
    </p:spTree>
    <p:extLst>
      <p:ext uri="{BB962C8B-B14F-4D97-AF65-F5344CB8AC3E}">
        <p14:creationId xmlns:p14="http://schemas.microsoft.com/office/powerpoint/2010/main" val="3360398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96859-DC82-4A81-BFF6-5ED02520A7A5}"/>
              </a:ext>
            </a:extLst>
          </p:cNvPr>
          <p:cNvSpPr>
            <a:spLocks noGrp="1"/>
          </p:cNvSpPr>
          <p:nvPr>
            <p:ph type="title"/>
          </p:nvPr>
        </p:nvSpPr>
        <p:spPr/>
        <p:txBody>
          <a:bodyPr>
            <a:normAutofit fontScale="90000"/>
          </a:bodyPr>
          <a:lstStyle/>
          <a:p>
            <a:r>
              <a:rPr lang="en-US" dirty="0"/>
              <a:t>BWP Configuration </a:t>
            </a:r>
          </a:p>
        </p:txBody>
      </p:sp>
      <p:sp>
        <p:nvSpPr>
          <p:cNvPr id="3" name="Content Placeholder 2">
            <a:extLst>
              <a:ext uri="{FF2B5EF4-FFF2-40B4-BE49-F238E27FC236}">
                <a16:creationId xmlns:a16="http://schemas.microsoft.com/office/drawing/2014/main" id="{3B44D3B5-C15D-4A8B-A315-962483866499}"/>
              </a:ext>
            </a:extLst>
          </p:cNvPr>
          <p:cNvSpPr>
            <a:spLocks noGrp="1"/>
          </p:cNvSpPr>
          <p:nvPr>
            <p:ph idx="1"/>
          </p:nvPr>
        </p:nvSpPr>
        <p:spPr/>
        <p:txBody>
          <a:bodyPr>
            <a:normAutofit/>
          </a:bodyPr>
          <a:lstStyle/>
          <a:p>
            <a:r>
              <a:rPr lang="en-US" dirty="0"/>
              <a:t>For a UE to be configured with a BWP with a particular SCS, the </a:t>
            </a:r>
            <a:r>
              <a:rPr lang="en-US" dirty="0" err="1"/>
              <a:t>carrierBandWidth</a:t>
            </a:r>
            <a:r>
              <a:rPr lang="en-US" dirty="0"/>
              <a:t> for that SCS needs to be indicated to the UE</a:t>
            </a:r>
          </a:p>
          <a:p>
            <a:pPr lvl="1"/>
            <a:endParaRPr lang="en-US" dirty="0"/>
          </a:p>
          <a:p>
            <a:pPr lvl="1"/>
            <a:endParaRPr lang="en-US" dirty="0"/>
          </a:p>
          <a:p>
            <a:pPr lvl="1"/>
            <a:endParaRPr lang="en-US" dirty="0"/>
          </a:p>
          <a:p>
            <a:pPr lvl="1"/>
            <a:endParaRPr lang="en-US" dirty="0"/>
          </a:p>
          <a:p>
            <a:pPr lvl="1"/>
            <a:endParaRPr lang="en-US" dirty="0"/>
          </a:p>
          <a:p>
            <a:pPr marL="914400" lvl="2" indent="0">
              <a:buNone/>
            </a:pPr>
            <a:r>
              <a:rPr lang="en-US" dirty="0"/>
              <a:t> </a:t>
            </a:r>
          </a:p>
        </p:txBody>
      </p:sp>
    </p:spTree>
    <p:extLst>
      <p:ext uri="{BB962C8B-B14F-4D97-AF65-F5344CB8AC3E}">
        <p14:creationId xmlns:p14="http://schemas.microsoft.com/office/powerpoint/2010/main" val="183806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3A879-DC7D-4CB7-815F-B42CDD0EE314}"/>
              </a:ext>
            </a:extLst>
          </p:cNvPr>
          <p:cNvSpPr>
            <a:spLocks noGrp="1"/>
          </p:cNvSpPr>
          <p:nvPr>
            <p:ph type="title"/>
          </p:nvPr>
        </p:nvSpPr>
        <p:spPr/>
        <p:txBody>
          <a:bodyPr>
            <a:normAutofit fontScale="90000"/>
          </a:bodyPr>
          <a:lstStyle/>
          <a:p>
            <a:r>
              <a:rPr lang="en-US" dirty="0"/>
              <a:t>Network Behavior</a:t>
            </a:r>
          </a:p>
        </p:txBody>
      </p:sp>
      <p:sp>
        <p:nvSpPr>
          <p:cNvPr id="3" name="Content Placeholder 2">
            <a:extLst>
              <a:ext uri="{FF2B5EF4-FFF2-40B4-BE49-F238E27FC236}">
                <a16:creationId xmlns:a16="http://schemas.microsoft.com/office/drawing/2014/main" id="{C893289C-1F36-4084-80CE-B485C1C30ECF}"/>
              </a:ext>
            </a:extLst>
          </p:cNvPr>
          <p:cNvSpPr>
            <a:spLocks noGrp="1"/>
          </p:cNvSpPr>
          <p:nvPr>
            <p:ph idx="1"/>
          </p:nvPr>
        </p:nvSpPr>
        <p:spPr/>
        <p:txBody>
          <a:bodyPr>
            <a:normAutofit/>
          </a:bodyPr>
          <a:lstStyle/>
          <a:p>
            <a:endParaRPr lang="en-US" dirty="0"/>
          </a:p>
          <a:p>
            <a:r>
              <a:rPr lang="en-US" dirty="0"/>
              <a:t>For two </a:t>
            </a:r>
            <a:r>
              <a:rPr lang="en-US" dirty="0" err="1"/>
              <a:t>carrierBandwidths</a:t>
            </a:r>
            <a:r>
              <a:rPr lang="en-US" dirty="0"/>
              <a:t> configured for two different SCS’s</a:t>
            </a:r>
          </a:p>
          <a:p>
            <a:pPr lvl="1"/>
            <a:r>
              <a:rPr lang="en-US" dirty="0"/>
              <a:t>Scenario 1: The </a:t>
            </a:r>
            <a:r>
              <a:rPr lang="en-US" dirty="0" err="1"/>
              <a:t>carrierBandwidth</a:t>
            </a:r>
            <a:r>
              <a:rPr lang="en-US" dirty="0"/>
              <a:t> for two SCS’s do not overlap</a:t>
            </a:r>
          </a:p>
          <a:p>
            <a:pPr lvl="1"/>
            <a:r>
              <a:rPr lang="en-US" dirty="0"/>
              <a:t>Scenario 2: The </a:t>
            </a:r>
            <a:r>
              <a:rPr lang="en-US" dirty="0" err="1"/>
              <a:t>carrierBandwidth</a:t>
            </a:r>
            <a:r>
              <a:rPr lang="en-US" dirty="0"/>
              <a:t> for two SCS’s partially overlap</a:t>
            </a:r>
          </a:p>
          <a:p>
            <a:pPr lvl="1"/>
            <a:r>
              <a:rPr lang="en-US" dirty="0"/>
              <a:t>Scenario 3: The </a:t>
            </a:r>
            <a:r>
              <a:rPr lang="en-US" dirty="0" err="1"/>
              <a:t>carrierBandwidth</a:t>
            </a:r>
            <a:r>
              <a:rPr lang="en-US" dirty="0"/>
              <a:t> for one SCS is fully contained in the other</a:t>
            </a:r>
          </a:p>
          <a:p>
            <a:pPr lvl="1"/>
            <a:r>
              <a:rPr lang="en-US" dirty="0"/>
              <a:t>Scenario 4: The </a:t>
            </a:r>
            <a:r>
              <a:rPr lang="en-US" dirty="0" err="1"/>
              <a:t>carrierBandwidth</a:t>
            </a:r>
            <a:r>
              <a:rPr lang="en-US" dirty="0"/>
              <a:t> for two SCS’s fully overlap</a:t>
            </a:r>
          </a:p>
        </p:txBody>
      </p:sp>
    </p:spTree>
    <p:extLst>
      <p:ext uri="{BB962C8B-B14F-4D97-AF65-F5344CB8AC3E}">
        <p14:creationId xmlns:p14="http://schemas.microsoft.com/office/powerpoint/2010/main" val="2752962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2250A-78FD-4F33-9ACA-D0205ED5C4F4}"/>
              </a:ext>
            </a:extLst>
          </p:cNvPr>
          <p:cNvSpPr>
            <a:spLocks noGrp="1"/>
          </p:cNvSpPr>
          <p:nvPr>
            <p:ph type="title"/>
          </p:nvPr>
        </p:nvSpPr>
        <p:spPr/>
        <p:txBody>
          <a:bodyPr>
            <a:normAutofit fontScale="90000"/>
          </a:bodyPr>
          <a:lstStyle/>
          <a:p>
            <a:r>
              <a:rPr lang="en-US" dirty="0"/>
              <a:t>Scenario Illustration</a:t>
            </a:r>
          </a:p>
        </p:txBody>
      </p:sp>
      <p:cxnSp>
        <p:nvCxnSpPr>
          <p:cNvPr id="5" name="Straight Connector 4">
            <a:extLst>
              <a:ext uri="{FF2B5EF4-FFF2-40B4-BE49-F238E27FC236}">
                <a16:creationId xmlns:a16="http://schemas.microsoft.com/office/drawing/2014/main" id="{2839B382-2EBA-4A1C-81AB-C2A1AFC3C577}"/>
              </a:ext>
            </a:extLst>
          </p:cNvPr>
          <p:cNvCxnSpPr/>
          <p:nvPr/>
        </p:nvCxnSpPr>
        <p:spPr>
          <a:xfrm>
            <a:off x="914400" y="2030170"/>
            <a:ext cx="4703046"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9669788-4B86-4CFE-9AA3-9119264228A7}"/>
              </a:ext>
            </a:extLst>
          </p:cNvPr>
          <p:cNvSpPr/>
          <p:nvPr/>
        </p:nvSpPr>
        <p:spPr>
          <a:xfrm>
            <a:off x="914400" y="1627498"/>
            <a:ext cx="2384032"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 carrierBandwidth1, SCS1</a:t>
            </a:r>
          </a:p>
        </p:txBody>
      </p:sp>
      <p:sp>
        <p:nvSpPr>
          <p:cNvPr id="7" name="Rectangle 6">
            <a:extLst>
              <a:ext uri="{FF2B5EF4-FFF2-40B4-BE49-F238E27FC236}">
                <a16:creationId xmlns:a16="http://schemas.microsoft.com/office/drawing/2014/main" id="{D11FE503-6827-4EEE-AF08-0CC0F1979801}"/>
              </a:ext>
            </a:extLst>
          </p:cNvPr>
          <p:cNvSpPr/>
          <p:nvPr/>
        </p:nvSpPr>
        <p:spPr>
          <a:xfrm>
            <a:off x="4203393" y="2534908"/>
            <a:ext cx="1414053"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carrierBandwidth</a:t>
            </a:r>
            <a:r>
              <a:rPr lang="en-US" sz="1200" dirty="0"/>
              <a:t> BW2, SCS2</a:t>
            </a:r>
          </a:p>
        </p:txBody>
      </p:sp>
      <p:cxnSp>
        <p:nvCxnSpPr>
          <p:cNvPr id="8" name="Straight Connector 7">
            <a:extLst>
              <a:ext uri="{FF2B5EF4-FFF2-40B4-BE49-F238E27FC236}">
                <a16:creationId xmlns:a16="http://schemas.microsoft.com/office/drawing/2014/main" id="{7B8A73D6-9874-4B74-A79B-88132F9BC7D4}"/>
              </a:ext>
            </a:extLst>
          </p:cNvPr>
          <p:cNvCxnSpPr/>
          <p:nvPr/>
        </p:nvCxnSpPr>
        <p:spPr>
          <a:xfrm>
            <a:off x="1100427" y="2945969"/>
            <a:ext cx="470304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7C5A8699-0F7B-4BCA-A7FF-23B33B3EEC19}"/>
              </a:ext>
            </a:extLst>
          </p:cNvPr>
          <p:cNvGrpSpPr/>
          <p:nvPr/>
        </p:nvGrpSpPr>
        <p:grpSpPr>
          <a:xfrm>
            <a:off x="6848708" y="4028116"/>
            <a:ext cx="3784833" cy="1318471"/>
            <a:chOff x="6848708" y="4028116"/>
            <a:chExt cx="3784833" cy="1318471"/>
          </a:xfrm>
        </p:grpSpPr>
        <p:cxnSp>
          <p:nvCxnSpPr>
            <p:cNvPr id="11" name="Straight Connector 10">
              <a:extLst>
                <a:ext uri="{FF2B5EF4-FFF2-40B4-BE49-F238E27FC236}">
                  <a16:creationId xmlns:a16="http://schemas.microsoft.com/office/drawing/2014/main" id="{DC25A76A-7945-4395-BBC8-F58DBFC99BFF}"/>
                </a:ext>
              </a:extLst>
            </p:cNvPr>
            <p:cNvCxnSpPr/>
            <p:nvPr/>
          </p:nvCxnSpPr>
          <p:spPr>
            <a:xfrm>
              <a:off x="6848708" y="4430788"/>
              <a:ext cx="364082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8387361-25FB-4251-981A-972D93165673}"/>
                </a:ext>
              </a:extLst>
            </p:cNvPr>
            <p:cNvSpPr/>
            <p:nvPr/>
          </p:nvSpPr>
          <p:spPr>
            <a:xfrm>
              <a:off x="7050044" y="4028116"/>
              <a:ext cx="1644242"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carrierBandwidthBW1, SCS1</a:t>
              </a:r>
            </a:p>
          </p:txBody>
        </p:sp>
        <p:sp>
          <p:nvSpPr>
            <p:cNvPr id="13" name="Rectangle 12">
              <a:extLst>
                <a:ext uri="{FF2B5EF4-FFF2-40B4-BE49-F238E27FC236}">
                  <a16:creationId xmlns:a16="http://schemas.microsoft.com/office/drawing/2014/main" id="{65C664EC-EDA6-41B7-AB4D-404114E64BC7}"/>
                </a:ext>
              </a:extLst>
            </p:cNvPr>
            <p:cNvSpPr/>
            <p:nvPr/>
          </p:nvSpPr>
          <p:spPr>
            <a:xfrm>
              <a:off x="7047596" y="4927137"/>
              <a:ext cx="1646690"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carrierBandwidthBW2, SCS2</a:t>
              </a:r>
            </a:p>
          </p:txBody>
        </p:sp>
        <p:cxnSp>
          <p:nvCxnSpPr>
            <p:cNvPr id="14" name="Straight Connector 13">
              <a:extLst>
                <a:ext uri="{FF2B5EF4-FFF2-40B4-BE49-F238E27FC236}">
                  <a16:creationId xmlns:a16="http://schemas.microsoft.com/office/drawing/2014/main" id="{65B04E0A-A673-4E4B-8019-667685BCF2A6}"/>
                </a:ext>
              </a:extLst>
            </p:cNvPr>
            <p:cNvCxnSpPr/>
            <p:nvPr/>
          </p:nvCxnSpPr>
          <p:spPr>
            <a:xfrm>
              <a:off x="6992719" y="5346587"/>
              <a:ext cx="3640822"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A00384E4-79BB-467E-9EF3-A2F016F5B67D}"/>
              </a:ext>
            </a:extLst>
          </p:cNvPr>
          <p:cNvGrpSpPr/>
          <p:nvPr/>
        </p:nvGrpSpPr>
        <p:grpSpPr>
          <a:xfrm>
            <a:off x="999690" y="4028116"/>
            <a:ext cx="3596257" cy="1318471"/>
            <a:chOff x="999690" y="4028116"/>
            <a:chExt cx="3596257" cy="1318471"/>
          </a:xfrm>
        </p:grpSpPr>
        <p:cxnSp>
          <p:nvCxnSpPr>
            <p:cNvPr id="16" name="Straight Connector 15">
              <a:extLst>
                <a:ext uri="{FF2B5EF4-FFF2-40B4-BE49-F238E27FC236}">
                  <a16:creationId xmlns:a16="http://schemas.microsoft.com/office/drawing/2014/main" id="{5B913D7E-2729-455F-A07C-8C63E02C7B2A}"/>
                </a:ext>
              </a:extLst>
            </p:cNvPr>
            <p:cNvCxnSpPr>
              <a:cxnSpLocks/>
            </p:cNvCxnSpPr>
            <p:nvPr/>
          </p:nvCxnSpPr>
          <p:spPr>
            <a:xfrm>
              <a:off x="999690" y="4430788"/>
              <a:ext cx="3452246"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C12ACE2E-01C6-4350-BF77-C9F4FECE8D6A}"/>
                </a:ext>
              </a:extLst>
            </p:cNvPr>
            <p:cNvSpPr/>
            <p:nvPr/>
          </p:nvSpPr>
          <p:spPr>
            <a:xfrm>
              <a:off x="1201026" y="4028116"/>
              <a:ext cx="2817301"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carrierBandwidth</a:t>
              </a:r>
              <a:r>
                <a:rPr lang="en-US" sz="1200" dirty="0"/>
                <a:t> BW1, SCS1</a:t>
              </a:r>
            </a:p>
          </p:txBody>
        </p:sp>
        <p:sp>
          <p:nvSpPr>
            <p:cNvPr id="18" name="Rectangle 17">
              <a:extLst>
                <a:ext uri="{FF2B5EF4-FFF2-40B4-BE49-F238E27FC236}">
                  <a16:creationId xmlns:a16="http://schemas.microsoft.com/office/drawing/2014/main" id="{F639553B-A23C-4BD4-A835-2F675E3770A1}"/>
                </a:ext>
              </a:extLst>
            </p:cNvPr>
            <p:cNvSpPr/>
            <p:nvPr/>
          </p:nvSpPr>
          <p:spPr>
            <a:xfrm>
              <a:off x="1660322" y="4927138"/>
              <a:ext cx="1812720"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carrierBandwidth</a:t>
              </a:r>
              <a:r>
                <a:rPr lang="en-US" sz="1200" dirty="0"/>
                <a:t> BW2, SCS2</a:t>
              </a:r>
            </a:p>
          </p:txBody>
        </p:sp>
        <p:cxnSp>
          <p:nvCxnSpPr>
            <p:cNvPr id="19" name="Straight Connector 18">
              <a:extLst>
                <a:ext uri="{FF2B5EF4-FFF2-40B4-BE49-F238E27FC236}">
                  <a16:creationId xmlns:a16="http://schemas.microsoft.com/office/drawing/2014/main" id="{A8CEBD42-659E-4CBF-BEA6-59FA9C87433F}"/>
                </a:ext>
              </a:extLst>
            </p:cNvPr>
            <p:cNvCxnSpPr>
              <a:cxnSpLocks/>
            </p:cNvCxnSpPr>
            <p:nvPr/>
          </p:nvCxnSpPr>
          <p:spPr>
            <a:xfrm>
              <a:off x="1143701" y="5346587"/>
              <a:ext cx="345224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E30B2BF3-CED7-403A-B0AA-EE12E044A1AE}"/>
              </a:ext>
            </a:extLst>
          </p:cNvPr>
          <p:cNvGrpSpPr/>
          <p:nvPr/>
        </p:nvGrpSpPr>
        <p:grpSpPr>
          <a:xfrm>
            <a:off x="6861388" y="1647072"/>
            <a:ext cx="3561939" cy="1322179"/>
            <a:chOff x="6861388" y="1647072"/>
            <a:chExt cx="3561939" cy="1322179"/>
          </a:xfrm>
        </p:grpSpPr>
        <p:cxnSp>
          <p:nvCxnSpPr>
            <p:cNvPr id="21" name="Straight Connector 20">
              <a:extLst>
                <a:ext uri="{FF2B5EF4-FFF2-40B4-BE49-F238E27FC236}">
                  <a16:creationId xmlns:a16="http://schemas.microsoft.com/office/drawing/2014/main" id="{83E6154D-C5C9-4ACC-B510-2C17486452D3}"/>
                </a:ext>
              </a:extLst>
            </p:cNvPr>
            <p:cNvCxnSpPr>
              <a:cxnSpLocks/>
            </p:cNvCxnSpPr>
            <p:nvPr/>
          </p:nvCxnSpPr>
          <p:spPr>
            <a:xfrm>
              <a:off x="6861388" y="2049744"/>
              <a:ext cx="3417928"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898AED4B-C778-486B-BC28-3C0BCB820FFB}"/>
                </a:ext>
              </a:extLst>
            </p:cNvPr>
            <p:cNvSpPr/>
            <p:nvPr/>
          </p:nvSpPr>
          <p:spPr>
            <a:xfrm>
              <a:off x="6861388" y="1647072"/>
              <a:ext cx="1622684"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carrierBandwidth</a:t>
              </a:r>
              <a:r>
                <a:rPr lang="en-US" sz="1200" dirty="0"/>
                <a:t> BW1, SCS1</a:t>
              </a:r>
            </a:p>
          </p:txBody>
        </p:sp>
        <p:sp>
          <p:nvSpPr>
            <p:cNvPr id="23" name="Rectangle 22">
              <a:extLst>
                <a:ext uri="{FF2B5EF4-FFF2-40B4-BE49-F238E27FC236}">
                  <a16:creationId xmlns:a16="http://schemas.microsoft.com/office/drawing/2014/main" id="{E18E19EC-982F-47CD-A228-ED949212C7BE}"/>
                </a:ext>
              </a:extLst>
            </p:cNvPr>
            <p:cNvSpPr/>
            <p:nvPr/>
          </p:nvSpPr>
          <p:spPr>
            <a:xfrm>
              <a:off x="8148656" y="2558190"/>
              <a:ext cx="1545878" cy="4110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carrierBandwidth</a:t>
              </a:r>
              <a:r>
                <a:rPr lang="en-US" sz="1200" dirty="0"/>
                <a:t> BW2, SCS2</a:t>
              </a:r>
            </a:p>
          </p:txBody>
        </p:sp>
        <p:cxnSp>
          <p:nvCxnSpPr>
            <p:cNvPr id="24" name="Straight Connector 23">
              <a:extLst>
                <a:ext uri="{FF2B5EF4-FFF2-40B4-BE49-F238E27FC236}">
                  <a16:creationId xmlns:a16="http://schemas.microsoft.com/office/drawing/2014/main" id="{0B06DFA4-FC03-4900-8433-F425D36110DF}"/>
                </a:ext>
              </a:extLst>
            </p:cNvPr>
            <p:cNvCxnSpPr>
              <a:cxnSpLocks/>
            </p:cNvCxnSpPr>
            <p:nvPr/>
          </p:nvCxnSpPr>
          <p:spPr>
            <a:xfrm>
              <a:off x="7005399" y="2965543"/>
              <a:ext cx="3417928"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C5BE5852-26B1-4AEE-B796-61E6024B6791}"/>
              </a:ext>
            </a:extLst>
          </p:cNvPr>
          <p:cNvSpPr txBox="1"/>
          <p:nvPr/>
        </p:nvSpPr>
        <p:spPr>
          <a:xfrm>
            <a:off x="2609676" y="3221372"/>
            <a:ext cx="870751" cy="276999"/>
          </a:xfrm>
          <a:prstGeom prst="rect">
            <a:avLst/>
          </a:prstGeom>
          <a:noFill/>
        </p:spPr>
        <p:txBody>
          <a:bodyPr wrap="none" rtlCol="0">
            <a:spAutoFit/>
          </a:bodyPr>
          <a:lstStyle/>
          <a:p>
            <a:r>
              <a:rPr lang="en-US" sz="1200" dirty="0"/>
              <a:t>Scenario 1 </a:t>
            </a:r>
          </a:p>
        </p:txBody>
      </p:sp>
      <p:sp>
        <p:nvSpPr>
          <p:cNvPr id="37" name="TextBox 36">
            <a:extLst>
              <a:ext uri="{FF2B5EF4-FFF2-40B4-BE49-F238E27FC236}">
                <a16:creationId xmlns:a16="http://schemas.microsoft.com/office/drawing/2014/main" id="{E3D7D857-C24A-472E-9AAE-FC554FD5254D}"/>
              </a:ext>
            </a:extLst>
          </p:cNvPr>
          <p:cNvSpPr txBox="1"/>
          <p:nvPr/>
        </p:nvSpPr>
        <p:spPr>
          <a:xfrm>
            <a:off x="7877420" y="3381657"/>
            <a:ext cx="870751" cy="276999"/>
          </a:xfrm>
          <a:prstGeom prst="rect">
            <a:avLst/>
          </a:prstGeom>
          <a:noFill/>
        </p:spPr>
        <p:txBody>
          <a:bodyPr wrap="none" rtlCol="0">
            <a:spAutoFit/>
          </a:bodyPr>
          <a:lstStyle/>
          <a:p>
            <a:r>
              <a:rPr lang="en-US" sz="1200" dirty="0"/>
              <a:t>Scenario 2 </a:t>
            </a:r>
          </a:p>
        </p:txBody>
      </p:sp>
      <p:sp>
        <p:nvSpPr>
          <p:cNvPr id="38" name="TextBox 37">
            <a:extLst>
              <a:ext uri="{FF2B5EF4-FFF2-40B4-BE49-F238E27FC236}">
                <a16:creationId xmlns:a16="http://schemas.microsoft.com/office/drawing/2014/main" id="{14D1B6F1-2F8E-442F-81DD-74933D6ED512}"/>
              </a:ext>
            </a:extLst>
          </p:cNvPr>
          <p:cNvSpPr txBox="1"/>
          <p:nvPr/>
        </p:nvSpPr>
        <p:spPr>
          <a:xfrm>
            <a:off x="2660860" y="5674420"/>
            <a:ext cx="870751" cy="276999"/>
          </a:xfrm>
          <a:prstGeom prst="rect">
            <a:avLst/>
          </a:prstGeom>
          <a:noFill/>
        </p:spPr>
        <p:txBody>
          <a:bodyPr wrap="none" rtlCol="0">
            <a:spAutoFit/>
          </a:bodyPr>
          <a:lstStyle/>
          <a:p>
            <a:r>
              <a:rPr lang="en-US" sz="1200" dirty="0"/>
              <a:t>Scenario 3 </a:t>
            </a:r>
          </a:p>
        </p:txBody>
      </p:sp>
      <p:sp>
        <p:nvSpPr>
          <p:cNvPr id="39" name="TextBox 38">
            <a:extLst>
              <a:ext uri="{FF2B5EF4-FFF2-40B4-BE49-F238E27FC236}">
                <a16:creationId xmlns:a16="http://schemas.microsoft.com/office/drawing/2014/main" id="{26CE4551-3627-4D93-9819-B5A856BE881A}"/>
              </a:ext>
            </a:extLst>
          </p:cNvPr>
          <p:cNvSpPr txBox="1"/>
          <p:nvPr/>
        </p:nvSpPr>
        <p:spPr>
          <a:xfrm>
            <a:off x="7710451" y="5716048"/>
            <a:ext cx="870751" cy="276999"/>
          </a:xfrm>
          <a:prstGeom prst="rect">
            <a:avLst/>
          </a:prstGeom>
          <a:noFill/>
        </p:spPr>
        <p:txBody>
          <a:bodyPr wrap="none" rtlCol="0">
            <a:spAutoFit/>
          </a:bodyPr>
          <a:lstStyle/>
          <a:p>
            <a:r>
              <a:rPr lang="en-US" sz="1200" dirty="0"/>
              <a:t>Scenario 4 </a:t>
            </a:r>
          </a:p>
        </p:txBody>
      </p:sp>
      <p:sp>
        <p:nvSpPr>
          <p:cNvPr id="40" name="Rectangle 39">
            <a:extLst>
              <a:ext uri="{FF2B5EF4-FFF2-40B4-BE49-F238E27FC236}">
                <a16:creationId xmlns:a16="http://schemas.microsoft.com/office/drawing/2014/main" id="{60262348-CD5F-4165-878A-E45930DCCA91}"/>
              </a:ext>
            </a:extLst>
          </p:cNvPr>
          <p:cNvSpPr/>
          <p:nvPr/>
        </p:nvSpPr>
        <p:spPr>
          <a:xfrm>
            <a:off x="1291905" y="2049744"/>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BWP1, SCS1</a:t>
            </a:r>
          </a:p>
        </p:txBody>
      </p:sp>
      <p:sp>
        <p:nvSpPr>
          <p:cNvPr id="41" name="Rectangle 40">
            <a:extLst>
              <a:ext uri="{FF2B5EF4-FFF2-40B4-BE49-F238E27FC236}">
                <a16:creationId xmlns:a16="http://schemas.microsoft.com/office/drawing/2014/main" id="{F936DE71-9697-49CB-9F14-A5A8FD6F8ED5}"/>
              </a:ext>
            </a:extLst>
          </p:cNvPr>
          <p:cNvSpPr/>
          <p:nvPr/>
        </p:nvSpPr>
        <p:spPr>
          <a:xfrm>
            <a:off x="4353915" y="2957154"/>
            <a:ext cx="1083551"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BWP2, SCS2</a:t>
            </a:r>
          </a:p>
        </p:txBody>
      </p:sp>
      <p:sp>
        <p:nvSpPr>
          <p:cNvPr id="42" name="Rectangle 41">
            <a:extLst>
              <a:ext uri="{FF2B5EF4-FFF2-40B4-BE49-F238E27FC236}">
                <a16:creationId xmlns:a16="http://schemas.microsoft.com/office/drawing/2014/main" id="{89CC9233-7B08-484F-939E-BA2563C49231}"/>
              </a:ext>
            </a:extLst>
          </p:cNvPr>
          <p:cNvSpPr/>
          <p:nvPr/>
        </p:nvSpPr>
        <p:spPr>
          <a:xfrm>
            <a:off x="1702470" y="4430788"/>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BWP1, SCS1</a:t>
            </a:r>
          </a:p>
        </p:txBody>
      </p:sp>
      <p:sp>
        <p:nvSpPr>
          <p:cNvPr id="43" name="Rectangle 42">
            <a:extLst>
              <a:ext uri="{FF2B5EF4-FFF2-40B4-BE49-F238E27FC236}">
                <a16:creationId xmlns:a16="http://schemas.microsoft.com/office/drawing/2014/main" id="{7E45D182-07DF-485F-B196-403BDBFE264E}"/>
              </a:ext>
            </a:extLst>
          </p:cNvPr>
          <p:cNvSpPr/>
          <p:nvPr/>
        </p:nvSpPr>
        <p:spPr>
          <a:xfrm>
            <a:off x="7290191" y="4454807"/>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BWP1, SCS1</a:t>
            </a:r>
          </a:p>
        </p:txBody>
      </p:sp>
      <p:sp>
        <p:nvSpPr>
          <p:cNvPr id="44" name="Rectangle 43">
            <a:extLst>
              <a:ext uri="{FF2B5EF4-FFF2-40B4-BE49-F238E27FC236}">
                <a16:creationId xmlns:a16="http://schemas.microsoft.com/office/drawing/2014/main" id="{468E0360-E743-47D2-A6E1-852002E87B4A}"/>
              </a:ext>
            </a:extLst>
          </p:cNvPr>
          <p:cNvSpPr/>
          <p:nvPr/>
        </p:nvSpPr>
        <p:spPr>
          <a:xfrm>
            <a:off x="7121790" y="2053974"/>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BWP1, SCS1</a:t>
            </a:r>
          </a:p>
        </p:txBody>
      </p:sp>
      <p:sp>
        <p:nvSpPr>
          <p:cNvPr id="45" name="Rectangle 44">
            <a:extLst>
              <a:ext uri="{FF2B5EF4-FFF2-40B4-BE49-F238E27FC236}">
                <a16:creationId xmlns:a16="http://schemas.microsoft.com/office/drawing/2014/main" id="{10CB3D51-FC80-4FD7-B7E1-D40DE7A1E9D0}"/>
              </a:ext>
            </a:extLst>
          </p:cNvPr>
          <p:cNvSpPr/>
          <p:nvPr/>
        </p:nvSpPr>
        <p:spPr>
          <a:xfrm>
            <a:off x="2244238" y="5346587"/>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BWP2, SCS2</a:t>
            </a:r>
          </a:p>
        </p:txBody>
      </p:sp>
      <p:sp>
        <p:nvSpPr>
          <p:cNvPr id="46" name="Rectangle 45">
            <a:extLst>
              <a:ext uri="{FF2B5EF4-FFF2-40B4-BE49-F238E27FC236}">
                <a16:creationId xmlns:a16="http://schemas.microsoft.com/office/drawing/2014/main" id="{83617445-0506-4779-84D0-FBD4D16A4D9C}"/>
              </a:ext>
            </a:extLst>
          </p:cNvPr>
          <p:cNvSpPr/>
          <p:nvPr/>
        </p:nvSpPr>
        <p:spPr>
          <a:xfrm>
            <a:off x="7257286" y="5332611"/>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BWP2, SCS2</a:t>
            </a:r>
          </a:p>
        </p:txBody>
      </p:sp>
      <p:sp>
        <p:nvSpPr>
          <p:cNvPr id="47" name="Rectangle 46">
            <a:extLst>
              <a:ext uri="{FF2B5EF4-FFF2-40B4-BE49-F238E27FC236}">
                <a16:creationId xmlns:a16="http://schemas.microsoft.com/office/drawing/2014/main" id="{72AA5587-0B3B-49F7-8ABB-AF3AA06AE123}"/>
              </a:ext>
            </a:extLst>
          </p:cNvPr>
          <p:cNvSpPr/>
          <p:nvPr/>
        </p:nvSpPr>
        <p:spPr>
          <a:xfrm>
            <a:off x="8466746" y="2944434"/>
            <a:ext cx="1174458" cy="41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BWP2, SCS2</a:t>
            </a:r>
          </a:p>
        </p:txBody>
      </p:sp>
    </p:spTree>
    <p:extLst>
      <p:ext uri="{BB962C8B-B14F-4D97-AF65-F5344CB8AC3E}">
        <p14:creationId xmlns:p14="http://schemas.microsoft.com/office/powerpoint/2010/main" val="1866277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2FF7E-C8CB-4C51-BC37-67B2DB68ADB3}"/>
              </a:ext>
            </a:extLst>
          </p:cNvPr>
          <p:cNvSpPr>
            <a:spLocks noGrp="1"/>
          </p:cNvSpPr>
          <p:nvPr>
            <p:ph type="title"/>
          </p:nvPr>
        </p:nvSpPr>
        <p:spPr/>
        <p:txBody>
          <a:bodyPr>
            <a:normAutofit fontScale="90000"/>
          </a:bodyPr>
          <a:lstStyle/>
          <a:p>
            <a:r>
              <a:rPr lang="en-US" dirty="0"/>
              <a:t>Implications to UE Behavior </a:t>
            </a:r>
          </a:p>
        </p:txBody>
      </p:sp>
      <p:sp>
        <p:nvSpPr>
          <p:cNvPr id="3" name="Content Placeholder 2">
            <a:extLst>
              <a:ext uri="{FF2B5EF4-FFF2-40B4-BE49-F238E27FC236}">
                <a16:creationId xmlns:a16="http://schemas.microsoft.com/office/drawing/2014/main" id="{6CFBF9DB-0DFB-4DC7-AE78-A381E9C582E9}"/>
              </a:ext>
            </a:extLst>
          </p:cNvPr>
          <p:cNvSpPr>
            <a:spLocks noGrp="1"/>
          </p:cNvSpPr>
          <p:nvPr>
            <p:ph idx="1"/>
          </p:nvPr>
        </p:nvSpPr>
        <p:spPr/>
        <p:txBody>
          <a:bodyPr/>
          <a:lstStyle/>
          <a:p>
            <a:r>
              <a:rPr lang="en-US" dirty="0"/>
              <a:t>For scenarios 1 , 2 and 3 a BWP switch different SCS could also mean a </a:t>
            </a:r>
            <a:r>
              <a:rPr lang="en-US" dirty="0" err="1"/>
              <a:t>carrierBandwidth</a:t>
            </a:r>
            <a:r>
              <a:rPr lang="en-US" dirty="0"/>
              <a:t> switch.</a:t>
            </a:r>
          </a:p>
          <a:p>
            <a:pPr lvl="1"/>
            <a:r>
              <a:rPr lang="en-US" dirty="0"/>
              <a:t>BWP switch times between non-overlapping </a:t>
            </a:r>
            <a:r>
              <a:rPr lang="en-US" dirty="0" err="1"/>
              <a:t>carrierBandwidth</a:t>
            </a:r>
            <a:r>
              <a:rPr lang="en-US" dirty="0"/>
              <a:t> may be in general larger than BWP switching delay within overlapping </a:t>
            </a:r>
            <a:r>
              <a:rPr lang="en-US" dirty="0" err="1"/>
              <a:t>carrierBandwidth</a:t>
            </a:r>
            <a:r>
              <a:rPr lang="en-US" dirty="0"/>
              <a:t>. </a:t>
            </a:r>
          </a:p>
          <a:p>
            <a:endParaRPr lang="en-US" dirty="0"/>
          </a:p>
          <a:p>
            <a:r>
              <a:rPr lang="en-US" dirty="0"/>
              <a:t>Network configuration in terms of Scenarios 1-4 would dictate UE behavior</a:t>
            </a:r>
          </a:p>
          <a:p>
            <a:endParaRPr lang="en-US" dirty="0"/>
          </a:p>
        </p:txBody>
      </p:sp>
    </p:spTree>
    <p:extLst>
      <p:ext uri="{BB962C8B-B14F-4D97-AF65-F5344CB8AC3E}">
        <p14:creationId xmlns:p14="http://schemas.microsoft.com/office/powerpoint/2010/main" val="4271962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A268D-AAA1-4DB7-BC26-25B7CFC43E66}"/>
              </a:ext>
            </a:extLst>
          </p:cNvPr>
          <p:cNvSpPr>
            <a:spLocks noGrp="1"/>
          </p:cNvSpPr>
          <p:nvPr>
            <p:ph type="title"/>
          </p:nvPr>
        </p:nvSpPr>
        <p:spPr/>
        <p:txBody>
          <a:bodyPr>
            <a:normAutofit fontScale="90000"/>
          </a:bodyPr>
          <a:lstStyle/>
          <a:p>
            <a:r>
              <a:rPr lang="en-US" dirty="0"/>
              <a:t>UE Behavior</a:t>
            </a:r>
          </a:p>
        </p:txBody>
      </p:sp>
      <p:sp>
        <p:nvSpPr>
          <p:cNvPr id="3" name="Content Placeholder 2">
            <a:extLst>
              <a:ext uri="{FF2B5EF4-FFF2-40B4-BE49-F238E27FC236}">
                <a16:creationId xmlns:a16="http://schemas.microsoft.com/office/drawing/2014/main" id="{C18237AD-98A9-4560-ABFB-AC2C23533768}"/>
              </a:ext>
            </a:extLst>
          </p:cNvPr>
          <p:cNvSpPr>
            <a:spLocks noGrp="1"/>
          </p:cNvSpPr>
          <p:nvPr>
            <p:ph idx="1"/>
          </p:nvPr>
        </p:nvSpPr>
        <p:spPr/>
        <p:txBody>
          <a:bodyPr>
            <a:normAutofit/>
          </a:bodyPr>
          <a:lstStyle/>
          <a:p>
            <a:r>
              <a:rPr lang="en-US" dirty="0"/>
              <a:t> Need to pick one option of UE behavior for each scenario</a:t>
            </a:r>
          </a:p>
          <a:p>
            <a:r>
              <a:rPr lang="en-US" dirty="0"/>
              <a:t>Option 1: UE needs to satisfy the requirements based on the </a:t>
            </a:r>
            <a:r>
              <a:rPr lang="en-US" dirty="0" err="1"/>
              <a:t>carrierBandwidth</a:t>
            </a:r>
            <a:r>
              <a:rPr lang="en-US" dirty="0"/>
              <a:t> corresponding to the SCS of the BWP </a:t>
            </a:r>
          </a:p>
          <a:p>
            <a:r>
              <a:rPr lang="en-US" dirty="0"/>
              <a:t>Option 2: Pick a reference </a:t>
            </a:r>
            <a:r>
              <a:rPr lang="en-US" dirty="0" err="1"/>
              <a:t>carrierBandwidth</a:t>
            </a:r>
            <a:r>
              <a:rPr lang="en-US" dirty="0"/>
              <a:t> /SCS</a:t>
            </a:r>
          </a:p>
          <a:p>
            <a:pPr lvl="1"/>
            <a:r>
              <a:rPr lang="en-US" dirty="0"/>
              <a:t>Reference </a:t>
            </a:r>
            <a:r>
              <a:rPr lang="en-US" dirty="0" err="1"/>
              <a:t>carrierBandwidth</a:t>
            </a:r>
            <a:r>
              <a:rPr lang="en-US" dirty="0"/>
              <a:t> should span all configured BW</a:t>
            </a:r>
          </a:p>
          <a:p>
            <a:pPr lvl="1"/>
            <a:r>
              <a:rPr lang="en-US" dirty="0"/>
              <a:t>RF requirements need to exist for the reference </a:t>
            </a:r>
            <a:r>
              <a:rPr lang="en-US" dirty="0" err="1"/>
              <a:t>carrierBandwidth</a:t>
            </a:r>
            <a:r>
              <a:rPr lang="en-US" dirty="0"/>
              <a:t> /SCS combination </a:t>
            </a:r>
          </a:p>
          <a:p>
            <a:r>
              <a:rPr lang="en-US" dirty="0"/>
              <a:t>Option 3: BWP switch here implies a CC switch. UE can declare RLF</a:t>
            </a:r>
          </a:p>
          <a:p>
            <a:r>
              <a:rPr lang="en-US" dirty="0"/>
              <a:t>Other options not precluded</a:t>
            </a:r>
          </a:p>
          <a:p>
            <a:endParaRPr lang="en-US" dirty="0"/>
          </a:p>
          <a:p>
            <a:pPr lvl="1"/>
            <a:endParaRPr lang="en-US" dirty="0"/>
          </a:p>
        </p:txBody>
      </p:sp>
    </p:spTree>
    <p:extLst>
      <p:ext uri="{BB962C8B-B14F-4D97-AF65-F5344CB8AC3E}">
        <p14:creationId xmlns:p14="http://schemas.microsoft.com/office/powerpoint/2010/main" val="721101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D87EB-2671-484C-B8A3-23C4ABD5AB12}"/>
              </a:ext>
            </a:extLst>
          </p:cNvPr>
          <p:cNvSpPr>
            <a:spLocks noGrp="1"/>
          </p:cNvSpPr>
          <p:nvPr>
            <p:ph type="title"/>
          </p:nvPr>
        </p:nvSpPr>
        <p:spPr/>
        <p:txBody>
          <a:bodyPr>
            <a:normAutofit fontScale="90000"/>
          </a:bodyPr>
          <a:lstStyle/>
          <a:p>
            <a:r>
              <a:rPr lang="en-US" dirty="0"/>
              <a:t>WF</a:t>
            </a:r>
          </a:p>
        </p:txBody>
      </p:sp>
      <p:sp>
        <p:nvSpPr>
          <p:cNvPr id="3" name="Content Placeholder 2">
            <a:extLst>
              <a:ext uri="{FF2B5EF4-FFF2-40B4-BE49-F238E27FC236}">
                <a16:creationId xmlns:a16="http://schemas.microsoft.com/office/drawing/2014/main" id="{8EFCE7BA-68E2-41A6-A681-C1D3D64CE804}"/>
              </a:ext>
            </a:extLst>
          </p:cNvPr>
          <p:cNvSpPr>
            <a:spLocks noGrp="1"/>
          </p:cNvSpPr>
          <p:nvPr>
            <p:ph idx="1"/>
          </p:nvPr>
        </p:nvSpPr>
        <p:spPr/>
        <p:txBody>
          <a:bodyPr/>
          <a:lstStyle/>
          <a:p>
            <a:r>
              <a:rPr lang="en-US" dirty="0"/>
              <a:t>WF </a:t>
            </a:r>
          </a:p>
          <a:p>
            <a:pPr lvl="1"/>
            <a:r>
              <a:rPr lang="en-US" dirty="0"/>
              <a:t>1) Check if possible </a:t>
            </a:r>
            <a:r>
              <a:rPr lang="en-US"/>
              <a:t>to narrow </a:t>
            </a:r>
            <a:r>
              <a:rPr lang="en-US" dirty="0"/>
              <a:t>down which scenarios the network can deploy. </a:t>
            </a:r>
          </a:p>
          <a:p>
            <a:pPr lvl="1"/>
            <a:r>
              <a:rPr lang="en-US" dirty="0"/>
              <a:t>2) Define UE behavior in each of the scenarios network can deploy </a:t>
            </a:r>
          </a:p>
          <a:p>
            <a:pPr lvl="2"/>
            <a:r>
              <a:rPr lang="en-US" dirty="0"/>
              <a:t>Pick one option for each possible scenario</a:t>
            </a:r>
          </a:p>
          <a:p>
            <a:pPr marL="457200" lvl="1" indent="0">
              <a:buNone/>
            </a:pPr>
            <a:endParaRPr lang="en-US" dirty="0"/>
          </a:p>
          <a:p>
            <a:endParaRPr lang="en-US" dirty="0"/>
          </a:p>
        </p:txBody>
      </p:sp>
    </p:spTree>
    <p:extLst>
      <p:ext uri="{BB962C8B-B14F-4D97-AF65-F5344CB8AC3E}">
        <p14:creationId xmlns:p14="http://schemas.microsoft.com/office/powerpoint/2010/main" val="2864608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C55E3-4C5A-470B-829C-C76AFE69FF92}"/>
              </a:ext>
            </a:extLst>
          </p:cNvPr>
          <p:cNvSpPr>
            <a:spLocks noGrp="1"/>
          </p:cNvSpPr>
          <p:nvPr>
            <p:ph type="title"/>
          </p:nvPr>
        </p:nvSpPr>
        <p:spPr>
          <a:xfrm>
            <a:off x="838200" y="365125"/>
            <a:ext cx="10515600" cy="456995"/>
          </a:xfrm>
        </p:spPr>
        <p:txBody>
          <a:bodyPr>
            <a:normAutofit fontScale="90000"/>
          </a:bodyPr>
          <a:lstStyle/>
          <a:p>
            <a:r>
              <a:rPr lang="en-US" dirty="0"/>
              <a:t>Issue with SSB SCS in mixed numerology </a:t>
            </a:r>
          </a:p>
        </p:txBody>
      </p:sp>
      <p:sp>
        <p:nvSpPr>
          <p:cNvPr id="3" name="Content Placeholder 2">
            <a:extLst>
              <a:ext uri="{FF2B5EF4-FFF2-40B4-BE49-F238E27FC236}">
                <a16:creationId xmlns:a16="http://schemas.microsoft.com/office/drawing/2014/main" id="{26CD0644-0355-41B5-9753-F08A3C58FA57}"/>
              </a:ext>
            </a:extLst>
          </p:cNvPr>
          <p:cNvSpPr>
            <a:spLocks noGrp="1"/>
          </p:cNvSpPr>
          <p:nvPr>
            <p:ph idx="1"/>
          </p:nvPr>
        </p:nvSpPr>
        <p:spPr>
          <a:xfrm>
            <a:off x="838200" y="1065402"/>
            <a:ext cx="10515600" cy="5111561"/>
          </a:xfrm>
        </p:spPr>
        <p:txBody>
          <a:bodyPr/>
          <a:lstStyle/>
          <a:p>
            <a:r>
              <a:rPr lang="en-US" altLang="zh-CN" dirty="0"/>
              <a:t>UE behavior for measurements and Network configuration should be clarified </a:t>
            </a:r>
            <a:r>
              <a:rPr lang="en-GB" altLang="zh-CN" dirty="0"/>
              <a:t>for UE’s that declare mixed numerology support in the following scenario</a:t>
            </a:r>
          </a:p>
          <a:p>
            <a:pPr lvl="1"/>
            <a:r>
              <a:rPr lang="en-GB" altLang="zh-CN" dirty="0" err="1"/>
              <a:t>carrierBandwidth</a:t>
            </a:r>
            <a:r>
              <a:rPr lang="en-GB" altLang="zh-CN" dirty="0"/>
              <a:t> &gt; 50 MHz, SSB SCS 15kHz</a:t>
            </a:r>
          </a:p>
          <a:p>
            <a:pPr lvl="1"/>
            <a:endParaRPr lang="en-GB" altLang="zh-CN" dirty="0"/>
          </a:p>
          <a:p>
            <a:r>
              <a:rPr lang="en-GB" altLang="zh-CN" dirty="0"/>
              <a:t>WF: companies are encouraged to clarify if there are </a:t>
            </a:r>
            <a:r>
              <a:rPr lang="en-GB" altLang="zh-CN"/>
              <a:t>issues in above scenario</a:t>
            </a:r>
          </a:p>
          <a:p>
            <a:endParaRPr lang="en-US"/>
          </a:p>
        </p:txBody>
      </p:sp>
    </p:spTree>
    <p:extLst>
      <p:ext uri="{BB962C8B-B14F-4D97-AF65-F5344CB8AC3E}">
        <p14:creationId xmlns:p14="http://schemas.microsoft.com/office/powerpoint/2010/main" val="334818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6CF1AD21-7792-495A-B399-683A4CA0359B}" vid="{973F767A-AFC4-4B90-BBDC-CDCBAD5A14C0}"/>
    </a:ext>
  </a:extLst>
</a:theme>
</file>

<file path=docProps/app.xml><?xml version="1.0" encoding="utf-8"?>
<Properties xmlns="http://schemas.openxmlformats.org/officeDocument/2006/extended-properties" xmlns:vt="http://schemas.openxmlformats.org/officeDocument/2006/docPropsVTypes">
  <Template>blank</Template>
  <TotalTime>1487</TotalTime>
  <Words>538</Words>
  <Application>Microsoft Office PowerPoint</Application>
  <PresentationFormat>Widescreen</PresentationFormat>
  <Paragraphs>81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等线</vt:lpstr>
      <vt:lpstr>等线 Light</vt:lpstr>
      <vt:lpstr>Arial</vt:lpstr>
      <vt:lpstr>Calibri</vt:lpstr>
      <vt:lpstr>Calibri Light</vt:lpstr>
      <vt:lpstr>Office Theme</vt:lpstr>
      <vt:lpstr>WF on UE behavior and network configuration without SCS restriction</vt:lpstr>
      <vt:lpstr>Background</vt:lpstr>
      <vt:lpstr>BWP Configuration </vt:lpstr>
      <vt:lpstr>Network Behavior</vt:lpstr>
      <vt:lpstr>Scenario Illustration</vt:lpstr>
      <vt:lpstr>Implications to UE Behavior </vt:lpstr>
      <vt:lpstr>UE Behavior</vt:lpstr>
      <vt:lpstr>WF</vt:lpstr>
      <vt:lpstr>Issue with SSB SCS in mixed numerology </vt:lpstr>
      <vt:lpstr>For information only (not for approval)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UE behavior and network configuration without SCS restriction</dc:title>
  <dc:creator>Awlok Josan</dc:creator>
  <cp:lastModifiedBy>Awlok Josan</cp:lastModifiedBy>
  <cp:revision>32</cp:revision>
  <dcterms:created xsi:type="dcterms:W3CDTF">2018-10-11T08:09:16Z</dcterms:created>
  <dcterms:modified xsi:type="dcterms:W3CDTF">2018-10-12T08:56:48Z</dcterms:modified>
</cp:coreProperties>
</file>