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66" r:id="rId3"/>
    <p:sldId id="276" r:id="rId4"/>
    <p:sldId id="285" r:id="rId5"/>
    <p:sldId id="284" r:id="rId6"/>
    <p:sldId id="286" r:id="rId7"/>
    <p:sldId id="278" r:id="rId8"/>
    <p:sldId id="281" r:id="rId9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40" autoAdjust="0"/>
    <p:restoredTop sz="94660"/>
  </p:normalViewPr>
  <p:slideViewPr>
    <p:cSldViewPr>
      <p:cViewPr>
        <p:scale>
          <a:sx n="100" d="100"/>
          <a:sy n="100" d="100"/>
        </p:scale>
        <p:origin x="-564" y="17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A5BC2A-5A8C-43F5-92F3-EF9C73487C7E}" type="datetimeFigureOut">
              <a:rPr lang="ko-KR" altLang="en-US" smtClean="0"/>
              <a:pPr/>
              <a:t>2018-10-11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6420FA-79F0-4C61-8ECC-4AAE780C728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3844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6420FA-79F0-4C61-8ECC-4AAE780C7283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2295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2018-10-11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8875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2018-10-11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96742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2018-10-11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75023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2018-10-11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1455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2018-10-11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209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2018-10-11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6568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2018-10-11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26703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2018-10-11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74216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2018-10-11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918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2018-10-11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6804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46A57-C53E-4161-8ABF-0DA989B7B623}" type="datetimeFigureOut">
              <a:rPr lang="ko-KR" altLang="en-US" smtClean="0"/>
              <a:pPr/>
              <a:t>2018-10-11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9472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746A57-C53E-4161-8ABF-0DA989B7B623}" type="datetimeFigureOut">
              <a:rPr lang="ko-KR" altLang="en-US" smtClean="0"/>
              <a:pPr/>
              <a:t>2018-10-11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244CEC-F408-4F15-BCBE-4CEB112EB86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7163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635646"/>
            <a:ext cx="7772400" cy="1656184"/>
          </a:xfrm>
        </p:spPr>
        <p:txBody>
          <a:bodyPr>
            <a:noAutofit/>
          </a:bodyPr>
          <a:lstStyle/>
          <a:p>
            <a:r>
              <a:rPr lang="en-US" altLang="zh-CN" sz="2800" dirty="0"/>
              <a:t>Way forward </a:t>
            </a:r>
            <a:r>
              <a:rPr lang="en-US" altLang="ko-KR" sz="2800" dirty="0" smtClean="0">
                <a:latin typeface="Arial" pitchFamily="34" charset="0"/>
                <a:cs typeface="Arial" pitchFamily="34" charset="0"/>
              </a:rPr>
              <a:t>on demodulation performance </a:t>
            </a:r>
            <a:r>
              <a:rPr lang="en-US" altLang="ko-KR" sz="2800" dirty="0">
                <a:latin typeface="Arial" pitchFamily="34" charset="0"/>
                <a:cs typeface="Arial" pitchFamily="34" charset="0"/>
              </a:rPr>
              <a:t/>
            </a:r>
            <a:br>
              <a:rPr lang="en-US" altLang="ko-KR" sz="2800" dirty="0">
                <a:latin typeface="Arial" pitchFamily="34" charset="0"/>
                <a:cs typeface="Arial" pitchFamily="34" charset="0"/>
              </a:rPr>
            </a:br>
            <a:r>
              <a:rPr lang="en-US" altLang="ko-KR" sz="2800" dirty="0">
                <a:latin typeface="Arial" pitchFamily="34" charset="0"/>
                <a:cs typeface="Arial" pitchFamily="34" charset="0"/>
              </a:rPr>
              <a:t>for </a:t>
            </a:r>
            <a:r>
              <a:rPr lang="en-US" altLang="ko-KR" sz="2800" dirty="0" smtClean="0">
                <a:latin typeface="Arial" pitchFamily="34" charset="0"/>
                <a:cs typeface="Arial" pitchFamily="34" charset="0"/>
              </a:rPr>
              <a:t>eV2X </a:t>
            </a:r>
            <a:r>
              <a:rPr lang="en-US" altLang="ko-KR" sz="2800" dirty="0">
                <a:latin typeface="Arial" pitchFamily="34" charset="0"/>
                <a:cs typeface="Arial" pitchFamily="34" charset="0"/>
              </a:rPr>
              <a:t>UE</a:t>
            </a:r>
            <a:endParaRPr lang="ko-KR" alt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正方形/長方形 6"/>
          <p:cNvSpPr>
            <a:spLocks noChangeArrowheads="1"/>
          </p:cNvSpPr>
          <p:nvPr/>
        </p:nvSpPr>
        <p:spPr bwMode="auto">
          <a:xfrm>
            <a:off x="179388" y="188913"/>
            <a:ext cx="604879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60475" algn="l"/>
              </a:tabLs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sv-SE" b="1" dirty="0"/>
              <a:t>3GPP TSG-RAN WG4 Meeting #</a:t>
            </a:r>
            <a:r>
              <a:rPr lang="en-US" altLang="sv-SE" b="1" dirty="0" smtClean="0"/>
              <a:t>88bis</a:t>
            </a:r>
            <a:r>
              <a:rPr lang="en-US" altLang="sv-SE" b="1" dirty="0"/>
              <a:t>	                                           </a:t>
            </a:r>
            <a:r>
              <a:rPr lang="en-US" altLang="zh-CN" b="1" dirty="0" smtClean="0"/>
              <a:t>Chengdu, China, 08-12 </a:t>
            </a:r>
            <a:r>
              <a:rPr lang="en-US" altLang="zh-CN" b="1" dirty="0"/>
              <a:t>Oct </a:t>
            </a:r>
            <a:r>
              <a:rPr lang="en-GB" altLang="zh-CN" b="1" dirty="0" smtClean="0"/>
              <a:t>, </a:t>
            </a:r>
            <a:r>
              <a:rPr lang="en-GB" altLang="zh-CN" b="1" dirty="0"/>
              <a:t>2018</a:t>
            </a:r>
            <a:endParaRPr lang="zh-CN" altLang="zh-CN" b="1" dirty="0"/>
          </a:p>
          <a:p>
            <a:pPr>
              <a:buNone/>
            </a:pPr>
            <a:r>
              <a:rPr lang="sv-SE" altLang="sv-SE" b="1" dirty="0"/>
              <a:t>Agenda Item: </a:t>
            </a:r>
            <a:r>
              <a:rPr lang="en-GB" altLang="sv-SE" b="1" dirty="0" smtClean="0"/>
              <a:t>6.3.5</a:t>
            </a:r>
            <a:endParaRPr lang="sv-SE" altLang="sv-SE" b="1" dirty="0"/>
          </a:p>
        </p:txBody>
      </p:sp>
      <p:sp>
        <p:nvSpPr>
          <p:cNvPr id="5" name="正方形/長方形 5"/>
          <p:cNvSpPr/>
          <p:nvPr/>
        </p:nvSpPr>
        <p:spPr>
          <a:xfrm>
            <a:off x="7164288" y="276976"/>
            <a:ext cx="1512961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  <a:defRPr/>
            </a:pPr>
            <a:r>
              <a:rPr lang="en-US" altLang="zh-CN" dirty="0" smtClean="0">
                <a:latin typeface="Arial" charset="0"/>
                <a:ea typeface="ＭＳ Ｐゴシック" panose="020B0600070205080204" pitchFamily="34" charset="-128"/>
              </a:rPr>
              <a:t>R4-1814021</a:t>
            </a:r>
            <a:endParaRPr lang="en-GB" altLang="zh-CN" dirty="0"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6" name="부제목 2"/>
          <p:cNvSpPr>
            <a:spLocks noGrp="1"/>
          </p:cNvSpPr>
          <p:nvPr>
            <p:ph type="subTitle" idx="1"/>
          </p:nvPr>
        </p:nvSpPr>
        <p:spPr>
          <a:xfrm>
            <a:off x="467544" y="4083918"/>
            <a:ext cx="8136904" cy="582910"/>
          </a:xfrm>
        </p:spPr>
        <p:txBody>
          <a:bodyPr>
            <a:normAutofit/>
          </a:bodyPr>
          <a:lstStyle/>
          <a:p>
            <a:r>
              <a:rPr lang="en-US" altLang="ko-KR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CATT</a:t>
            </a:r>
            <a:endParaRPr lang="ko-KR" altLang="en-US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312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3528" y="771550"/>
            <a:ext cx="8712968" cy="3960440"/>
          </a:xfrm>
        </p:spPr>
        <p:txBody>
          <a:bodyPr>
            <a:normAutofit/>
          </a:bodyPr>
          <a:lstStyle/>
          <a:p>
            <a:pPr algn="just"/>
            <a:r>
              <a:rPr lang="en-US" altLang="ko-K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 following agreements were captured </a:t>
            </a:r>
            <a:r>
              <a:rPr lang="en-US" altLang="ko-KR" sz="2000" dirty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altLang="ko-K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WF(R4-1811696):</a:t>
            </a:r>
          </a:p>
          <a:p>
            <a:pPr lvl="1" algn="just"/>
            <a:r>
              <a:rPr lang="en-US" altLang="zh-CN" sz="1600" dirty="0">
                <a:latin typeface="Arial" pitchFamily="34" charset="0"/>
                <a:cs typeface="Arial" pitchFamily="34" charset="0"/>
              </a:rPr>
              <a:t>Define two additional PSSCH test cases with GNSS based synchronization: </a:t>
            </a:r>
          </a:p>
          <a:p>
            <a:pPr lvl="2" algn="just"/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PSSCH, 20MHz, MCS[22],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EVA[180], </a:t>
            </a:r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[8]RB, retransmission: 0 time</a:t>
            </a:r>
          </a:p>
          <a:p>
            <a:pPr lvl="2" algn="just"/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PSSCH, 10MHz, MCS4, EVA2700, 3RB, retransmission: 1 </a:t>
            </a:r>
            <a:r>
              <a:rPr lang="en-US" altLang="zh-CN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en-US" altLang="zh-CN" sz="1600" dirty="0" smtClean="0">
                <a:latin typeface="Arial" pitchFamily="34" charset="0"/>
                <a:cs typeface="Arial" pitchFamily="34" charset="0"/>
              </a:rPr>
              <a:t>Define </a:t>
            </a:r>
            <a:r>
              <a:rPr lang="en-US" altLang="zh-CN" sz="1600" dirty="0">
                <a:latin typeface="Arial" pitchFamily="34" charset="0"/>
                <a:cs typeface="Arial" pitchFamily="34" charset="0"/>
              </a:rPr>
              <a:t>the following requirements for Rel-15 eV2X </a:t>
            </a:r>
            <a:r>
              <a:rPr lang="en-US" altLang="zh-CN" sz="1600" dirty="0" smtClean="0">
                <a:latin typeface="Arial" pitchFamily="34" charset="0"/>
                <a:cs typeface="Arial" pitchFamily="34" charset="0"/>
              </a:rPr>
              <a:t>CA</a:t>
            </a:r>
          </a:p>
          <a:p>
            <a:pPr lvl="2" algn="just"/>
            <a:r>
              <a:rPr lang="en-US" altLang="zh-CN" sz="1400" dirty="0">
                <a:latin typeface="Arial" pitchFamily="34" charset="0"/>
                <a:cs typeface="Arial" pitchFamily="34" charset="0"/>
              </a:rPr>
              <a:t>Define PSSCH soft buffer test</a:t>
            </a:r>
            <a:endParaRPr lang="zh-CN" altLang="zh-CN" sz="1400" dirty="0">
              <a:latin typeface="Arial" pitchFamily="34" charset="0"/>
              <a:cs typeface="Arial" pitchFamily="34" charset="0"/>
            </a:endParaRPr>
          </a:p>
          <a:p>
            <a:pPr lvl="2" algn="just"/>
            <a:r>
              <a:rPr lang="en-US" altLang="zh-CN" sz="1400" dirty="0">
                <a:latin typeface="Arial" pitchFamily="34" charset="0"/>
                <a:cs typeface="Arial" pitchFamily="34" charset="0"/>
              </a:rPr>
              <a:t>PSCCH decoding capability 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test</a:t>
            </a:r>
          </a:p>
          <a:p>
            <a:pPr lvl="2" algn="just"/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Sustained </a:t>
            </a:r>
            <a:r>
              <a:rPr lang="en-US" altLang="zh-CN" sz="1400" dirty="0">
                <a:latin typeface="Arial" pitchFamily="34" charset="0"/>
                <a:cs typeface="Arial" pitchFamily="34" charset="0"/>
              </a:rPr>
              <a:t>downlink data rate test </a:t>
            </a:r>
            <a:endParaRPr lang="zh-CN" altLang="zh-CN" sz="1400" dirty="0">
              <a:latin typeface="Arial" pitchFamily="34" charset="0"/>
              <a:cs typeface="Arial" pitchFamily="34" charset="0"/>
            </a:endParaRPr>
          </a:p>
          <a:p>
            <a:pPr lvl="1" algn="just"/>
            <a:r>
              <a:rPr lang="en-US" altLang="zh-CN" sz="1600" dirty="0">
                <a:latin typeface="Arial" pitchFamily="34" charset="0"/>
                <a:cs typeface="Arial" pitchFamily="34" charset="0"/>
              </a:rPr>
              <a:t>Do not define UE performance requirements to verify transparent transmit diversity </a:t>
            </a:r>
            <a:endParaRPr lang="en-US" altLang="zh-CN" sz="1600" dirty="0" smtClean="0">
              <a:latin typeface="Arial" pitchFamily="34" charset="0"/>
              <a:cs typeface="Arial" pitchFamily="34" charset="0"/>
            </a:endParaRPr>
          </a:p>
          <a:p>
            <a:pPr marL="457200" lvl="1" indent="0" algn="just">
              <a:buNone/>
            </a:pPr>
            <a:r>
              <a:rPr lang="en-US" altLang="zh-CN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zh-CN" sz="1600" dirty="0" smtClean="0">
                <a:latin typeface="Arial" pitchFamily="34" charset="0"/>
                <a:cs typeface="Arial" pitchFamily="34" charset="0"/>
              </a:rPr>
              <a:t>    scheme </a:t>
            </a:r>
            <a:r>
              <a:rPr lang="en-US" altLang="zh-CN" sz="1600" dirty="0">
                <a:latin typeface="Arial" pitchFamily="34" charset="0"/>
                <a:cs typeface="Arial" pitchFamily="34" charset="0"/>
              </a:rPr>
              <a:t>feature. </a:t>
            </a:r>
          </a:p>
          <a:p>
            <a:pPr lvl="1" algn="just"/>
            <a:r>
              <a:rPr lang="en-US" altLang="zh-CN" sz="1600" dirty="0">
                <a:latin typeface="Arial" pitchFamily="34" charset="0"/>
                <a:cs typeface="Arial" pitchFamily="34" charset="0"/>
              </a:rPr>
              <a:t>Do not define any UE performance requirements for Mode-3/Mode-4 pool sharing and Resource selection latency reduction features.</a:t>
            </a:r>
            <a:endParaRPr lang="en-US" altLang="ko-KR" sz="1600" dirty="0">
              <a:latin typeface="Arial" pitchFamily="34" charset="0"/>
              <a:cs typeface="Arial" pitchFamily="34" charset="0"/>
            </a:endParaRPr>
          </a:p>
          <a:p>
            <a:pPr lvl="1" algn="just">
              <a:buNone/>
            </a:pPr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8849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3528" y="627534"/>
            <a:ext cx="8496944" cy="4248472"/>
          </a:xfrm>
        </p:spPr>
        <p:txBody>
          <a:bodyPr>
            <a:normAutofit/>
          </a:bodyPr>
          <a:lstStyle/>
          <a:p>
            <a:pPr marL="342900" lvl="1" indent="-342900" algn="just">
              <a:buFont typeface="Arial" panose="020B0604020202020204" pitchFamily="34" charset="0"/>
              <a:buChar char="•"/>
            </a:pPr>
            <a:r>
              <a:rPr lang="en-US" altLang="zh-CN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The following agreements were reached in Tuesday main session: </a:t>
            </a:r>
          </a:p>
          <a:p>
            <a:pPr lvl="1" algn="just"/>
            <a:r>
              <a:rPr lang="en-US" altLang="zh-CN" sz="1600" dirty="0" smtClean="0">
                <a:latin typeface="Arial" pitchFamily="34" charset="0"/>
                <a:cs typeface="Arial" pitchFamily="34" charset="0"/>
              </a:rPr>
              <a:t>Use </a:t>
            </a:r>
            <a:r>
              <a:rPr lang="en-US" altLang="zh-CN" sz="1600" dirty="0">
                <a:latin typeface="Arial" pitchFamily="34" charset="0"/>
                <a:cs typeface="Arial" pitchFamily="34" charset="0"/>
              </a:rPr>
              <a:t>the following assumptions for Rel-15 eV2X normal PSSCH requirements definition for scenarios with 64QAM modulation: </a:t>
            </a:r>
          </a:p>
          <a:p>
            <a:pPr lvl="2" algn="just"/>
            <a:r>
              <a:rPr lang="en-US" altLang="zh-CN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20MHz</a:t>
            </a:r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MCS21, EVA180, 8RB, 1 retransmission, 600Hz </a:t>
            </a:r>
            <a:r>
              <a:rPr lang="en-US" altLang="zh-CN" sz="1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Tx</a:t>
            </a:r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CFO</a:t>
            </a:r>
            <a:endParaRPr lang="zh-CN" altLang="zh-CN" sz="1600" dirty="0" smtClean="0"/>
          </a:p>
          <a:p>
            <a:pPr lvl="1" algn="just"/>
            <a:r>
              <a:rPr lang="en-US" altLang="zh-CN" sz="1600" dirty="0">
                <a:latin typeface="Arial" pitchFamily="34" charset="0"/>
                <a:cs typeface="Arial" pitchFamily="34" charset="0"/>
              </a:rPr>
              <a:t>Define Rel-15 eV2X soft buffer requirements for test point 12 </a:t>
            </a:r>
            <a:r>
              <a:rPr lang="en-US" altLang="zh-CN" sz="1600" dirty="0" err="1">
                <a:latin typeface="Arial" pitchFamily="34" charset="0"/>
                <a:cs typeface="Arial" pitchFamily="34" charset="0"/>
              </a:rPr>
              <a:t>dB</a:t>
            </a:r>
            <a:r>
              <a:rPr lang="en-US" altLang="zh-CN" sz="1600" dirty="0" err="1" smtClean="0">
                <a:latin typeface="Arial" pitchFamily="34" charset="0"/>
                <a:cs typeface="Arial" pitchFamily="34" charset="0"/>
              </a:rPr>
              <a:t>.</a:t>
            </a: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8299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PSSCH enhancement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3528" y="627534"/>
            <a:ext cx="8496944" cy="4248472"/>
          </a:xfrm>
        </p:spPr>
        <p:txBody>
          <a:bodyPr>
            <a:normAutofit/>
          </a:bodyPr>
          <a:lstStyle/>
          <a:p>
            <a:pPr marL="342900" lvl="1" indent="-342900" algn="just"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eV2X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PSSCH enhancement performance requirement</a:t>
            </a:r>
            <a:endParaRPr lang="zh-CN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en-US" altLang="zh-CN" sz="1600" dirty="0" smtClean="0">
                <a:latin typeface="Arial" pitchFamily="34" charset="0"/>
                <a:cs typeface="Arial" pitchFamily="34" charset="0"/>
              </a:rPr>
              <a:t>Define two additional PSSCH test cases with GNSS based synchronization: </a:t>
            </a:r>
          </a:p>
          <a:p>
            <a:pPr lvl="2" algn="just"/>
            <a:r>
              <a:rPr lang="en-US" altLang="zh-CN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PSSCH, 20MHz</a:t>
            </a:r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MCS21, EVA180, 8RB, </a:t>
            </a:r>
            <a:r>
              <a:rPr lang="en-US" altLang="zh-CN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retransmission</a:t>
            </a:r>
          </a:p>
          <a:p>
            <a:pPr lvl="2" algn="just"/>
            <a:r>
              <a:rPr lang="en-US" altLang="zh-CN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PSSCH</a:t>
            </a:r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10MHz, MCS4, EVA2700, 3RB, </a:t>
            </a:r>
            <a:r>
              <a:rPr lang="en-US" altLang="zh-CN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retransmission</a:t>
            </a:r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007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133971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Soft buffer test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67544" y="483518"/>
            <a:ext cx="8229600" cy="4536504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n-US" altLang="ko-KR" sz="2000" dirty="0" smtClean="0">
                <a:latin typeface="Arial" pitchFamily="34" charset="0"/>
                <a:cs typeface="Arial" panose="020B0604020202020204" pitchFamily="34" charset="0"/>
              </a:rPr>
              <a:t>Background</a:t>
            </a:r>
          </a:p>
          <a:p>
            <a:pPr lvl="1"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SL-C-Rx Category 3 and 4 have been introduced for Rel-15 eV2X UE</a:t>
            </a:r>
          </a:p>
          <a:p>
            <a:pPr marL="0" indent="0" algn="just">
              <a:buNone/>
            </a:pPr>
            <a:endParaRPr lang="en-US" altLang="ko-KR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n-US" altLang="ko-KR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n-US" altLang="ko-KR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n-US" altLang="ko-KR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n-US" altLang="ko-KR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n-US" altLang="ko-KR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n-US" altLang="ko-KR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n-US" altLang="ko-KR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n-US" altLang="ko-KR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n-US" altLang="ko-KR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altLang="ko-K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Test purpose</a:t>
            </a:r>
          </a:p>
          <a:p>
            <a:pPr lvl="1"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Verify SL soft buffer management and the maximum number of bits per TTI supported by the UE</a:t>
            </a:r>
          </a:p>
          <a:p>
            <a:pPr lvl="2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single </a:t>
            </a: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carrier with 20 MHz CBW to verify SL-C-RX Category 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  <a:p>
            <a:pPr lvl="2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CCs with 10MHz CBW to verify SL-C-RX Category 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  <a:p>
            <a:pPr lvl="2" algn="just"/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2 CCs with 10MHz+20MHz CBW to </a:t>
            </a:r>
            <a:r>
              <a:rPr lang="en-US" altLang="ko-KR" sz="1400" dirty="0">
                <a:latin typeface="Arial" panose="020B0604020202020204" pitchFamily="34" charset="0"/>
                <a:cs typeface="Arial" panose="020B0604020202020204" pitchFamily="34" charset="0"/>
              </a:rPr>
              <a:t>verify SL-C-RX Category </a:t>
            </a:r>
            <a:r>
              <a:rPr lang="en-US" altLang="ko-KR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altLang="ko-KR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altLang="ko-KR" sz="2000" dirty="0">
                <a:latin typeface="Arial" pitchFamily="34" charset="0"/>
                <a:cs typeface="Arial" panose="020B0604020202020204" pitchFamily="34" charset="0"/>
              </a:rPr>
              <a:t>Test </a:t>
            </a:r>
            <a:r>
              <a:rPr lang="en-US" altLang="ko-KR" sz="2000" dirty="0" smtClean="0">
                <a:latin typeface="Arial" pitchFamily="34" charset="0"/>
                <a:cs typeface="Arial" panose="020B0604020202020204" pitchFamily="34" charset="0"/>
              </a:rPr>
              <a:t>point: 12dB</a:t>
            </a:r>
            <a:endParaRPr lang="en-US" altLang="ko-KR" sz="140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6936128"/>
              </p:ext>
            </p:extLst>
          </p:nvPr>
        </p:nvGraphicFramePr>
        <p:xfrm>
          <a:off x="899592" y="1059582"/>
          <a:ext cx="7704855" cy="2184273"/>
        </p:xfrm>
        <a:graphic>
          <a:graphicData uri="http://schemas.openxmlformats.org/drawingml/2006/table">
            <a:tbl>
              <a:tblPr firstRow="1" firstCol="1" bandRow="1"/>
              <a:tblGrid>
                <a:gridCol w="1008112"/>
                <a:gridCol w="1440160"/>
                <a:gridCol w="1512168"/>
                <a:gridCol w="1008112"/>
                <a:gridCol w="2736303"/>
              </a:tblGrid>
              <a:tr h="548623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b="1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UE </a:t>
                      </a:r>
                      <a:r>
                        <a:rPr lang="en-GB" sz="1050" b="1" kern="10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SL-C-RX</a:t>
                      </a: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b="1" kern="10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</a:t>
                      </a:r>
                      <a:r>
                        <a:rPr lang="en-GB" sz="1050" b="1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Category</a:t>
                      </a:r>
                      <a:endParaRPr lang="zh-CN" sz="1050" b="1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b="1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Maximum number </a:t>
                      </a:r>
                      <a:endParaRPr lang="en-GB" sz="1050" b="1" kern="100" dirty="0" smtClean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b="1" kern="10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of </a:t>
                      </a:r>
                      <a:r>
                        <a:rPr lang="en-GB" sz="1050" b="1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SL-SCH transport </a:t>
                      </a:r>
                      <a:endParaRPr lang="en-GB" sz="1050" b="1" kern="100" dirty="0" smtClean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b="1" kern="10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block </a:t>
                      </a:r>
                      <a:r>
                        <a:rPr lang="en-GB" sz="1050" b="1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bits received </a:t>
                      </a:r>
                      <a:endParaRPr lang="en-GB" sz="1050" b="1" kern="100" dirty="0" smtClean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b="1" kern="10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within </a:t>
                      </a:r>
                      <a:r>
                        <a:rPr lang="en-GB" sz="1050" b="1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a TTI </a:t>
                      </a:r>
                      <a:endParaRPr lang="zh-CN" sz="1050" b="1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b="1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Maximum number </a:t>
                      </a:r>
                      <a:r>
                        <a:rPr lang="en-GB" sz="1050" b="1" kern="10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of</a:t>
                      </a: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b="1" kern="10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</a:t>
                      </a:r>
                      <a:r>
                        <a:rPr lang="en-GB" sz="1050" b="1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bits of a SL-SCH transport </a:t>
                      </a:r>
                      <a:r>
                        <a:rPr lang="en-GB" sz="1050" b="1" kern="10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block </a:t>
                      </a:r>
                      <a:r>
                        <a:rPr lang="en-GB" sz="1050" b="1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received within a </a:t>
                      </a:r>
                      <a:r>
                        <a:rPr lang="en-GB" sz="1050" b="1" kern="10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TTI</a:t>
                      </a:r>
                      <a:endParaRPr lang="zh-CN" sz="1050" b="1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b="1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Total number of soft </a:t>
                      </a:r>
                      <a:endParaRPr lang="en-GB" sz="1050" b="1" kern="100" dirty="0" smtClean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b="1" kern="10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channel </a:t>
                      </a:r>
                      <a:r>
                        <a:rPr lang="en-GB" sz="1050" b="1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bits</a:t>
                      </a:r>
                      <a:endParaRPr lang="zh-CN" sz="1050" b="1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b="1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Comments</a:t>
                      </a:r>
                      <a:endParaRPr lang="zh-CN" sz="1050" b="1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485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SL-C-RX </a:t>
                      </a:r>
                      <a:endParaRPr lang="en-GB" sz="1050" kern="100" dirty="0" smtClean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Category </a:t>
                      </a:r>
                      <a:r>
                        <a:rPr lang="en-GB" sz="1050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25456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25456</a:t>
                      </a:r>
                      <a:endParaRPr lang="zh-CN" sz="105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105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485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SL-C-RX</a:t>
                      </a: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 </a:t>
                      </a:r>
                      <a:r>
                        <a:rPr lang="en-GB" sz="1050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Category 2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31704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31704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737280</a:t>
                      </a:r>
                      <a:endParaRPr lang="zh-CN" sz="105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20MHz aggregated BW 16QAM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485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SL-C-RX </a:t>
                      </a:r>
                      <a:endParaRPr lang="en-GB" sz="1050" kern="100" dirty="0" smtClean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Category </a:t>
                      </a:r>
                      <a:r>
                        <a:rPr lang="en-GB" sz="1050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5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48936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48936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05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995328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kern="100" dirty="0" smtClean="0"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20MHz aggregated BW 64QAM</a:t>
                      </a:r>
                      <a:endParaRPr lang="en-GB" sz="1050" kern="100" dirty="0" smtClean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(</a:t>
                      </a:r>
                      <a:r>
                        <a:rPr lang="en-GB" sz="1050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Applicable for 10MHz+10MHz and 20MHz)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054"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SL-C-RX </a:t>
                      </a:r>
                      <a:endParaRPr lang="en-GB" sz="1050" kern="100" dirty="0" smtClean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 dirty="0" smtClea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Category </a:t>
                      </a:r>
                      <a:r>
                        <a:rPr lang="en-GB" sz="1050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4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24496 + 24496 + 24496 = 73488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48936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1492992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30MHz aggregated BW 64QAM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050" kern="10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(Applicable for 10MHz+10MHz+10MHz and 10MHz+20MHz)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344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>
                <a:latin typeface="Arial" panose="020B0604020202020204" pitchFamily="34" charset="0"/>
                <a:cs typeface="Arial" panose="020B0604020202020204" pitchFamily="34" charset="0"/>
              </a:rPr>
              <a:t>PSCCH decoding processing test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363272" cy="4176464"/>
          </a:xfrm>
        </p:spPr>
        <p:txBody>
          <a:bodyPr>
            <a:normAutofit/>
          </a:bodyPr>
          <a:lstStyle/>
          <a:p>
            <a:pPr algn="just"/>
            <a:r>
              <a:rPr lang="en-US" altLang="ko-KR" sz="2000" dirty="0">
                <a:latin typeface="Arial" pitchFamily="34" charset="0"/>
                <a:cs typeface="Arial" panose="020B0604020202020204" pitchFamily="34" charset="0"/>
              </a:rPr>
              <a:t>Background</a:t>
            </a:r>
          </a:p>
          <a:p>
            <a:pPr lvl="1" algn="just"/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New PSCCH decoding capability has been introduced for Rel-15 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eV2X UE</a:t>
            </a:r>
          </a:p>
          <a:p>
            <a:pPr marL="0" lvl="0" indent="0" algn="just">
              <a:buNone/>
            </a:pPr>
            <a:endParaRPr lang="en-GB" altLang="zh-CN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just">
              <a:buNone/>
            </a:pPr>
            <a:endParaRPr lang="en-GB" altLang="zh-CN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/>
            <a:r>
              <a:rPr lang="en-GB" altLang="zh-CN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Test configuration</a:t>
            </a:r>
          </a:p>
          <a:p>
            <a:pPr lvl="1" algn="just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Verify PSCCH decoding capability both 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X=15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X=30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according to UE 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capability for CA scenarios with 2 and 3 CCs</a:t>
            </a: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 algn="just">
              <a:buNone/>
            </a:pPr>
            <a:endParaRPr lang="zh-CN" altLang="zh-CN" sz="1400" dirty="0" smtClean="0"/>
          </a:p>
          <a:p>
            <a:pPr algn="just">
              <a:buNone/>
            </a:pPr>
            <a:endParaRPr lang="en-US" altLang="ko-KR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/>
          </p:nvPr>
        </p:nvGraphicFramePr>
        <p:xfrm>
          <a:off x="1245453" y="1491630"/>
          <a:ext cx="6422891" cy="648076"/>
        </p:xfrm>
        <a:graphic>
          <a:graphicData uri="http://schemas.openxmlformats.org/drawingml/2006/table">
            <a:tbl>
              <a:tblPr firstRow="1" firstCol="1" bandRow="1"/>
              <a:tblGrid>
                <a:gridCol w="2098930"/>
                <a:gridCol w="2161636"/>
                <a:gridCol w="2162325"/>
              </a:tblGrid>
              <a:tr h="21602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Aggregated RX BW by UE, MHz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V2X High Reception Capability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V2X Default Reception Capability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6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10, 20 (Rel.14, Rel.15)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20 PSCCHs and 136 RBs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10 PSCCHs and 100 RBs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6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30 (Rel.15)</a:t>
                      </a:r>
                      <a:endParaRPr lang="zh-CN" sz="105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30 PSCCHs and 204 RBs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15 PSCCHs and 150 RBs</a:t>
                      </a:r>
                      <a:endParaRPr lang="zh-CN" sz="105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8405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Simulation assumptions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363272" cy="4176464"/>
          </a:xfrm>
        </p:spPr>
        <p:txBody>
          <a:bodyPr>
            <a:normAutofit/>
          </a:bodyPr>
          <a:lstStyle/>
          <a:p>
            <a:pPr algn="just"/>
            <a:r>
              <a:rPr lang="en-US" altLang="ko-K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Single-link PSSCH test</a:t>
            </a:r>
          </a:p>
          <a:p>
            <a:pPr lvl="1" algn="just"/>
            <a:r>
              <a:rPr lang="en-US" altLang="zh-CN" sz="1600" dirty="0" smtClean="0">
                <a:latin typeface="Arial" pitchFamily="34" charset="0"/>
                <a:cs typeface="Arial" pitchFamily="34" charset="0"/>
              </a:rPr>
              <a:t>Evaluation cases</a:t>
            </a:r>
          </a:p>
          <a:p>
            <a:pPr lvl="2" algn="just"/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PSSCH</a:t>
            </a:r>
            <a:r>
              <a:rPr lang="en-US" altLang="zh-CN" sz="1400" dirty="0">
                <a:latin typeface="Arial" pitchFamily="34" charset="0"/>
                <a:cs typeface="Arial" pitchFamily="34" charset="0"/>
              </a:rPr>
              <a:t>, 20MHz, 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MCS21, EVA180, 8RB</a:t>
            </a:r>
            <a:r>
              <a:rPr lang="en-US" altLang="zh-CN" sz="1400" dirty="0">
                <a:latin typeface="Arial" pitchFamily="34" charset="0"/>
                <a:cs typeface="Arial" pitchFamily="34" charset="0"/>
              </a:rPr>
              <a:t>, retransmission: 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1 time</a:t>
            </a:r>
            <a:endParaRPr lang="en-US" altLang="zh-CN" sz="1400" dirty="0">
              <a:latin typeface="Arial" pitchFamily="34" charset="0"/>
              <a:cs typeface="Arial" pitchFamily="34" charset="0"/>
            </a:endParaRPr>
          </a:p>
          <a:p>
            <a:pPr lvl="2" algn="just"/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PSSCH</a:t>
            </a:r>
            <a:r>
              <a:rPr lang="en-US" altLang="zh-CN" sz="1400" dirty="0">
                <a:latin typeface="Arial" pitchFamily="34" charset="0"/>
                <a:cs typeface="Arial" pitchFamily="34" charset="0"/>
              </a:rPr>
              <a:t>, 10MHz, MCS4, EVA2700, 3RB, retransmission: 1 time</a:t>
            </a:r>
          </a:p>
          <a:p>
            <a:pPr lvl="3" algn="just"/>
            <a:r>
              <a:rPr lang="en-US" altLang="zh-CN" sz="1200" dirty="0" smtClean="0">
                <a:latin typeface="Arial" pitchFamily="34" charset="0"/>
                <a:cs typeface="Arial" pitchFamily="34" charset="0"/>
              </a:rPr>
              <a:t>Time interval between initial transmission and retransmission equals to 8ms </a:t>
            </a:r>
            <a:endParaRPr lang="en-US" altLang="zh-CN" sz="1200" dirty="0">
              <a:latin typeface="Arial" pitchFamily="34" charset="0"/>
              <a:cs typeface="Arial" pitchFamily="34" charset="0"/>
            </a:endParaRPr>
          </a:p>
          <a:p>
            <a:pPr lvl="1" algn="just"/>
            <a:r>
              <a:rPr lang="en-US" altLang="zh-CN" sz="1600" dirty="0" smtClean="0"/>
              <a:t>CFO </a:t>
            </a:r>
            <a:r>
              <a:rPr lang="en-US" altLang="zh-CN" sz="1600" dirty="0"/>
              <a:t>and  Doppler shift </a:t>
            </a:r>
            <a:r>
              <a:rPr lang="en-US" altLang="zh-CN" sz="1600" dirty="0" smtClean="0"/>
              <a:t>algorithms: </a:t>
            </a:r>
            <a:r>
              <a:rPr lang="en-US" altLang="zh-CN" sz="1600" dirty="0"/>
              <a:t>“single-DMRS” estimation </a:t>
            </a:r>
          </a:p>
          <a:p>
            <a:pPr lvl="1" algn="just"/>
            <a:r>
              <a:rPr lang="en-US" altLang="zh-CN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Channel estimation</a:t>
            </a:r>
          </a:p>
          <a:p>
            <a:pPr lvl="2" algn="just"/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linear </a:t>
            </a:r>
            <a:r>
              <a:rPr lang="en-US" altLang="zh-CN" sz="1400" dirty="0">
                <a:latin typeface="Arial" pitchFamily="34" charset="0"/>
                <a:cs typeface="Arial" pitchFamily="34" charset="0"/>
              </a:rPr>
              <a:t>interpolation in time </a:t>
            </a:r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domain</a:t>
            </a:r>
          </a:p>
          <a:p>
            <a:pPr lvl="2" algn="just"/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frequency domain MMSE equalization </a:t>
            </a:r>
          </a:p>
          <a:p>
            <a:pPr lvl="1" algn="just"/>
            <a:r>
              <a:rPr lang="en-US" altLang="zh-CN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PSSCH frequency offset estimation</a:t>
            </a:r>
          </a:p>
          <a:p>
            <a:pPr lvl="2" algn="just"/>
            <a:r>
              <a:rPr lang="en-US" altLang="zh-CN" sz="1400" dirty="0">
                <a:latin typeface="Arial" pitchFamily="34" charset="0"/>
                <a:cs typeface="Arial" pitchFamily="34" charset="0"/>
              </a:rPr>
              <a:t>PSSCH DMRS</a:t>
            </a:r>
          </a:p>
          <a:p>
            <a:pPr lvl="1" algn="just"/>
            <a:r>
              <a:rPr lang="en-US" altLang="zh-CN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Adjacent </a:t>
            </a:r>
            <a:r>
              <a:rPr lang="en-US" altLang="zh-CN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RBs are allocated for SA and its associated PSSCH transmission in the </a:t>
            </a:r>
            <a:endParaRPr lang="en-US" altLang="zh-CN" sz="16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457200" lvl="1" indent="0" algn="just">
              <a:buNone/>
            </a:pPr>
            <a:r>
              <a:rPr lang="en-US" altLang="zh-CN" sz="16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   same </a:t>
            </a:r>
            <a:r>
              <a:rPr lang="en-US" altLang="zh-CN" sz="1600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subframe</a:t>
            </a:r>
            <a:endParaRPr lang="en-US" altLang="zh-CN" sz="16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457200" lvl="1" indent="0" algn="just">
              <a:buNone/>
            </a:pPr>
            <a:r>
              <a:rPr lang="en-US" altLang="zh-CN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Note: The above assumptions have been used in Rel-14 V2X.  </a:t>
            </a:r>
            <a:endParaRPr lang="en-US" altLang="zh-CN" sz="1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914400" lvl="2" indent="0" algn="just">
              <a:buNone/>
            </a:pPr>
            <a:endParaRPr lang="en-US" altLang="zh-CN" sz="14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8625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21555"/>
          </a:xfrm>
        </p:spPr>
        <p:txBody>
          <a:bodyPr>
            <a:noAutofit/>
          </a:bodyPr>
          <a:lstStyle/>
          <a:p>
            <a:pPr algn="l"/>
            <a:r>
              <a:rPr lang="en-US" altLang="ko-K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Simulation assumptions</a:t>
            </a:r>
            <a:endParaRPr lang="ko-KR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771550"/>
            <a:ext cx="8363272" cy="4176464"/>
          </a:xfrm>
        </p:spPr>
        <p:txBody>
          <a:bodyPr>
            <a:normAutofit/>
          </a:bodyPr>
          <a:lstStyle/>
          <a:p>
            <a:pPr algn="just"/>
            <a:r>
              <a:rPr lang="en-US" altLang="ko-KR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Single-link PSSCH test</a:t>
            </a:r>
          </a:p>
          <a:p>
            <a:pPr marL="0" indent="0" algn="just">
              <a:buNone/>
            </a:pPr>
            <a:endParaRPr lang="en-US" altLang="zh-CN" sz="1400" dirty="0" smtClean="0">
              <a:latin typeface="Arial" pitchFamily="34" charset="0"/>
              <a:cs typeface="Arial" pitchFamily="34" charset="0"/>
            </a:endParaRPr>
          </a:p>
          <a:p>
            <a:pPr lvl="1" algn="just"/>
            <a:endParaRPr lang="zh-CN" altLang="zh-CN" sz="16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endParaRPr lang="en-US" altLang="ko-KR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None/>
            </a:pPr>
            <a:endParaRPr lang="en-US" altLang="ko-K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None/>
            </a:pPr>
            <a:endParaRPr lang="en-US" altLang="ko-KR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None/>
            </a:pPr>
            <a:endParaRPr lang="en-US" altLang="ko-K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None/>
            </a:pPr>
            <a:endParaRPr lang="en-US" altLang="ko-KR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None/>
            </a:pPr>
            <a:endParaRPr lang="en-US" altLang="ko-K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None/>
            </a:pPr>
            <a:endParaRPr lang="en-US" altLang="ko-KR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None/>
            </a:pPr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altLang="ko-KR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Note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Interested companies are invited to provided simulation results in next meeting.</a:t>
            </a:r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0394615"/>
              </p:ext>
            </p:extLst>
          </p:nvPr>
        </p:nvGraphicFramePr>
        <p:xfrm>
          <a:off x="1331640" y="1468646"/>
          <a:ext cx="5436604" cy="2304260"/>
        </p:xfrm>
        <a:graphic>
          <a:graphicData uri="http://schemas.openxmlformats.org/drawingml/2006/table">
            <a:tbl>
              <a:tblPr firstRow="1" firstCol="1" bandRow="1"/>
              <a:tblGrid>
                <a:gridCol w="1579448"/>
                <a:gridCol w="634026"/>
                <a:gridCol w="1546885"/>
                <a:gridCol w="1676245"/>
              </a:tblGrid>
              <a:tr h="230426">
                <a:tc>
                  <a:txBody>
                    <a:bodyPr/>
                    <a:lstStyle/>
                    <a:p>
                      <a:pPr indent="127000" algn="just">
                        <a:spcAft>
                          <a:spcPts val="0"/>
                        </a:spcAft>
                      </a:pPr>
                      <a:r>
                        <a:rPr lang="en-GB" sz="1050" b="1" kern="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Parameters</a:t>
                      </a:r>
                      <a:endParaRPr lang="zh-CN" sz="1200" kern="10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just">
                        <a:spcAft>
                          <a:spcPts val="0"/>
                        </a:spcAft>
                      </a:pPr>
                      <a:r>
                        <a:rPr lang="en-GB" sz="1050" b="1" kern="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Unit</a:t>
                      </a:r>
                      <a:endParaRPr lang="zh-CN" sz="1200" kern="10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indent="127000" algn="ctr">
                        <a:spcAft>
                          <a:spcPts val="0"/>
                        </a:spcAft>
                      </a:pPr>
                      <a:r>
                        <a:rPr lang="en-GB" sz="1050" b="1" kern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Test 1</a:t>
                      </a:r>
                      <a:endParaRPr lang="zh-CN" sz="120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127000" algn="ctr" defTabSz="914400" rtl="0" eaLnBrk="1" latinLnBrk="1" hangingPunct="1">
                        <a:spcAft>
                          <a:spcPts val="0"/>
                        </a:spcAft>
                      </a:pPr>
                      <a:r>
                        <a:rPr lang="en-US" altLang="zh-CN" sz="1050" b="1" kern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Test 2</a:t>
                      </a:r>
                      <a:endParaRPr lang="zh-CN" sz="1050" b="1" kern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0426"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Bandwidth</a:t>
                      </a:r>
                      <a:endParaRPr lang="zh-CN" sz="1200" kern="10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MHz</a:t>
                      </a:r>
                      <a:endParaRPr lang="zh-CN" sz="1200" kern="10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127000" algn="ctr" defTabSz="914400" rtl="0" eaLnBrk="1" fontAlgn="base" latinLnBrk="1" hangingPunct="0">
                        <a:spcAft>
                          <a:spcPts val="0"/>
                        </a:spcAft>
                      </a:pPr>
                      <a:r>
                        <a:rPr lang="en-GB" sz="1050" kern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10</a:t>
                      </a:r>
                      <a:endParaRPr lang="zh-CN" sz="1050" kern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127000" algn="ctr" defTabSz="914400" rtl="0" eaLnBrk="1" fontAlgn="base" latinLnBrk="1" hangingPunct="0">
                        <a:spcAft>
                          <a:spcPts val="0"/>
                        </a:spcAft>
                      </a:pPr>
                      <a:r>
                        <a:rPr lang="en-GB" sz="1050" kern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20</a:t>
                      </a:r>
                      <a:endParaRPr lang="zh-CN" sz="1050" kern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426"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RB</a:t>
                      </a:r>
                      <a:endParaRPr lang="zh-CN" sz="1200" kern="10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1200" kern="10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127000" algn="ctr" defTabSz="914400" rtl="0" eaLnBrk="1" fontAlgn="base" latinLnBrk="1" hangingPunct="0">
                        <a:spcAft>
                          <a:spcPts val="0"/>
                        </a:spcAft>
                      </a:pPr>
                      <a:r>
                        <a:rPr lang="en-GB" sz="1050" kern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3</a:t>
                      </a:r>
                      <a:endParaRPr lang="zh-CN" sz="1050" kern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127000" algn="ctr" defTabSz="914400" rtl="0" eaLnBrk="1" fontAlgn="base" latinLnBrk="1" hangingPunct="0">
                        <a:spcAft>
                          <a:spcPts val="0"/>
                        </a:spcAft>
                      </a:pPr>
                      <a:r>
                        <a:rPr lang="en-GB" sz="1050" kern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8</a:t>
                      </a:r>
                      <a:endParaRPr lang="zh-CN" sz="1050" kern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426"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MCS</a:t>
                      </a:r>
                      <a:endParaRPr lang="zh-CN" sz="1200" kern="10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1200" kern="10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127000" algn="ctr" defTabSz="914400" rtl="0" eaLnBrk="1" fontAlgn="base" latinLnBrk="1" hangingPunct="0">
                        <a:spcAft>
                          <a:spcPts val="0"/>
                        </a:spcAft>
                      </a:pPr>
                      <a:r>
                        <a:rPr lang="en-GB" sz="1050" kern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MCS4</a:t>
                      </a:r>
                      <a:endParaRPr lang="zh-CN" sz="1050" kern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127000" algn="ctr" defTabSz="914400" rtl="0" eaLnBrk="1" fontAlgn="base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MCS21</a:t>
                      </a:r>
                      <a:endParaRPr lang="zh-CN" altLang="en-US" sz="1050" kern="0" dirty="0" smtClean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426"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Time offset</a:t>
                      </a:r>
                      <a:endParaRPr lang="zh-CN" sz="1200" kern="10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1200" kern="10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127000" algn="ctr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+24Ts</a:t>
                      </a:r>
                      <a:endParaRPr lang="zh-CN" sz="120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endParaRPr lang="zh-CN" sz="1200" kern="10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426"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Frequency offset</a:t>
                      </a:r>
                      <a:endParaRPr lang="zh-CN" sz="1200" kern="10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Hz</a:t>
                      </a:r>
                      <a:endParaRPr lang="zh-CN" sz="1200" kern="10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127000" algn="ctr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+</a:t>
                      </a:r>
                      <a:r>
                        <a:rPr lang="en-GB" sz="1050" kern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1200</a:t>
                      </a:r>
                      <a:endParaRPr lang="zh-CN" sz="120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endParaRPr lang="zh-CN" sz="1200" kern="10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426"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Propagation condition</a:t>
                      </a:r>
                      <a:endParaRPr lang="zh-CN" sz="1200" kern="10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1200" kern="10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ctr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EVA2700</a:t>
                      </a:r>
                      <a:endParaRPr lang="zh-CN" sz="1200" kern="1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127000" algn="ctr" defTabSz="914400" rtl="0" eaLnBrk="1" fontAlgn="base" latinLnBrk="1" hangingPunct="0">
                        <a:spcAft>
                          <a:spcPts val="0"/>
                        </a:spcAft>
                      </a:pPr>
                      <a:r>
                        <a:rPr lang="en-GB" sz="1050" kern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EVA180</a:t>
                      </a:r>
                      <a:endParaRPr lang="zh-CN" sz="1050" kern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426"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Antenna configuration</a:t>
                      </a:r>
                      <a:endParaRPr lang="zh-CN" sz="1200" kern="10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1200" kern="10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127000" algn="ctr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1x2 Low</a:t>
                      </a:r>
                      <a:endParaRPr lang="zh-CN" sz="1200" kern="10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endParaRPr lang="zh-CN" sz="1200" kern="10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426"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Soft combining</a:t>
                      </a:r>
                      <a:endParaRPr lang="zh-CN" sz="1200" kern="10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1200" kern="10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127000" algn="ctr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Yes</a:t>
                      </a:r>
                      <a:endParaRPr lang="zh-CN" sz="1200" kern="10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endParaRPr lang="zh-CN" sz="1200" kern="10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426"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Synchronization</a:t>
                      </a:r>
                      <a:endParaRPr lang="zh-CN" sz="1200" kern="10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 </a:t>
                      </a:r>
                      <a:endParaRPr lang="zh-CN" sz="1200" kern="10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127000" algn="ctr" fontAlgn="base" hangingPunct="0">
                        <a:spcAft>
                          <a:spcPts val="0"/>
                        </a:spcAft>
                      </a:pPr>
                      <a:r>
                        <a:rPr lang="en-GB" sz="1050" kern="0" dirty="0">
                          <a:effectLst/>
                          <a:latin typeface="Arial" pitchFamily="34" charset="0"/>
                          <a:ea typeface="宋体"/>
                          <a:cs typeface="Arial" pitchFamily="34" charset="0"/>
                        </a:rPr>
                        <a:t>GNSS or GNSS-equivalent</a:t>
                      </a:r>
                      <a:endParaRPr lang="zh-CN" sz="1200" kern="10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indent="127000" algn="just" fontAlgn="base" hangingPunct="0">
                        <a:spcAft>
                          <a:spcPts val="0"/>
                        </a:spcAft>
                      </a:pPr>
                      <a:endParaRPr lang="zh-CN" sz="1200" kern="100" dirty="0">
                        <a:effectLst/>
                        <a:latin typeface="Arial" pitchFamily="34" charset="0"/>
                        <a:ea typeface="宋体"/>
                        <a:cs typeface="Arial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483768" y="1203598"/>
            <a:ext cx="352839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>
                <a:latin typeface="Arial" pitchFamily="34" charset="0"/>
                <a:cs typeface="Arial" pitchFamily="34" charset="0"/>
              </a:rPr>
              <a:t>Table 1 Proposed simulation assumptions for PSSCH</a:t>
            </a:r>
            <a:endParaRPr lang="zh-CN" altLang="en-US" sz="105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3878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8456</TotalTime>
  <Words>613</Words>
  <Application>Microsoft Office PowerPoint</Application>
  <PresentationFormat>全屏显示(16:9)</PresentationFormat>
  <Paragraphs>163</Paragraphs>
  <Slides>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테마</vt:lpstr>
      <vt:lpstr>Way forward on demodulation performance  for eV2X UE</vt:lpstr>
      <vt:lpstr>Background</vt:lpstr>
      <vt:lpstr>Background</vt:lpstr>
      <vt:lpstr>PSSCH enhancement</vt:lpstr>
      <vt:lpstr>Soft buffer test</vt:lpstr>
      <vt:lpstr>PSCCH decoding processing test</vt:lpstr>
      <vt:lpstr>Simulation assumptions</vt:lpstr>
      <vt:lpstr>Simulation assumptions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Enhanced SU-MIMO Performance Requirements for LTE</dc:title>
  <dc:creator>admin</dc:creator>
  <cp:keywords>CTPClassification=CTP_PUBLIC:VisualMarkings=, CTPClassification=CTP_NT</cp:keywords>
  <cp:lastModifiedBy>Linyan Jiang</cp:lastModifiedBy>
  <cp:revision>430</cp:revision>
  <dcterms:created xsi:type="dcterms:W3CDTF">2016-09-05T04:21:23Z</dcterms:created>
  <dcterms:modified xsi:type="dcterms:W3CDTF">2018-10-11T07:55:44Z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c0012d4b-87de-43b4-af9d-04619323207b</vt:lpwstr>
  </property>
  <property fmtid="{D5CDD505-2E9C-101B-9397-08002B2CF9AE}" pid="3" name="CTP_TimeStamp">
    <vt:lpwstr>2018-10-10 07:45:14Z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NewReviewCycle">
    <vt:lpwstr/>
  </property>
  <property fmtid="{D5CDD505-2E9C-101B-9397-08002B2CF9AE}" pid="9" name="_2015_ms_pID_725343">
    <vt:lpwstr>(2)lcSeR1DkuOghv4umYQos6jcqQyVFJK83VsJc/aLlsFV/iG19fY0nXGo6d950XF5MoVXieU/y
QSmdOeBwnj5VxOuXaI0gtd035qzRp46ppwHz7bwEUYOFRBPmxeIkrzoDZeFW/+ZJNkJW9gFo
RT9nSi8URf1eKth+xAtc71RwHbodd4EYHxR0dVPNhYumqOYmeTkvGQNdNy1/515EHBbavrSp
lwQNvKZ0zLEjss+qcO</vt:lpwstr>
  </property>
  <property fmtid="{D5CDD505-2E9C-101B-9397-08002B2CF9AE}" pid="10" name="_2015_ms_pID_7253431">
    <vt:lpwstr>wCB3sNmiVRKfBKLG8kgXXPsNmpSuIfTJCtBtR3cICXQJE2hmqeu0SX
WlbQjPZi9XfvMPmE8Vab50nRXm3mOh5WZqfWuoWjaYqeKzOugPaIRKdDv0sZgDKY3aoOc+r9
Vkrnb1QKkg0kmMdAoIHjcwhJgSWg4saCFw2vQonr/+nbjMA7mZFMlXvXV5Kd02gxwMQ=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1491516119</vt:lpwstr>
  </property>
</Properties>
</file>