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8" r:id="rId4"/>
    <p:sldId id="259" r:id="rId5"/>
    <p:sldId id="262" r:id="rId6"/>
    <p:sldId id="257" r:id="rId7"/>
    <p:sldId id="26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3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0971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1375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1533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1612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1123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6266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0964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8389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4958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6935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80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456D6-CC96-436A-994F-8F145283CB61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D09D3-55DE-447C-8A50-07705B4C3C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7491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file:///D:\Docs\R4-1813987.zip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762" y="1725386"/>
            <a:ext cx="9144000" cy="2387600"/>
          </a:xfrm>
        </p:spPr>
        <p:txBody>
          <a:bodyPr>
            <a:normAutofit/>
          </a:bodyPr>
          <a:lstStyle/>
          <a:p>
            <a:r>
              <a:rPr lang="en-GB" altLang="en-US" dirty="0" smtClean="0"/>
              <a:t>WF for SSB-based RLM test cases in Rel-15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46412" y="4804762"/>
            <a:ext cx="9144000" cy="1655762"/>
          </a:xfrm>
        </p:spPr>
        <p:txBody>
          <a:bodyPr/>
          <a:lstStyle/>
          <a:p>
            <a:pPr eaLnBrk="1" hangingPunct="1"/>
            <a:r>
              <a:rPr lang="en-US" altLang="en-US" sz="2800" dirty="0" err="1" smtClean="0">
                <a:solidFill>
                  <a:srgbClr val="898989"/>
                </a:solidFill>
              </a:rPr>
              <a:t>MediaTek</a:t>
            </a:r>
            <a:r>
              <a:rPr lang="en-US" altLang="en-US" sz="2800" dirty="0" smtClean="0">
                <a:solidFill>
                  <a:srgbClr val="898989"/>
                </a:solidFill>
              </a:rPr>
              <a:t> Inc. 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47436" y="323850"/>
            <a:ext cx="3877985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800" b="1" dirty="0"/>
              <a:t>3GPP TSG-RAN WG4 Meeting #88-Bis 	</a:t>
            </a:r>
            <a:endParaRPr lang="en-US" sz="1800" dirty="0"/>
          </a:p>
          <a:p>
            <a:pPr hangingPunct="0">
              <a:buNone/>
            </a:pPr>
            <a:r>
              <a:rPr lang="en-US" sz="1800" b="1" dirty="0"/>
              <a:t>Chengdu, China, 8th – 12th Oct, </a:t>
            </a:r>
            <a:r>
              <a:rPr lang="en-US" sz="1800" b="1" dirty="0" smtClean="0"/>
              <a:t>2018</a:t>
            </a:r>
          </a:p>
          <a:p>
            <a:pPr hangingPunct="0"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           7.12.5.13</a:t>
            </a:r>
          </a:p>
          <a:p>
            <a:pPr hangingPunct="0">
              <a:buNone/>
            </a:pPr>
            <a:r>
              <a:rPr lang="en-US" sz="1800" b="1" dirty="0"/>
              <a:t>Document for:          Approval </a:t>
            </a:r>
            <a:endParaRPr lang="en-US" sz="1800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445527" y="241471"/>
            <a:ext cx="13211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en-GB" sz="1800" b="1" dirty="0" err="1" smtClean="0">
                <a:hlinkClick r:id="rId2" action="ppaction://hlinkfile"/>
              </a:rPr>
              <a:t>R4</a:t>
            </a:r>
            <a:r>
              <a:rPr lang="en-GB" sz="1800" b="1" dirty="0" smtClean="0">
                <a:hlinkClick r:id="rId2" action="ppaction://hlinkfile"/>
              </a:rPr>
              <a:t>-1813987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xmlns="" val="10159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– Agreement in ad-hoc session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11875"/>
            <a:ext cx="10515600" cy="4351338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/>
              <a:t>Propagation channel: only fading channels.</a:t>
            </a:r>
          </a:p>
          <a:p>
            <a:pPr lvl="0"/>
            <a:r>
              <a:rPr lang="en-US" sz="1800" dirty="0" err="1" smtClean="0"/>
              <a:t>BFR</a:t>
            </a:r>
            <a:r>
              <a:rPr lang="en-US" sz="1800" dirty="0" smtClean="0"/>
              <a:t>-triggered </a:t>
            </a:r>
            <a:r>
              <a:rPr lang="en-US" sz="1800" dirty="0" err="1" smtClean="0"/>
              <a:t>RLF</a:t>
            </a:r>
            <a:r>
              <a:rPr lang="en-US" sz="1800" dirty="0" smtClean="0"/>
              <a:t> Avoidance </a:t>
            </a:r>
          </a:p>
          <a:p>
            <a:pPr lvl="1"/>
            <a:r>
              <a:rPr lang="en-US" sz="1800" dirty="0" err="1" smtClean="0"/>
              <a:t>BFR</a:t>
            </a:r>
            <a:r>
              <a:rPr lang="en-US" sz="1800" dirty="0" smtClean="0"/>
              <a:t>-triggered </a:t>
            </a:r>
            <a:r>
              <a:rPr lang="en-US" sz="1800" dirty="0" err="1" smtClean="0"/>
              <a:t>RLF</a:t>
            </a:r>
            <a:r>
              <a:rPr lang="en-US" sz="1800" dirty="0" smtClean="0"/>
              <a:t> should be avoid.</a:t>
            </a:r>
          </a:p>
          <a:p>
            <a:pPr lvl="1"/>
            <a:r>
              <a:rPr lang="en-US" sz="1800" dirty="0" smtClean="0"/>
              <a:t>Option 1: largest </a:t>
            </a:r>
            <a:r>
              <a:rPr lang="en-US" sz="1800" dirty="0" err="1" smtClean="0"/>
              <a:t>preambleTransMax</a:t>
            </a:r>
            <a:r>
              <a:rPr lang="en-US" sz="1800" dirty="0" smtClean="0"/>
              <a:t> value, the longest periodicity of </a:t>
            </a:r>
            <a:r>
              <a:rPr lang="en-US" sz="1800" dirty="0" err="1" smtClean="0"/>
              <a:t>PRACH</a:t>
            </a:r>
            <a:r>
              <a:rPr lang="en-US" sz="1800" dirty="0" smtClean="0"/>
              <a:t> occasion and larger </a:t>
            </a:r>
            <a:r>
              <a:rPr lang="en-US" sz="1800" dirty="0" err="1" smtClean="0"/>
              <a:t>ra-ResponseWindow</a:t>
            </a:r>
            <a:r>
              <a:rPr lang="en-US" sz="1800" dirty="0" smtClean="0"/>
              <a:t> for </a:t>
            </a:r>
            <a:r>
              <a:rPr lang="en-US" sz="1800" dirty="0" err="1" smtClean="0"/>
              <a:t>BFR</a:t>
            </a:r>
            <a:endParaRPr lang="en-US" sz="1800" dirty="0" smtClean="0"/>
          </a:p>
          <a:p>
            <a:pPr lvl="2"/>
            <a:r>
              <a:rPr lang="en-US" sz="1800" dirty="0" err="1" smtClean="0"/>
              <a:t>preambleTransMax</a:t>
            </a:r>
            <a:r>
              <a:rPr lang="en-US" sz="1800" dirty="0" smtClean="0"/>
              <a:t> = [</a:t>
            </a:r>
            <a:r>
              <a:rPr lang="en-US" sz="1800" dirty="0" err="1" smtClean="0"/>
              <a:t>n200</a:t>
            </a:r>
            <a:r>
              <a:rPr lang="en-US" sz="1800" dirty="0" smtClean="0"/>
              <a:t>]</a:t>
            </a:r>
          </a:p>
          <a:p>
            <a:pPr lvl="2"/>
            <a:r>
              <a:rPr lang="en-US" sz="1800" dirty="0" smtClean="0"/>
              <a:t>periodicity of </a:t>
            </a:r>
            <a:r>
              <a:rPr lang="en-US" sz="1800" dirty="0" err="1" smtClean="0"/>
              <a:t>PRACH</a:t>
            </a:r>
            <a:r>
              <a:rPr lang="en-US" sz="1800" dirty="0" smtClean="0"/>
              <a:t> occasion = [160]ms</a:t>
            </a:r>
          </a:p>
          <a:p>
            <a:pPr lvl="2"/>
            <a:r>
              <a:rPr lang="en-US" sz="1800" dirty="0" err="1" smtClean="0"/>
              <a:t>ra-ResponseWindow</a:t>
            </a:r>
            <a:r>
              <a:rPr lang="en-US" sz="1800" dirty="0" smtClean="0"/>
              <a:t> = [1] slot for </a:t>
            </a:r>
            <a:r>
              <a:rPr lang="en-US" sz="1800" dirty="0" err="1" smtClean="0"/>
              <a:t>FR1</a:t>
            </a:r>
            <a:r>
              <a:rPr lang="en-US" sz="1800" dirty="0" smtClean="0"/>
              <a:t> and [40] slots for </a:t>
            </a:r>
            <a:r>
              <a:rPr lang="en-US" sz="1800" dirty="0" err="1" smtClean="0"/>
              <a:t>FR2</a:t>
            </a:r>
            <a:r>
              <a:rPr lang="en-US" sz="1800" dirty="0" smtClean="0"/>
              <a:t> </a:t>
            </a:r>
          </a:p>
          <a:p>
            <a:r>
              <a:rPr lang="en-GB" sz="1800" dirty="0" smtClean="0"/>
              <a:t>Have PRACH configurations defined in the common part which we can referred to for each test. </a:t>
            </a:r>
            <a:endParaRPr lang="en-US" sz="1800" dirty="0" smtClean="0"/>
          </a:p>
          <a:p>
            <a:pPr lvl="0"/>
            <a:r>
              <a:rPr lang="en-US" sz="1800" dirty="0" smtClean="0"/>
              <a:t>Reuse </a:t>
            </a:r>
            <a:r>
              <a:rPr lang="en-US" sz="1800" dirty="0" err="1" smtClean="0"/>
              <a:t>LTE</a:t>
            </a:r>
            <a:r>
              <a:rPr lang="en-US" sz="1800" dirty="0" smtClean="0"/>
              <a:t> </a:t>
            </a:r>
            <a:r>
              <a:rPr lang="en-US" sz="1800" dirty="0" err="1" smtClean="0"/>
              <a:t>RLM</a:t>
            </a:r>
            <a:r>
              <a:rPr lang="en-US" sz="1800" dirty="0" smtClean="0"/>
              <a:t> test methodology with some modifications</a:t>
            </a:r>
          </a:p>
          <a:p>
            <a:pPr lvl="1"/>
            <a:r>
              <a:rPr lang="en-US" sz="1800" dirty="0" err="1" smtClean="0"/>
              <a:t>OOS</a:t>
            </a:r>
            <a:r>
              <a:rPr lang="en-US" sz="1800" dirty="0" smtClean="0"/>
              <a:t>: Time difference between point B and point C (</a:t>
            </a:r>
            <a:r>
              <a:rPr lang="en-US" sz="1800" dirty="0" err="1" smtClean="0"/>
              <a:t>T4</a:t>
            </a:r>
            <a:r>
              <a:rPr lang="en-US" sz="1800" dirty="0" smtClean="0"/>
              <a:t>) shall equal to </a:t>
            </a:r>
            <a:r>
              <a:rPr lang="en-US" sz="1800" dirty="0" err="1" smtClean="0"/>
              <a:t>T</a:t>
            </a:r>
            <a:r>
              <a:rPr lang="en-US" sz="1800" baseline="-25000" dirty="0" err="1" smtClean="0"/>
              <a:t>Evaluate_out</a:t>
            </a:r>
            <a:r>
              <a:rPr lang="en-US" sz="1800" dirty="0" smtClean="0"/>
              <a:t> + 40 ms </a:t>
            </a:r>
          </a:p>
          <a:p>
            <a:pPr lvl="1"/>
            <a:r>
              <a:rPr lang="en-US" sz="1800" dirty="0" smtClean="0"/>
              <a:t>INS:  </a:t>
            </a:r>
          </a:p>
          <a:p>
            <a:pPr lvl="2"/>
            <a:r>
              <a:rPr lang="en-GB" sz="1800" dirty="0" err="1" smtClean="0"/>
              <a:t>T3</a:t>
            </a:r>
            <a:r>
              <a:rPr lang="en-GB" sz="1800" dirty="0" smtClean="0"/>
              <a:t> &gt; </a:t>
            </a:r>
            <a:r>
              <a:rPr lang="en-US" sz="1800" dirty="0" err="1" smtClean="0"/>
              <a:t>T</a:t>
            </a:r>
            <a:r>
              <a:rPr lang="en-US" sz="1800" baseline="-25000" dirty="0" err="1" smtClean="0"/>
              <a:t>Evaluate_out</a:t>
            </a:r>
            <a:r>
              <a:rPr lang="en-US" sz="1800" dirty="0" smtClean="0"/>
              <a:t> </a:t>
            </a:r>
          </a:p>
          <a:p>
            <a:pPr lvl="2"/>
            <a:r>
              <a:rPr lang="en-GB" sz="1800" dirty="0" err="1" smtClean="0"/>
              <a:t>T310</a:t>
            </a:r>
            <a:r>
              <a:rPr lang="en-GB" sz="1800" dirty="0" smtClean="0"/>
              <a:t> &gt;= </a:t>
            </a:r>
            <a:r>
              <a:rPr lang="en-GB" sz="1800" dirty="0" err="1" smtClean="0"/>
              <a:t>T3+T4+T</a:t>
            </a:r>
            <a:r>
              <a:rPr lang="en-US" sz="1800" baseline="-25000" dirty="0" err="1" smtClean="0"/>
              <a:t>Evaluate_in</a:t>
            </a:r>
            <a:r>
              <a:rPr lang="en-US" sz="1800" baseline="-25000" dirty="0" smtClean="0"/>
              <a:t> </a:t>
            </a:r>
            <a:r>
              <a:rPr lang="en-GB" sz="1800" dirty="0" smtClean="0"/>
              <a:t>+ </a:t>
            </a:r>
            <a:r>
              <a:rPr lang="en-GB" sz="1800" dirty="0" err="1" smtClean="0"/>
              <a:t>SSB</a:t>
            </a:r>
            <a:r>
              <a:rPr lang="en-GB" sz="1800" dirty="0" smtClean="0"/>
              <a:t> burst duration</a:t>
            </a:r>
            <a:endParaRPr lang="en-US" sz="1800" dirty="0" smtClean="0"/>
          </a:p>
          <a:p>
            <a:pPr lvl="2"/>
            <a:r>
              <a:rPr lang="en-GB" sz="1800" dirty="0" err="1" smtClean="0"/>
              <a:t>T6</a:t>
            </a:r>
            <a:r>
              <a:rPr lang="en-GB" sz="1800" dirty="0" smtClean="0"/>
              <a:t> &gt; </a:t>
            </a:r>
            <a:r>
              <a:rPr lang="en-US" sz="1800" dirty="0" err="1" smtClean="0"/>
              <a:t>T</a:t>
            </a:r>
            <a:r>
              <a:rPr lang="en-US" sz="1800" baseline="-25000" dirty="0" err="1" smtClean="0"/>
              <a:t>Evaluate_out</a:t>
            </a:r>
            <a:r>
              <a:rPr lang="en-GB" sz="1800" dirty="0" smtClean="0"/>
              <a:t> + </a:t>
            </a:r>
            <a:r>
              <a:rPr lang="en-GB" sz="1800" dirty="0" err="1" smtClean="0"/>
              <a:t>T310</a:t>
            </a:r>
            <a:r>
              <a:rPr lang="en-GB" sz="1800" dirty="0" smtClean="0"/>
              <a:t> + 40 – </a:t>
            </a:r>
            <a:r>
              <a:rPr lang="en-GB" sz="1800" dirty="0" err="1" smtClean="0"/>
              <a:t>T3</a:t>
            </a:r>
            <a:r>
              <a:rPr lang="en-GB" sz="1800" dirty="0" smtClean="0"/>
              <a:t> –</a:t>
            </a:r>
            <a:r>
              <a:rPr lang="en-GB" sz="1800" dirty="0" err="1" smtClean="0"/>
              <a:t>T4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forward(1)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766119"/>
            <a:ext cx="10515600" cy="5410844"/>
          </a:xfrm>
        </p:spPr>
        <p:txBody>
          <a:bodyPr/>
          <a:lstStyle/>
          <a:p>
            <a:r>
              <a:rPr lang="en-US" dirty="0" smtClean="0"/>
              <a:t>Issue 1: List of RLM test cases in EN-DC. EUTRA is in non-DRX mode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3664008"/>
              </p:ext>
            </p:extLst>
          </p:nvPr>
        </p:nvGraphicFramePr>
        <p:xfrm>
          <a:off x="1064009" y="1573582"/>
          <a:ext cx="9326899" cy="26346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3354"/>
                <a:gridCol w="552822"/>
                <a:gridCol w="897799"/>
                <a:gridCol w="591134"/>
                <a:gridCol w="1562996"/>
                <a:gridCol w="4588794"/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A. 4.5.1.1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FR1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Non-DRX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(test </a:t>
                      </a:r>
                      <a:r>
                        <a:rPr lang="en-GB" sz="1600" b="1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1-6)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Test 2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(test </a:t>
                      </a:r>
                      <a:r>
                        <a:rPr lang="en-GB" sz="1600" b="1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1-6)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A. 4.5.1.2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(test </a:t>
                      </a:r>
                      <a:r>
                        <a:rPr lang="en-GB" sz="1600" b="1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1-6)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DRX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(test </a:t>
                      </a:r>
                      <a:r>
                        <a:rPr lang="en-GB" sz="1600" b="1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1-6)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A. 4.5.1.3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3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A. 4.5.1.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(test </a:t>
                      </a:r>
                      <a:r>
                        <a:rPr lang="en-GB" sz="1600" b="1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1-6)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A.5.5.1.1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FR2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n-US" sz="1600" dirty="0" smtClean="0"/>
                        <a:t>Non-DRX</a:t>
                      </a:r>
                      <a:endParaRPr lang="en-US" sz="1600" dirty="0"/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TDD SSB SCS 120KHz, data SCS 120KHz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Test 2</a:t>
                      </a:r>
                      <a:r>
                        <a:rPr lang="en-GB" sz="1600" b="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: TDD SSB SCS 120KHz, data SCS 120KHz</a:t>
                      </a:r>
                      <a:endParaRPr lang="en-US" sz="1600" b="0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A.5.5.1.2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strike="noStrike" dirty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0" strike="noStrike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en-GB" sz="1600" b="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TDD SSB SCS 120KHz, data SCS 120KHz</a:t>
                      </a:r>
                      <a:endParaRPr lang="en-US" sz="1600" b="0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err="1" smtClean="0">
                          <a:solidFill>
                            <a:schemeClr val="tx1"/>
                          </a:solidFill>
                          <a:effectLst/>
                        </a:rPr>
                        <a:t>A.5.5.1.3</a:t>
                      </a:r>
                      <a:endParaRPr lang="en-GB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DRX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TDD SSB SCS 120KHz, data SCS 120KHz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err="1" smtClean="0">
                          <a:solidFill>
                            <a:schemeClr val="tx1"/>
                          </a:solidFill>
                          <a:effectLst/>
                        </a:rPr>
                        <a:t>A.5.5.1.4</a:t>
                      </a:r>
                      <a:endParaRPr lang="en-GB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TDD SSB SCS 120KHz, data SCS 120KHz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838642" y="4591367"/>
          <a:ext cx="7457758" cy="1645920"/>
        </p:xfrm>
        <a:graphic>
          <a:graphicData uri="http://schemas.openxmlformats.org/drawingml/2006/table">
            <a:tbl>
              <a:tblPr/>
              <a:tblGrid>
                <a:gridCol w="1842275"/>
                <a:gridCol w="5615483"/>
              </a:tblGrid>
              <a:tr h="1695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latin typeface="Times New Roman"/>
                          <a:ea typeface="Malgun Gothic"/>
                          <a:cs typeface="Times New Roman"/>
                        </a:rPr>
                        <a:t>Configuration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>
                          <a:latin typeface="Times New Roman"/>
                          <a:ea typeface="Malgun Gothic"/>
                          <a:cs typeface="Times New Roman"/>
                        </a:rPr>
                        <a:t>Description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latin typeface="Times New Roman"/>
                          <a:ea typeface="Malgun Gothic"/>
                          <a:cs typeface="Times New Roman"/>
                        </a:rPr>
                        <a:t>1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 err="1">
                          <a:latin typeface="Times New Roman"/>
                          <a:ea typeface="Malgun Gothic"/>
                          <a:cs typeface="Times New Roman"/>
                        </a:rPr>
                        <a:t>LTE</a:t>
                      </a: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  <a:cs typeface="Times New Roman"/>
                        </a:rPr>
                        <a:t>FDD</a:t>
                      </a: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, NR 15 kHz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  <a:cs typeface="Times New Roman"/>
                        </a:rPr>
                        <a:t>SSB</a:t>
                      </a: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  <a:cs typeface="Times New Roman"/>
                        </a:rPr>
                        <a:t>SCS</a:t>
                      </a: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  <a:cs typeface="Times New Roman"/>
                        </a:rPr>
                        <a:t>10MHz</a:t>
                      </a: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 bandwidth,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  <a:cs typeface="Times New Roman"/>
                        </a:rPr>
                        <a:t>FDD</a:t>
                      </a: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 duplex mode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2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latin typeface="Times New Roman"/>
                          <a:ea typeface="Malgun Gothic"/>
                          <a:cs typeface="Times New Roman"/>
                        </a:rPr>
                        <a:t>LTE FDD, NR 15 kHz SSB SCS, 10MHz bandwidth, TDD duplex mode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3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LTE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FDD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NR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30kHz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SSB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SCS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40MHz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bandwidth,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TDD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duplex mode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4</a:t>
                      </a:r>
                      <a:endParaRPr lang="en-US" sz="1400" kern="1200" dirty="0" err="1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LTE TDD, NR 15 kHz SSB SCS, 10MHz bandwidth, FDD duplex mode</a:t>
                      </a:r>
                      <a:endParaRPr lang="en-US" sz="1400" kern="1200" dirty="0" err="1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5</a:t>
                      </a:r>
                      <a:endParaRPr lang="en-US" sz="1400" kern="1200" dirty="0" err="1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LTE TDD, NR 15 kHz SSB SCS, 10MHz bandwidth, TDD duplex mode</a:t>
                      </a:r>
                      <a:endParaRPr lang="en-US" sz="1400" kern="1200" dirty="0" err="1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6</a:t>
                      </a:r>
                      <a:endParaRPr lang="en-US" sz="1400" kern="1200" dirty="0" err="1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LTE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TDD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NR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30kHz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SSB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SCS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40MHz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bandwidth,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TDD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duplex mode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latin typeface="Times New Roman"/>
                          <a:ea typeface="Malgun Gothic"/>
                          <a:cs typeface="Times New Roman"/>
                        </a:rPr>
                        <a:t>Note: The </a:t>
                      </a:r>
                      <a:r>
                        <a:rPr lang="en-GB" sz="1200" dirty="0" err="1">
                          <a:latin typeface="Times New Roman"/>
                          <a:ea typeface="Malgun Gothic"/>
                          <a:cs typeface="Times New Roman"/>
                        </a:rPr>
                        <a:t>UE</a:t>
                      </a:r>
                      <a:r>
                        <a:rPr lang="en-GB" sz="1200" dirty="0">
                          <a:latin typeface="Times New Roman"/>
                          <a:ea typeface="Malgun Gothic"/>
                          <a:cs typeface="Times New Roman"/>
                        </a:rPr>
                        <a:t> is only required to pass in one of the supported test configurations in </a:t>
                      </a:r>
                      <a:r>
                        <a:rPr lang="en-GB" sz="1200" dirty="0" err="1">
                          <a:latin typeface="Times New Roman"/>
                          <a:ea typeface="Malgun Gothic"/>
                          <a:cs typeface="Times New Roman"/>
                        </a:rPr>
                        <a:t>FR1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6491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766119"/>
            <a:ext cx="10515600" cy="5410844"/>
          </a:xfrm>
        </p:spPr>
        <p:txBody>
          <a:bodyPr/>
          <a:lstStyle/>
          <a:p>
            <a:r>
              <a:rPr lang="en-US" dirty="0" smtClean="0"/>
              <a:t>Issue 2: List of RLM test cases for SA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forward(2)</a:t>
            </a:r>
            <a:endParaRPr lang="en-US" dirty="0"/>
          </a:p>
        </p:txBody>
      </p:sp>
      <p:graphicFrame>
        <p:nvGraphicFramePr>
          <p:cNvPr id="8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8527063"/>
              </p:ext>
            </p:extLst>
          </p:nvPr>
        </p:nvGraphicFramePr>
        <p:xfrm>
          <a:off x="1060145" y="1566898"/>
          <a:ext cx="9347390" cy="26346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5844"/>
                <a:gridCol w="554037"/>
                <a:gridCol w="899772"/>
                <a:gridCol w="592432"/>
                <a:gridCol w="1566430"/>
                <a:gridCol w="4598875"/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A. 6.5.1.1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FR1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Non-DRX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(test </a:t>
                      </a:r>
                      <a:r>
                        <a:rPr lang="en-GB" sz="1600" b="1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1-6)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Test 2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(test </a:t>
                      </a:r>
                      <a:r>
                        <a:rPr lang="en-GB" sz="1600" b="1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1-6)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A. 6.5.1.2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(test </a:t>
                      </a:r>
                      <a:r>
                        <a:rPr lang="en-GB" sz="1600" b="1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1-6)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DRX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(test </a:t>
                      </a:r>
                      <a:r>
                        <a:rPr lang="en-GB" sz="1600" b="1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1-6)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A. 6.5.1.3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3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A. 6.5.1.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(test </a:t>
                      </a:r>
                      <a:r>
                        <a:rPr lang="en-GB" sz="1600" b="1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config</a:t>
                      </a:r>
                      <a:r>
                        <a:rPr lang="en-GB" sz="16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1-6)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err="1" smtClean="0">
                          <a:solidFill>
                            <a:schemeClr val="tx1"/>
                          </a:solidFill>
                          <a:effectLst/>
                        </a:rPr>
                        <a:t>A.7.5.1.1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FR2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n-US" sz="1600" dirty="0" smtClean="0"/>
                        <a:t>Non-DRX</a:t>
                      </a:r>
                      <a:endParaRPr lang="en-US" sz="1600" dirty="0"/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TDD SSB SCS 120KHz, data SCS 120KHz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Test 2</a:t>
                      </a:r>
                      <a:r>
                        <a:rPr lang="en-GB" sz="1600" b="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: TDD SSB SCS 120KHz, data SCS 120KHz</a:t>
                      </a:r>
                      <a:endParaRPr lang="en-US" sz="1600" b="0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err="1" smtClean="0">
                          <a:solidFill>
                            <a:schemeClr val="tx1"/>
                          </a:solidFill>
                          <a:effectLst/>
                        </a:rPr>
                        <a:t>A.7.5.1.2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strike="noStrike" dirty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0" strike="noStrike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en-GB" sz="1600" b="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TDD SSB SCS 120KHz, data SCS 120KHz</a:t>
                      </a:r>
                      <a:endParaRPr lang="en-US" sz="1600" b="0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err="1" smtClean="0">
                          <a:solidFill>
                            <a:schemeClr val="tx1"/>
                          </a:solidFill>
                          <a:effectLst/>
                        </a:rPr>
                        <a:t>A.7.5.1.3</a:t>
                      </a:r>
                      <a:endParaRPr lang="en-GB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DRX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TDD SSB SCS 120KHz, data SCS 120KHz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 err="1" smtClean="0">
                          <a:solidFill>
                            <a:schemeClr val="tx1"/>
                          </a:solidFill>
                          <a:effectLst/>
                        </a:rPr>
                        <a:t>A.7.5.1.4</a:t>
                      </a:r>
                      <a:endParaRPr lang="en-GB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Test 1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en-GB" sz="1600" b="0" dirty="0" smtClean="0">
                          <a:solidFill>
                            <a:schemeClr val="tx1"/>
                          </a:solidFill>
                          <a:effectLst/>
                        </a:rPr>
                        <a:t>TDD SSB SCS 120KHz, data SCS 120KHz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838642" y="4591367"/>
          <a:ext cx="7457758" cy="1645920"/>
        </p:xfrm>
        <a:graphic>
          <a:graphicData uri="http://schemas.openxmlformats.org/drawingml/2006/table">
            <a:tbl>
              <a:tblPr/>
              <a:tblGrid>
                <a:gridCol w="1842275"/>
                <a:gridCol w="5615483"/>
              </a:tblGrid>
              <a:tr h="1695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latin typeface="Times New Roman"/>
                          <a:ea typeface="Malgun Gothic"/>
                          <a:cs typeface="Times New Roman"/>
                        </a:rPr>
                        <a:t>Configuration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b="1">
                          <a:latin typeface="Times New Roman"/>
                          <a:ea typeface="Malgun Gothic"/>
                          <a:cs typeface="Times New Roman"/>
                        </a:rPr>
                        <a:t>Description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latin typeface="Times New Roman"/>
                          <a:ea typeface="Malgun Gothic"/>
                          <a:cs typeface="Times New Roman"/>
                        </a:rPr>
                        <a:t>1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 err="1">
                          <a:latin typeface="Times New Roman"/>
                          <a:ea typeface="Malgun Gothic"/>
                          <a:cs typeface="Times New Roman"/>
                        </a:rPr>
                        <a:t>LTE</a:t>
                      </a: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  <a:cs typeface="Times New Roman"/>
                        </a:rPr>
                        <a:t>FDD</a:t>
                      </a: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, NR 15 kHz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  <a:cs typeface="Times New Roman"/>
                        </a:rPr>
                        <a:t>SSB</a:t>
                      </a: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  <a:cs typeface="Times New Roman"/>
                        </a:rPr>
                        <a:t>SCS</a:t>
                      </a: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  <a:cs typeface="Times New Roman"/>
                        </a:rPr>
                        <a:t>10MHz</a:t>
                      </a: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 bandwidth,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  <a:cs typeface="Times New Roman"/>
                        </a:rPr>
                        <a:t>FDD</a:t>
                      </a: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 duplex mode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latin typeface="Times New Roman"/>
                          <a:ea typeface="Malgun Gothic"/>
                          <a:cs typeface="Times New Roman"/>
                        </a:rPr>
                        <a:t>2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>
                          <a:latin typeface="Times New Roman"/>
                          <a:ea typeface="Malgun Gothic"/>
                          <a:cs typeface="Times New Roman"/>
                        </a:rPr>
                        <a:t>LTE FDD, NR 15 kHz SSB SCS, 10MHz bandwidth, TDD duplex mode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3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LTE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FDD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NR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30kHz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SSB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SCS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40MHz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bandwidth,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TDD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duplex mode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4</a:t>
                      </a:r>
                      <a:endParaRPr lang="en-US" sz="1400" kern="1200" dirty="0" err="1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LTE TDD, NR 15 kHz SSB SCS, 10MHz bandwidth, FDD duplex mode</a:t>
                      </a:r>
                      <a:endParaRPr lang="en-US" sz="1400" kern="1200" dirty="0" err="1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5</a:t>
                      </a:r>
                      <a:endParaRPr lang="en-US" sz="1400" kern="1200" dirty="0" err="1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LTE TDD, NR 15 kHz SSB SCS, 10MHz bandwidth, TDD duplex mode</a:t>
                      </a:r>
                      <a:endParaRPr lang="en-US" sz="1400" kern="1200" dirty="0" err="1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6</a:t>
                      </a:r>
                      <a:endParaRPr lang="en-US" sz="1400" kern="1200" dirty="0" err="1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LTE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TDD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NR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30kHz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SSB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SCS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40MHz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bandwidth,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TDD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duplex mode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45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latin typeface="Times New Roman"/>
                          <a:ea typeface="Malgun Gothic"/>
                          <a:cs typeface="Times New Roman"/>
                        </a:rPr>
                        <a:t>Note: The </a:t>
                      </a:r>
                      <a:r>
                        <a:rPr lang="en-GB" sz="1200" dirty="0" err="1">
                          <a:latin typeface="Times New Roman"/>
                          <a:ea typeface="Malgun Gothic"/>
                          <a:cs typeface="Times New Roman"/>
                        </a:rPr>
                        <a:t>UE</a:t>
                      </a:r>
                      <a:r>
                        <a:rPr lang="en-GB" sz="1200" dirty="0">
                          <a:latin typeface="Times New Roman"/>
                          <a:ea typeface="Malgun Gothic"/>
                          <a:cs typeface="Times New Roman"/>
                        </a:rPr>
                        <a:t> is only required to pass in one of the supported test configurations in </a:t>
                      </a:r>
                      <a:r>
                        <a:rPr lang="en-GB" sz="1200" dirty="0" err="1">
                          <a:latin typeface="Times New Roman"/>
                          <a:ea typeface="Malgun Gothic"/>
                          <a:cs typeface="Times New Roman"/>
                        </a:rPr>
                        <a:t>FR1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8526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91066" y="946873"/>
            <a:ext cx="11136827" cy="5410844"/>
          </a:xfrm>
        </p:spPr>
        <p:txBody>
          <a:bodyPr>
            <a:normAutofit/>
          </a:bodyPr>
          <a:lstStyle/>
          <a:p>
            <a:r>
              <a:rPr lang="en-US" sz="1800" dirty="0" smtClean="0"/>
              <a:t>Issue 3: The number of </a:t>
            </a:r>
            <a:r>
              <a:rPr lang="en-US" sz="1800" dirty="0" err="1" smtClean="0"/>
              <a:t>SSB</a:t>
            </a:r>
            <a:r>
              <a:rPr lang="en-US" sz="1800" dirty="0" smtClean="0"/>
              <a:t> in </a:t>
            </a:r>
            <a:r>
              <a:rPr lang="en-US" sz="1800" dirty="0" err="1" smtClean="0"/>
              <a:t>FR1</a:t>
            </a:r>
            <a:r>
              <a:rPr lang="en-US" sz="1800" dirty="0" smtClean="0"/>
              <a:t> </a:t>
            </a:r>
            <a:r>
              <a:rPr lang="en-US" sz="1800" dirty="0" err="1" smtClean="0"/>
              <a:t>RLM</a:t>
            </a:r>
            <a:r>
              <a:rPr lang="en-US" sz="1800" dirty="0" smtClean="0"/>
              <a:t> test</a:t>
            </a:r>
          </a:p>
          <a:p>
            <a:pPr lvl="1"/>
            <a:r>
              <a:rPr lang="en-US" sz="1800" dirty="0" smtClean="0"/>
              <a:t> Option 1: 1</a:t>
            </a:r>
          </a:p>
          <a:p>
            <a:pPr lvl="1"/>
            <a:r>
              <a:rPr lang="en-US" sz="1800" dirty="0" smtClean="0"/>
              <a:t> Option 2: 2. </a:t>
            </a:r>
            <a:r>
              <a:rPr lang="en-US" sz="1800" dirty="0" err="1" smtClean="0"/>
              <a:t>FFS</a:t>
            </a:r>
            <a:r>
              <a:rPr lang="en-US" sz="1800" dirty="0" smtClean="0"/>
              <a:t> </a:t>
            </a:r>
            <a:r>
              <a:rPr lang="en-US" sz="1800" dirty="0" err="1" smtClean="0"/>
              <a:t>SNR</a:t>
            </a:r>
            <a:r>
              <a:rPr lang="en-US" sz="1800" dirty="0" smtClean="0"/>
              <a:t> point of the 2</a:t>
            </a:r>
            <a:r>
              <a:rPr lang="en-US" sz="1800" baseline="30000" dirty="0" smtClean="0"/>
              <a:t>nd</a:t>
            </a:r>
            <a:r>
              <a:rPr lang="en-US" sz="1800" dirty="0" smtClean="0"/>
              <a:t> </a:t>
            </a:r>
            <a:r>
              <a:rPr lang="en-US" sz="1800" dirty="0" err="1" smtClean="0"/>
              <a:t>SSB</a:t>
            </a:r>
            <a:r>
              <a:rPr lang="en-US" sz="1800" dirty="0" smtClean="0"/>
              <a:t>. </a:t>
            </a:r>
          </a:p>
          <a:p>
            <a:r>
              <a:rPr lang="en-US" sz="1800" dirty="0" smtClean="0"/>
              <a:t>Issue 4: </a:t>
            </a:r>
            <a:r>
              <a:rPr lang="en-US" sz="1800" dirty="0"/>
              <a:t>The number of </a:t>
            </a:r>
            <a:r>
              <a:rPr lang="en-US" sz="1800" dirty="0" smtClean="0"/>
              <a:t>SSB in </a:t>
            </a:r>
            <a:r>
              <a:rPr lang="en-US" sz="1800" dirty="0"/>
              <a:t>FR2 </a:t>
            </a:r>
            <a:r>
              <a:rPr lang="en-US" sz="1800" dirty="0" err="1"/>
              <a:t>RLM</a:t>
            </a:r>
            <a:r>
              <a:rPr lang="en-US" sz="1800" dirty="0"/>
              <a:t> </a:t>
            </a:r>
            <a:r>
              <a:rPr lang="en-US" sz="1800" dirty="0" smtClean="0"/>
              <a:t>test</a:t>
            </a:r>
          </a:p>
          <a:p>
            <a:pPr lvl="1"/>
            <a:r>
              <a:rPr lang="en-US" sz="1800" dirty="0"/>
              <a:t> </a:t>
            </a:r>
            <a:r>
              <a:rPr lang="en-US" sz="1800" dirty="0" smtClean="0"/>
              <a:t>Option 1: 1</a:t>
            </a:r>
          </a:p>
          <a:p>
            <a:pPr lvl="1"/>
            <a:r>
              <a:rPr lang="en-US" sz="1800" dirty="0"/>
              <a:t> Option </a:t>
            </a:r>
            <a:r>
              <a:rPr lang="en-US" sz="1800" dirty="0" smtClean="0"/>
              <a:t>2: 2. </a:t>
            </a:r>
            <a:r>
              <a:rPr lang="en-US" sz="1800" dirty="0" err="1" smtClean="0"/>
              <a:t>FFS</a:t>
            </a:r>
            <a:r>
              <a:rPr lang="en-US" sz="1800" dirty="0" smtClean="0"/>
              <a:t> </a:t>
            </a:r>
            <a:r>
              <a:rPr lang="en-US" sz="1800" dirty="0" err="1" smtClean="0"/>
              <a:t>SNR</a:t>
            </a:r>
            <a:r>
              <a:rPr lang="en-US" sz="1800" dirty="0" smtClean="0"/>
              <a:t> point of the 2</a:t>
            </a:r>
            <a:r>
              <a:rPr lang="en-US" sz="1800" baseline="30000" dirty="0" smtClean="0"/>
              <a:t>nd</a:t>
            </a:r>
            <a:r>
              <a:rPr lang="en-US" sz="1800" dirty="0" smtClean="0"/>
              <a:t> </a:t>
            </a:r>
            <a:r>
              <a:rPr lang="en-US" sz="1800" dirty="0" err="1" smtClean="0"/>
              <a:t>SSB</a:t>
            </a:r>
            <a:r>
              <a:rPr lang="en-US" sz="1800" dirty="0" smtClean="0"/>
              <a:t>. </a:t>
            </a:r>
          </a:p>
          <a:p>
            <a:r>
              <a:rPr lang="en-US" sz="1800" dirty="0" smtClean="0"/>
              <a:t>Issue 5: </a:t>
            </a:r>
            <a:r>
              <a:rPr lang="en-US" sz="1800" i="1" dirty="0" smtClean="0"/>
              <a:t>N</a:t>
            </a:r>
            <a:r>
              <a:rPr lang="en-US" sz="1800" dirty="0" smtClean="0"/>
              <a:t> factor for evaluation period in </a:t>
            </a:r>
            <a:r>
              <a:rPr lang="en-US" sz="1800" dirty="0" err="1" smtClean="0"/>
              <a:t>FR2</a:t>
            </a:r>
            <a:r>
              <a:rPr lang="en-US" sz="1800" dirty="0" smtClean="0"/>
              <a:t>.  (Strive to minimize the number of test case)</a:t>
            </a:r>
          </a:p>
          <a:p>
            <a:pPr lvl="1"/>
            <a:r>
              <a:rPr lang="en-US" sz="1800" dirty="0" smtClean="0"/>
              <a:t>Option 1: N= 1 for all test cases. </a:t>
            </a:r>
            <a:r>
              <a:rPr lang="en-US" sz="1800" dirty="0" err="1" smtClean="0"/>
              <a:t>FFS</a:t>
            </a:r>
            <a:r>
              <a:rPr lang="en-US" sz="1800" dirty="0" smtClean="0"/>
              <a:t> how to enable N=1.</a:t>
            </a:r>
          </a:p>
          <a:p>
            <a:pPr lvl="1"/>
            <a:r>
              <a:rPr lang="en-US" sz="1800" dirty="0" smtClean="0"/>
              <a:t>Option 2: N=8 for some cases</a:t>
            </a:r>
          </a:p>
          <a:p>
            <a:r>
              <a:rPr lang="en-US" sz="1800" dirty="0" smtClean="0"/>
              <a:t>Issue 6: </a:t>
            </a:r>
            <a:r>
              <a:rPr lang="en-US" sz="1800" dirty="0" err="1" smtClean="0"/>
              <a:t>FFS</a:t>
            </a:r>
            <a:r>
              <a:rPr lang="en-US" sz="1800" dirty="0" smtClean="0"/>
              <a:t> whether to introduce gradually power changes on </a:t>
            </a:r>
            <a:r>
              <a:rPr lang="en-US" sz="1800" dirty="0" err="1" smtClean="0"/>
              <a:t>SSB</a:t>
            </a:r>
            <a:endParaRPr lang="en-US" sz="1800" dirty="0" smtClean="0"/>
          </a:p>
          <a:p>
            <a:pPr lvl="1"/>
            <a:r>
              <a:rPr lang="en-US" sz="1800" dirty="0" smtClean="0"/>
              <a:t>Example.  NB </a:t>
            </a:r>
            <a:r>
              <a:rPr lang="en-US" sz="1800" dirty="0" err="1" smtClean="0"/>
              <a:t>IoT</a:t>
            </a:r>
            <a:r>
              <a:rPr lang="en-US" sz="1800" dirty="0" smtClean="0"/>
              <a:t> </a:t>
            </a:r>
            <a:r>
              <a:rPr lang="en-US" sz="1800" dirty="0" err="1" smtClean="0"/>
              <a:t>RLM</a:t>
            </a:r>
            <a:r>
              <a:rPr lang="en-US" sz="1800" dirty="0" smtClean="0"/>
              <a:t> </a:t>
            </a:r>
            <a:r>
              <a:rPr lang="en-US" sz="1800" dirty="0" smtClean="0"/>
              <a:t>(</a:t>
            </a:r>
            <a:r>
              <a:rPr lang="en-US" sz="1800" dirty="0" smtClean="0"/>
              <a:t>e.g., </a:t>
            </a:r>
            <a:r>
              <a:rPr lang="en-US" sz="1800" dirty="0" err="1" smtClean="0"/>
              <a:t>T</a:t>
            </a:r>
            <a:r>
              <a:rPr lang="en-US" sz="1800" dirty="0" err="1" smtClean="0"/>
              <a:t>S36.133</a:t>
            </a:r>
            <a:r>
              <a:rPr lang="en-US" sz="1800" dirty="0" smtClean="0"/>
              <a:t>, </a:t>
            </a:r>
            <a:r>
              <a:rPr lang="en-US" sz="1800" dirty="0" err="1" smtClean="0"/>
              <a:t>A.7.3.60</a:t>
            </a:r>
            <a:r>
              <a:rPr lang="en-US" sz="1800" dirty="0" smtClean="0"/>
              <a:t>)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forward(3)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0561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00712" y="914400"/>
            <a:ext cx="6668070" cy="5272396"/>
          </a:xfrm>
        </p:spPr>
        <p:txBody>
          <a:bodyPr>
            <a:normAutofit/>
          </a:bodyPr>
          <a:lstStyle/>
          <a:p>
            <a:r>
              <a:rPr lang="en-GB" sz="1600" dirty="0"/>
              <a:t>Companies are encouraged to </a:t>
            </a:r>
            <a:r>
              <a:rPr lang="en-US" sz="1600" dirty="0"/>
              <a:t>suggest SNR margin in the next </a:t>
            </a:r>
            <a:r>
              <a:rPr lang="en-US" sz="1600" dirty="0" smtClean="0"/>
              <a:t>meeting, based on the </a:t>
            </a:r>
            <a:r>
              <a:rPr lang="en-GB" sz="1600" dirty="0" smtClean="0"/>
              <a:t>required </a:t>
            </a:r>
            <a:r>
              <a:rPr lang="en-GB" sz="1600" dirty="0" err="1" smtClean="0"/>
              <a:t>SNR</a:t>
            </a:r>
            <a:r>
              <a:rPr lang="en-GB" sz="1600" dirty="0" smtClean="0"/>
              <a:t> and </a:t>
            </a:r>
            <a:r>
              <a:rPr lang="en-GB" sz="1600" dirty="0" err="1" smtClean="0"/>
              <a:t>SNR</a:t>
            </a:r>
            <a:r>
              <a:rPr lang="en-GB" sz="1600" dirty="0" smtClean="0"/>
              <a:t> margin. </a:t>
            </a:r>
          </a:p>
          <a:p>
            <a:pPr lvl="1"/>
            <a:r>
              <a:rPr lang="en-GB" sz="1600" dirty="0" err="1" smtClean="0"/>
              <a:t>SNR2</a:t>
            </a:r>
            <a:r>
              <a:rPr lang="en-GB" sz="1600" dirty="0" smtClean="0"/>
              <a:t> = </a:t>
            </a:r>
            <a:r>
              <a:rPr lang="en-GB" sz="1600" dirty="0" err="1" smtClean="0"/>
              <a:t>Qout</a:t>
            </a:r>
            <a:r>
              <a:rPr lang="en-GB" sz="1600" dirty="0" smtClean="0"/>
              <a:t> + </a:t>
            </a:r>
            <a:r>
              <a:rPr lang="en-GB" sz="1600" dirty="0" err="1" smtClean="0"/>
              <a:t>margin_2</a:t>
            </a:r>
            <a:endParaRPr lang="en-US" sz="1600" dirty="0" smtClean="0"/>
          </a:p>
          <a:p>
            <a:pPr lvl="1"/>
            <a:r>
              <a:rPr lang="en-GB" sz="1600" dirty="0" err="1" smtClean="0"/>
              <a:t>SNR3</a:t>
            </a:r>
            <a:r>
              <a:rPr lang="en-GB" sz="1600" dirty="0" smtClean="0"/>
              <a:t> = </a:t>
            </a:r>
            <a:r>
              <a:rPr lang="en-GB" sz="1600" dirty="0" err="1" smtClean="0"/>
              <a:t>Qout</a:t>
            </a:r>
            <a:r>
              <a:rPr lang="en-GB" sz="1600" dirty="0" smtClean="0"/>
              <a:t> – </a:t>
            </a:r>
            <a:r>
              <a:rPr lang="en-GB" sz="1600" dirty="0" err="1" smtClean="0"/>
              <a:t>margin_3</a:t>
            </a:r>
            <a:endParaRPr lang="en-US" sz="1600" dirty="0" smtClean="0"/>
          </a:p>
          <a:p>
            <a:pPr lvl="1"/>
            <a:r>
              <a:rPr lang="en-GB" sz="1600" dirty="0" err="1" smtClean="0"/>
              <a:t>SNR4</a:t>
            </a:r>
            <a:r>
              <a:rPr lang="en-GB" sz="1600" dirty="0" smtClean="0"/>
              <a:t> = Qin – </a:t>
            </a:r>
            <a:r>
              <a:rPr lang="en-GB" sz="1600" dirty="0" err="1" smtClean="0"/>
              <a:t>margin_4</a:t>
            </a:r>
            <a:endParaRPr lang="en-US" sz="1600" dirty="0" smtClean="0"/>
          </a:p>
          <a:p>
            <a:pPr lvl="1"/>
            <a:r>
              <a:rPr lang="en-GB" sz="1600" dirty="0" err="1" smtClean="0"/>
              <a:t>SNR5</a:t>
            </a:r>
            <a:r>
              <a:rPr lang="en-GB" sz="1600" dirty="0" smtClean="0"/>
              <a:t> = Qin + </a:t>
            </a:r>
            <a:r>
              <a:rPr lang="en-GB" sz="1600" dirty="0" err="1" smtClean="0"/>
              <a:t>margin_5</a:t>
            </a:r>
            <a:endParaRPr lang="en-US" sz="1600" dirty="0" smtClean="0"/>
          </a:p>
          <a:p>
            <a:pPr lvl="1"/>
            <a:r>
              <a:rPr lang="en-GB" sz="1600" dirty="0" err="1" smtClean="0"/>
              <a:t>SNR1</a:t>
            </a:r>
            <a:r>
              <a:rPr lang="en-GB" sz="1600" dirty="0" smtClean="0"/>
              <a:t> = </a:t>
            </a:r>
            <a:r>
              <a:rPr lang="en-GB" sz="1600" dirty="0" err="1" smtClean="0"/>
              <a:t>SNR5</a:t>
            </a:r>
            <a:endParaRPr lang="en-GB" sz="1600" dirty="0" smtClean="0"/>
          </a:p>
          <a:p>
            <a:pPr lvl="1"/>
            <a:r>
              <a:rPr lang="en-GB" sz="1600" dirty="0" smtClean="0"/>
              <a:t>Whether to have different margins for different SCS.</a:t>
            </a:r>
            <a:endParaRPr lang="en-US" sz="1600" dirty="0" smtClean="0"/>
          </a:p>
          <a:p>
            <a:pPr lvl="2"/>
            <a:r>
              <a:rPr lang="en-US" sz="1600" dirty="0" err="1" smtClean="0"/>
              <a:t>Opt.1</a:t>
            </a:r>
            <a:r>
              <a:rPr lang="en-US" sz="1600" dirty="0" smtClean="0"/>
              <a:t>: yes </a:t>
            </a:r>
          </a:p>
          <a:p>
            <a:pPr lvl="2"/>
            <a:r>
              <a:rPr lang="en-GB" sz="1600" dirty="0" smtClean="0"/>
              <a:t>Opt.2: for FR1 we can use the single margin</a:t>
            </a:r>
          </a:p>
          <a:p>
            <a:pPr lvl="1"/>
            <a:r>
              <a:rPr lang="en-GB" sz="1600" dirty="0" smtClean="0"/>
              <a:t>Current aligned simulation results is provided in the last page for information</a:t>
            </a:r>
          </a:p>
          <a:p>
            <a:pPr lvl="1"/>
            <a:r>
              <a:rPr lang="en-US" sz="1600" dirty="0"/>
              <a:t>Example template for SNR margin collection:</a:t>
            </a:r>
          </a:p>
          <a:p>
            <a:pPr lvl="1"/>
            <a:endParaRPr lang="en-US" sz="2200" dirty="0" smtClean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(4)</a:t>
            </a:r>
            <a:endParaRPr lang="en-US" dirty="0"/>
          </a:p>
        </p:txBody>
      </p:sp>
      <p:pic>
        <p:nvPicPr>
          <p:cNvPr id="7" name="圖片 3"/>
          <p:cNvPicPr>
            <a:picLocks noChangeAspect="1"/>
          </p:cNvPicPr>
          <p:nvPr/>
        </p:nvPicPr>
        <p:blipFill rotWithShape="1">
          <a:blip r:embed="rId2" cstate="print"/>
          <a:srcRect t="1840" r="7849"/>
          <a:stretch/>
        </p:blipFill>
        <p:spPr>
          <a:xfrm>
            <a:off x="6801828" y="141636"/>
            <a:ext cx="5140792" cy="4633564"/>
          </a:xfrm>
          <a:prstGeom prst="rect">
            <a:avLst/>
          </a:prstGeom>
        </p:spPr>
      </p:pic>
      <p:graphicFrame>
        <p:nvGraphicFramePr>
          <p:cNvPr id="8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8611296"/>
              </p:ext>
            </p:extLst>
          </p:nvPr>
        </p:nvGraphicFramePr>
        <p:xfrm>
          <a:off x="1663219" y="4905763"/>
          <a:ext cx="8560282" cy="1682496"/>
        </p:xfrm>
        <a:graphic>
          <a:graphicData uri="http://schemas.openxmlformats.org/drawingml/2006/table">
            <a:tbl>
              <a:tblPr/>
              <a:tblGrid>
                <a:gridCol w="946690"/>
                <a:gridCol w="1087005"/>
                <a:gridCol w="862386"/>
                <a:gridCol w="1943100"/>
                <a:gridCol w="838200"/>
                <a:gridCol w="977900"/>
                <a:gridCol w="927100"/>
                <a:gridCol w="977901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游明朝"/>
                          <a:cs typeface="Times New Roman"/>
                        </a:rPr>
                        <a:t>Reference symbols</a:t>
                      </a:r>
                      <a:endParaRPr lang="en-US" sz="1200" b="1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游明朝"/>
                          <a:cs typeface="Times New Roman"/>
                        </a:rPr>
                        <a:t>SCS for ref symbol</a:t>
                      </a:r>
                      <a:endParaRPr lang="en-US" sz="1200" b="1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游明朝"/>
                          <a:cs typeface="Times New Roman"/>
                        </a:rPr>
                        <a:t>SCS for PDCCH</a:t>
                      </a:r>
                      <a:endParaRPr lang="en-US" sz="1200" b="1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游明朝"/>
                          <a:cs typeface="Times New Roman"/>
                        </a:rPr>
                        <a:t>Propagation channel</a:t>
                      </a:r>
                      <a:endParaRPr lang="en-US" sz="1200" b="1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err="1" smtClean="0">
                          <a:latin typeface="Arial"/>
                          <a:ea typeface="游明朝"/>
                          <a:cs typeface="Times New Roman"/>
                        </a:rPr>
                        <a:t>Margin_2</a:t>
                      </a:r>
                      <a:r>
                        <a:rPr lang="en-GB" sz="1200" b="1" dirty="0" smtClean="0">
                          <a:latin typeface="Arial"/>
                          <a:ea typeface="游明朝"/>
                          <a:cs typeface="Times New Roman"/>
                        </a:rPr>
                        <a:t> </a:t>
                      </a:r>
                      <a:r>
                        <a:rPr lang="en-GB" sz="1200" b="1" dirty="0">
                          <a:latin typeface="Arial"/>
                          <a:ea typeface="游明朝"/>
                          <a:cs typeface="Times New Roman"/>
                        </a:rPr>
                        <a:t>(dB)</a:t>
                      </a:r>
                      <a:endParaRPr lang="en-US" sz="1200" b="1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err="1" smtClean="0">
                          <a:latin typeface="Arial"/>
                          <a:ea typeface="游明朝"/>
                          <a:cs typeface="Times New Roman"/>
                        </a:rPr>
                        <a:t>Margin_3</a:t>
                      </a:r>
                      <a:r>
                        <a:rPr lang="en-GB" sz="1200" b="1" dirty="0" smtClean="0">
                          <a:latin typeface="Arial"/>
                          <a:ea typeface="游明朝"/>
                          <a:cs typeface="Times New Roman"/>
                        </a:rPr>
                        <a:t> </a:t>
                      </a:r>
                      <a:r>
                        <a:rPr lang="en-GB" sz="1200" b="1" dirty="0">
                          <a:latin typeface="Arial"/>
                          <a:ea typeface="游明朝"/>
                          <a:cs typeface="Times New Roman"/>
                        </a:rPr>
                        <a:t>(dB)</a:t>
                      </a:r>
                      <a:endParaRPr lang="en-US" sz="1200" b="1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err="1" smtClean="0">
                          <a:latin typeface="Arial"/>
                          <a:ea typeface="游明朝"/>
                          <a:cs typeface="Times New Roman"/>
                        </a:rPr>
                        <a:t>Margin_4</a:t>
                      </a:r>
                      <a:r>
                        <a:rPr lang="en-GB" sz="1200" b="1" dirty="0" smtClean="0">
                          <a:latin typeface="Arial"/>
                          <a:ea typeface="游明朝"/>
                          <a:cs typeface="Times New Roman"/>
                        </a:rPr>
                        <a:t> </a:t>
                      </a:r>
                      <a:r>
                        <a:rPr lang="en-GB" sz="1200" b="1" dirty="0">
                          <a:latin typeface="Arial"/>
                          <a:ea typeface="游明朝"/>
                          <a:cs typeface="Times New Roman"/>
                        </a:rPr>
                        <a:t>(dB)</a:t>
                      </a:r>
                      <a:endParaRPr lang="en-US" sz="1200" b="1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err="1" smtClean="0">
                          <a:latin typeface="Arial"/>
                          <a:ea typeface="游明朝"/>
                          <a:cs typeface="Times New Roman"/>
                        </a:rPr>
                        <a:t>Margin_5</a:t>
                      </a:r>
                      <a:r>
                        <a:rPr lang="en-GB" sz="1200" b="1" dirty="0" smtClean="0">
                          <a:latin typeface="Arial"/>
                          <a:ea typeface="游明朝"/>
                          <a:cs typeface="Times New Roman"/>
                        </a:rPr>
                        <a:t> </a:t>
                      </a:r>
                      <a:r>
                        <a:rPr lang="en-GB" sz="1200" b="1" dirty="0">
                          <a:latin typeface="Arial"/>
                          <a:ea typeface="游明朝"/>
                          <a:cs typeface="Times New Roman"/>
                        </a:rPr>
                        <a:t>(dB)</a:t>
                      </a:r>
                      <a:endParaRPr lang="en-US" sz="1200" b="1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SS/</a:t>
                      </a:r>
                      <a:r>
                        <a:rPr lang="en-GB" sz="1200" dirty="0" err="1">
                          <a:latin typeface="Arial"/>
                          <a:ea typeface="游明朝"/>
                          <a:cs typeface="Times New Roman"/>
                        </a:rPr>
                        <a:t>PBCH</a:t>
                      </a:r>
                      <a:endParaRPr lang="en-US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15kHz</a:t>
                      </a:r>
                      <a:endParaRPr lang="en-US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游明朝"/>
                          <a:cs typeface="Times New Roman"/>
                        </a:rPr>
                        <a:t>15kHz</a:t>
                      </a:r>
                      <a:endParaRPr lang="en-US" sz="120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Fading (</a:t>
                      </a:r>
                      <a:r>
                        <a:rPr lang="en-GB" sz="1200" dirty="0" err="1">
                          <a:latin typeface="Arial"/>
                          <a:ea typeface="游明朝"/>
                          <a:cs typeface="Times New Roman"/>
                        </a:rPr>
                        <a:t>TDL</a:t>
                      </a: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-C </a:t>
                      </a:r>
                      <a:r>
                        <a:rPr lang="en-GB" sz="1200" dirty="0" err="1">
                          <a:latin typeface="Arial"/>
                          <a:ea typeface="游明朝"/>
                          <a:cs typeface="Times New Roman"/>
                        </a:rPr>
                        <a:t>300ns</a:t>
                      </a: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, </a:t>
                      </a:r>
                      <a:r>
                        <a:rPr lang="en-GB" sz="1200" dirty="0" err="1">
                          <a:latin typeface="Arial"/>
                          <a:ea typeface="游明朝"/>
                          <a:cs typeface="Times New Roman"/>
                        </a:rPr>
                        <a:t>100Hz</a:t>
                      </a: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)</a:t>
                      </a:r>
                      <a:endParaRPr lang="en-US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30kHz</a:t>
                      </a:r>
                      <a:endParaRPr lang="en-US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游明朝"/>
                          <a:cs typeface="Times New Roman"/>
                        </a:rPr>
                        <a:t>30kHz</a:t>
                      </a:r>
                      <a:endParaRPr lang="en-US" sz="120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Fading (</a:t>
                      </a:r>
                      <a:r>
                        <a:rPr lang="en-GB" sz="1200" dirty="0" err="1">
                          <a:latin typeface="Arial"/>
                          <a:ea typeface="游明朝"/>
                          <a:cs typeface="Times New Roman"/>
                        </a:rPr>
                        <a:t>TDL</a:t>
                      </a: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-C </a:t>
                      </a:r>
                      <a:r>
                        <a:rPr lang="en-GB" sz="1200" dirty="0" err="1">
                          <a:latin typeface="Arial"/>
                          <a:ea typeface="游明朝"/>
                          <a:cs typeface="Times New Roman"/>
                        </a:rPr>
                        <a:t>300ns</a:t>
                      </a: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, </a:t>
                      </a:r>
                      <a:r>
                        <a:rPr lang="en-GB" sz="1200" dirty="0" err="1">
                          <a:latin typeface="Arial"/>
                          <a:ea typeface="游明朝"/>
                          <a:cs typeface="Times New Roman"/>
                        </a:rPr>
                        <a:t>100Hz</a:t>
                      </a: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)</a:t>
                      </a:r>
                      <a:endParaRPr lang="en-US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latin typeface="Arial"/>
                          <a:ea typeface="游明朝"/>
                          <a:cs typeface="Times New Roman"/>
                        </a:rPr>
                        <a:t>120kHz</a:t>
                      </a:r>
                      <a:r>
                        <a:rPr lang="en-GB" sz="1200" dirty="0" smtClean="0">
                          <a:latin typeface="Arial"/>
                          <a:ea typeface="游明朝"/>
                          <a:cs typeface="Times New Roman"/>
                        </a:rPr>
                        <a:t> / [240 kHz]</a:t>
                      </a:r>
                      <a:endParaRPr lang="en-US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120kHz</a:t>
                      </a:r>
                      <a:endParaRPr lang="en-US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Fading (</a:t>
                      </a:r>
                      <a:r>
                        <a:rPr lang="en-GB" sz="1200" dirty="0" err="1">
                          <a:latin typeface="Arial"/>
                          <a:ea typeface="游明朝"/>
                          <a:cs typeface="Times New Roman"/>
                        </a:rPr>
                        <a:t>TDL</a:t>
                      </a: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-A </a:t>
                      </a:r>
                      <a:r>
                        <a:rPr lang="en-GB" sz="1200" dirty="0" err="1">
                          <a:latin typeface="Arial"/>
                          <a:ea typeface="游明朝"/>
                          <a:cs typeface="Times New Roman"/>
                        </a:rPr>
                        <a:t>30ns</a:t>
                      </a: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, </a:t>
                      </a:r>
                      <a:r>
                        <a:rPr lang="en-GB" sz="1200" dirty="0" err="1">
                          <a:latin typeface="Arial"/>
                          <a:ea typeface="游明朝"/>
                          <a:cs typeface="Times New Roman"/>
                        </a:rPr>
                        <a:t>75Hz</a:t>
                      </a:r>
                      <a:r>
                        <a:rPr lang="en-GB" sz="1200" dirty="0">
                          <a:latin typeface="Arial"/>
                          <a:ea typeface="游明朝"/>
                          <a:cs typeface="Times New Roman"/>
                        </a:rPr>
                        <a:t>)</a:t>
                      </a:r>
                      <a:endParaRPr lang="en-US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游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8880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56311" y="955963"/>
            <a:ext cx="10710759" cy="5472133"/>
          </a:xfrm>
        </p:spPr>
        <p:txBody>
          <a:bodyPr>
            <a:normAutofit/>
          </a:bodyPr>
          <a:lstStyle/>
          <a:p>
            <a:r>
              <a:rPr lang="en-US" dirty="0" smtClean="0"/>
              <a:t>According to the simulation results in R4-1812516, for fading channel (The median value is used </a:t>
            </a:r>
            <a:r>
              <a:rPr lang="en-US" dirty="0" smtClean="0">
                <a:solidFill>
                  <a:srgbClr val="0033CC"/>
                </a:solidFill>
              </a:rPr>
              <a:t>for example</a:t>
            </a:r>
            <a:r>
              <a:rPr lang="en-US" dirty="0" smtClean="0"/>
              <a:t>.)</a:t>
            </a:r>
          </a:p>
          <a:p>
            <a:endParaRPr lang="en-US" dirty="0"/>
          </a:p>
          <a:p>
            <a:endParaRPr lang="en-US" dirty="0" smtClean="0"/>
          </a:p>
          <a:p>
            <a:pPr lvl="2"/>
            <a:endParaRPr lang="en-US" sz="1600" dirty="0" smtClean="0"/>
          </a:p>
          <a:p>
            <a:pPr lvl="2"/>
            <a:endParaRPr lang="en-US" sz="1600" dirty="0" smtClean="0"/>
          </a:p>
          <a:p>
            <a:pPr lvl="2">
              <a:buNone/>
            </a:pPr>
            <a:endParaRPr lang="en-US" sz="1600" dirty="0" smtClean="0"/>
          </a:p>
          <a:p>
            <a:pPr lvl="2">
              <a:buNone/>
            </a:pPr>
            <a:endParaRPr lang="en-US" sz="1600" dirty="0" smtClean="0"/>
          </a:p>
          <a:p>
            <a:pPr lvl="2"/>
            <a:endParaRPr lang="en-US" dirty="0" smtClean="0"/>
          </a:p>
          <a:p>
            <a:pPr lvl="2"/>
            <a:endParaRPr lang="en-GB" sz="1600" dirty="0" smtClean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838200" y="119712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For information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21100405"/>
              </p:ext>
            </p:extLst>
          </p:nvPr>
        </p:nvGraphicFramePr>
        <p:xfrm>
          <a:off x="2955128" y="2081476"/>
          <a:ext cx="6291619" cy="3017520"/>
        </p:xfrm>
        <a:graphic>
          <a:graphicData uri="http://schemas.openxmlformats.org/drawingml/2006/table">
            <a:tbl>
              <a:tblPr/>
              <a:tblGrid>
                <a:gridCol w="2316634"/>
                <a:gridCol w="1108749"/>
                <a:gridCol w="955413"/>
                <a:gridCol w="844391"/>
                <a:gridCol w="1066432"/>
              </a:tblGrid>
              <a:tr h="247134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Tes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 configuration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2RX,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Required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SNR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(dB)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4RX,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Required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SNR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(dB)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135">
                <a:tc v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Qout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Qin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Qout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Qin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23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SSB SCS15KHz,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data SCS15KHz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[-10.1]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[-1.8]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[-12.9]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[-5.5]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19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SSB SCS30KHz,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data SCS30KHz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[-9.6]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[-1.7]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[-12.8]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[-5.3]</a:t>
                      </a:r>
                      <a:endParaRPr lang="en-US" sz="18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19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SSB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SCS120KHz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,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data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SCS120KHz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[-9.6]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[-0.8]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[-10.8]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[-3.9]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19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SSB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SCS240KHz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,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data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SCS120KHz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[-8]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[0]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[-10.7]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[-3.9]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6579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3230</TotalTime>
  <Words>1010</Words>
  <Application>Microsoft Office PowerPoint</Application>
  <PresentationFormat>Custom</PresentationFormat>
  <Paragraphs>237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佈景主題</vt:lpstr>
      <vt:lpstr>WF for SSB-based RLM test cases in Rel-15</vt:lpstr>
      <vt:lpstr>Background – Agreement in ad-hoc session</vt:lpstr>
      <vt:lpstr>Way forward(1)</vt:lpstr>
      <vt:lpstr>Way forward(2)</vt:lpstr>
      <vt:lpstr>Way forward(3)</vt:lpstr>
      <vt:lpstr>Way forward (4)</vt:lpstr>
      <vt:lpstr>For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simulation assumptions for NR RLM tests in Rel-15</dc:title>
  <dc:creator>Tony Lin</dc:creator>
  <cp:lastModifiedBy>作者</cp:lastModifiedBy>
  <cp:revision>154</cp:revision>
  <dcterms:created xsi:type="dcterms:W3CDTF">2018-08-16T02:44:30Z</dcterms:created>
  <dcterms:modified xsi:type="dcterms:W3CDTF">2018-10-12T02:54:51Z</dcterms:modified>
</cp:coreProperties>
</file>