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1" r:id="rId4"/>
    <p:sldId id="265" r:id="rId5"/>
    <p:sldId id="266" r:id="rId6"/>
    <p:sldId id="272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76" autoAdjust="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Chengdu, China, 08 – 12 October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R4-1813943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R4-1808025  Way forward on PUCCH demodulation requirements, RAN4#87</a:t>
            </a:r>
            <a:br>
              <a:rPr lang="en-US" dirty="0"/>
            </a:br>
            <a:endParaRPr lang="en-US" dirty="0"/>
          </a:p>
          <a:p>
            <a:r>
              <a:rPr lang="en-US" dirty="0"/>
              <a:t>R4-1809556  Way forward for NR PUCCH demodulation performance requirements, RAN4#1807</a:t>
            </a:r>
          </a:p>
          <a:p>
            <a:endParaRPr lang="en-US" dirty="0"/>
          </a:p>
          <a:p>
            <a:r>
              <a:rPr lang="en-US" dirty="0"/>
              <a:t>R4-1811727 Way forward for NR PUCCH demodulation performance requirements, RAN4#88 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Hopping</a:t>
            </a:r>
          </a:p>
          <a:p>
            <a:pPr lvl="1"/>
            <a:r>
              <a:rPr lang="en-US" dirty="0"/>
              <a:t>Intra-slot frequency hopping: enable</a:t>
            </a:r>
          </a:p>
          <a:p>
            <a:pPr lvl="2"/>
            <a:r>
              <a:rPr lang="en-GB" i="1" dirty="0" err="1"/>
              <a:t>startingPRB</a:t>
            </a:r>
            <a:r>
              <a:rPr lang="en-GB" dirty="0"/>
              <a:t> = 0</a:t>
            </a:r>
          </a:p>
          <a:p>
            <a:pPr lvl="2"/>
            <a:r>
              <a:rPr lang="en-GB" i="1" dirty="0" err="1"/>
              <a:t>secondHopPRB</a:t>
            </a:r>
            <a:r>
              <a:rPr lang="en-GB" dirty="0"/>
              <a:t> = the largest PRB index – </a:t>
            </a:r>
            <a:r>
              <a:rPr lang="en-GB" i="1" dirty="0" err="1"/>
              <a:t>nrofPRBs</a:t>
            </a:r>
            <a:r>
              <a:rPr lang="en-GB" i="1" dirty="0"/>
              <a:t> </a:t>
            </a:r>
            <a:endParaRPr lang="en-US" dirty="0"/>
          </a:p>
          <a:p>
            <a:pPr lvl="3"/>
            <a:endParaRPr lang="en-GB" i="1" dirty="0"/>
          </a:p>
          <a:p>
            <a:pPr lvl="1" hangingPunct="0"/>
            <a:r>
              <a:rPr lang="en-US" altLang="zh-CN" i="1" dirty="0" err="1"/>
              <a:t>hoppingId</a:t>
            </a:r>
            <a:r>
              <a:rPr lang="en-US" altLang="zh-CN" i="1" dirty="0"/>
              <a:t> </a:t>
            </a:r>
            <a:r>
              <a:rPr lang="en-US" dirty="0"/>
              <a:t>= 0</a:t>
            </a:r>
          </a:p>
          <a:p>
            <a:pPr lvl="1" hangingPunct="0"/>
            <a:endParaRPr lang="en-US" dirty="0"/>
          </a:p>
          <a:p>
            <a:pPr lvl="0"/>
            <a:r>
              <a:rPr lang="en-US" dirty="0"/>
              <a:t>Introduce requirements for multi-slot PUCCH for FR1 in Rel-15 by next June</a:t>
            </a:r>
            <a:endParaRPr lang="en-US" sz="2800" dirty="0"/>
          </a:p>
          <a:p>
            <a:pPr lvl="1"/>
            <a:r>
              <a:rPr lang="fr-FR" dirty="0"/>
              <a:t>Option 1: </a:t>
            </a:r>
            <a:r>
              <a:rPr lang="fr-FR" dirty="0" err="1"/>
              <a:t>Introduce</a:t>
            </a:r>
            <a:r>
              <a:rPr lang="fr-FR" dirty="0"/>
              <a:t> </a:t>
            </a:r>
            <a:r>
              <a:rPr lang="fr-FR" dirty="0" err="1"/>
              <a:t>requirements</a:t>
            </a:r>
            <a:r>
              <a:rPr lang="fr-FR" dirty="0"/>
              <a:t> for PUCCH Formats 1 and 3 </a:t>
            </a:r>
            <a:r>
              <a:rPr lang="fr-FR" dirty="0" err="1"/>
              <a:t>with</a:t>
            </a:r>
            <a:r>
              <a:rPr lang="fr-FR" dirty="0"/>
              <a:t> slot </a:t>
            </a:r>
            <a:r>
              <a:rPr lang="fr-FR" dirty="0" err="1"/>
              <a:t>repetition</a:t>
            </a:r>
            <a:r>
              <a:rPr lang="fr-FR" dirty="0"/>
              <a:t> N = 2 and 4</a:t>
            </a:r>
            <a:endParaRPr lang="en-US" sz="3600" dirty="0"/>
          </a:p>
          <a:p>
            <a:pPr lvl="2"/>
            <a:r>
              <a:rPr lang="fr-FR" dirty="0" err="1"/>
              <a:t>Define</a:t>
            </a:r>
            <a:r>
              <a:rPr lang="fr-FR" dirty="0"/>
              <a:t> </a:t>
            </a:r>
            <a:r>
              <a:rPr lang="fr-FR" dirty="0" err="1"/>
              <a:t>requirements</a:t>
            </a:r>
            <a:r>
              <a:rPr lang="fr-FR" dirty="0"/>
              <a:t> by </a:t>
            </a:r>
            <a:r>
              <a:rPr lang="fr-FR" dirty="0" err="1"/>
              <a:t>adding</a:t>
            </a:r>
            <a:r>
              <a:rPr lang="fr-FR" dirty="0"/>
              <a:t> –10log(N)+[X] dB to single-slot PUCCH </a:t>
            </a:r>
            <a:r>
              <a:rPr lang="fr-FR" dirty="0" err="1"/>
              <a:t>requirements</a:t>
            </a:r>
            <a:r>
              <a:rPr lang="fr-FR" dirty="0"/>
              <a:t>, </a:t>
            </a:r>
            <a:r>
              <a:rPr lang="fr-FR" dirty="0" err="1"/>
              <a:t>where</a:t>
            </a:r>
            <a:r>
              <a:rPr lang="fr-FR" dirty="0"/>
              <a:t> X </a:t>
            </a:r>
            <a:r>
              <a:rPr lang="fr-FR" dirty="0" err="1"/>
              <a:t>accounts</a:t>
            </a:r>
            <a:r>
              <a:rPr lang="fr-FR" dirty="0"/>
              <a:t> for </a:t>
            </a:r>
            <a:r>
              <a:rPr lang="fr-FR" dirty="0" err="1"/>
              <a:t>loss</a:t>
            </a:r>
            <a:r>
              <a:rPr lang="fr-FR" dirty="0"/>
              <a:t> due to </a:t>
            </a:r>
            <a:r>
              <a:rPr lang="fr-FR" dirty="0" err="1"/>
              <a:t>channel</a:t>
            </a:r>
            <a:r>
              <a:rPr lang="fr-FR" dirty="0"/>
              <a:t> estimation and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errors</a:t>
            </a:r>
            <a:r>
              <a:rPr lang="fr-FR" dirty="0"/>
              <a:t>.</a:t>
            </a:r>
            <a:endParaRPr lang="en-US" sz="3200" dirty="0"/>
          </a:p>
          <a:p>
            <a:pPr lvl="3"/>
            <a:r>
              <a:rPr lang="fr-FR" dirty="0"/>
              <a:t>X: </a:t>
            </a:r>
            <a:endParaRPr lang="en-US" sz="2800" dirty="0"/>
          </a:p>
          <a:p>
            <a:pPr lvl="4"/>
            <a:r>
              <a:rPr lang="fr-FR" dirty="0"/>
              <a:t>option 1 : X=1 </a:t>
            </a:r>
            <a:endParaRPr lang="en-US" sz="2800" dirty="0"/>
          </a:p>
          <a:p>
            <a:pPr lvl="4"/>
            <a:r>
              <a:rPr lang="fr-FR" dirty="0" err="1"/>
              <a:t>other</a:t>
            </a:r>
            <a:r>
              <a:rPr lang="fr-FR" dirty="0"/>
              <a:t> options not </a:t>
            </a:r>
            <a:r>
              <a:rPr lang="fr-FR" dirty="0" err="1"/>
              <a:t>precluded</a:t>
            </a:r>
            <a:r>
              <a:rPr lang="fr-FR" dirty="0"/>
              <a:t>. </a:t>
            </a:r>
            <a:endParaRPr lang="en-US" sz="2800" dirty="0"/>
          </a:p>
          <a:p>
            <a:pPr lvl="1"/>
            <a:r>
              <a:rPr lang="fr-FR" dirty="0"/>
              <a:t>Othe options not </a:t>
            </a:r>
            <a:r>
              <a:rPr lang="fr-FR" dirty="0" err="1"/>
              <a:t>precluded</a:t>
            </a:r>
            <a:r>
              <a:rPr lang="fr-FR" dirty="0"/>
              <a:t>.</a:t>
            </a:r>
            <a:endParaRPr lang="en-US" sz="3600" dirty="0"/>
          </a:p>
          <a:p>
            <a:pPr lvl="1"/>
            <a:r>
              <a:rPr lang="fr-FR" dirty="0" err="1"/>
              <a:t>Discuss</a:t>
            </a:r>
            <a:r>
              <a:rPr lang="fr-FR" dirty="0"/>
              <a:t> the test </a:t>
            </a:r>
            <a:r>
              <a:rPr lang="fr-FR" dirty="0" err="1"/>
              <a:t>parameters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</a:t>
            </a:r>
            <a:r>
              <a:rPr lang="fr-FR" dirty="0" err="1"/>
              <a:t>Nov</a:t>
            </a:r>
            <a:r>
              <a:rPr lang="fr-FR" dirty="0"/>
              <a:t> meeting</a:t>
            </a:r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Test scenarios: (Number of bits, Number of OFDM symbols, Number of PRB): </a:t>
            </a:r>
          </a:p>
          <a:p>
            <a:pPr lvl="1" algn="just"/>
            <a:r>
              <a:rPr lang="en-US" altLang="zh-CN" dirty="0"/>
              <a:t>(1, 1, 1) </a:t>
            </a:r>
          </a:p>
          <a:p>
            <a:pPr lvl="1" algn="just"/>
            <a:r>
              <a:rPr lang="en-US" altLang="zh-CN" dirty="0"/>
              <a:t>(1, 2, 1)</a:t>
            </a:r>
          </a:p>
          <a:p>
            <a:pPr lvl="1" algn="just"/>
            <a:endParaRPr lang="en-GB" sz="2100" dirty="0">
              <a:solidFill>
                <a:srgbClr val="FF0000"/>
              </a:solidFill>
            </a:endParaRPr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0</a:t>
            </a:r>
          </a:p>
          <a:p>
            <a:pPr algn="just"/>
            <a:r>
              <a:rPr lang="en-GB" dirty="0"/>
              <a:t>For FR1 and FR2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13 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12 for 2 OFDM symbols</a:t>
            </a:r>
          </a:p>
          <a:p>
            <a:pPr lvl="2" algn="just">
              <a:buNone/>
            </a:pPr>
            <a:endParaRPr lang="en-GB" dirty="0">
              <a:solidFill>
                <a:srgbClr val="00B0F0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sz="2600" dirty="0"/>
              <a:t>DTX to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&lt;1%</a:t>
            </a:r>
          </a:p>
          <a:p>
            <a:pPr lvl="2" algn="just"/>
            <a:r>
              <a:rPr lang="en-US" altLang="zh-CN" sz="2600" dirty="0"/>
              <a:t>Missed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 1%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0658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/>
              <a:t>Test scenarios: (Number of bits, Number of OFDM symbols, Number of PRB): </a:t>
            </a:r>
          </a:p>
          <a:p>
            <a:pPr lvl="1" algn="just"/>
            <a:r>
              <a:rPr lang="en-US" altLang="zh-CN" sz="2000" dirty="0"/>
              <a:t>(2, 14, 1)</a:t>
            </a:r>
            <a:endParaRPr lang="en-US" altLang="zh-CN" sz="2400" dirty="0"/>
          </a:p>
          <a:p>
            <a:pPr algn="just"/>
            <a:r>
              <a:rPr lang="en-GB" sz="2400" dirty="0" err="1"/>
              <a:t>initialCyclicShift</a:t>
            </a:r>
            <a:r>
              <a:rPr lang="en-GB" sz="2400" dirty="0"/>
              <a:t> = 0</a:t>
            </a:r>
            <a:endParaRPr lang="en-US" altLang="zh-CN" sz="2400" dirty="0"/>
          </a:p>
          <a:p>
            <a:pPr algn="just"/>
            <a:r>
              <a:rPr lang="en-GB" sz="2400" dirty="0" err="1"/>
              <a:t>startingSymbolIndex</a:t>
            </a:r>
            <a:r>
              <a:rPr lang="en-GB" sz="2400" dirty="0"/>
              <a:t> = 0</a:t>
            </a:r>
          </a:p>
          <a:p>
            <a:pPr algn="just"/>
            <a:r>
              <a:rPr lang="en-GB" sz="2400" dirty="0"/>
              <a:t>The index of the orthogonal sequence </a:t>
            </a:r>
            <a:r>
              <a:rPr lang="en-GB" sz="2400" dirty="0" err="1"/>
              <a:t>i</a:t>
            </a:r>
            <a:r>
              <a:rPr lang="en-GB" sz="2400" dirty="0"/>
              <a:t>=0</a:t>
            </a:r>
            <a:endParaRPr lang="en-GB" sz="2400" strike="sngStrike" dirty="0">
              <a:solidFill>
                <a:srgbClr val="0000FF"/>
              </a:solidFill>
            </a:endParaRPr>
          </a:p>
          <a:p>
            <a:pPr algn="just"/>
            <a:r>
              <a:rPr lang="en-GB" altLang="zh-CN" sz="2400" dirty="0"/>
              <a:t>Test metric</a:t>
            </a:r>
          </a:p>
          <a:p>
            <a:pPr lvl="2" algn="just"/>
            <a:r>
              <a:rPr lang="en-US" altLang="zh-CN" sz="2000" dirty="0"/>
              <a:t>DTX to Ack probability &lt;1% and Missed Ack probability &lt; 1%</a:t>
            </a:r>
          </a:p>
          <a:p>
            <a:pPr lvl="2" algn="just"/>
            <a:r>
              <a:rPr lang="en-US" altLang="zh-CN" sz="2000" dirty="0"/>
              <a:t>NACK2ACK probability &lt; 0.1%</a:t>
            </a:r>
          </a:p>
        </p:txBody>
      </p:sp>
    </p:spTree>
    <p:extLst>
      <p:ext uri="{BB962C8B-B14F-4D97-AF65-F5344CB8AC3E}">
        <p14:creationId xmlns="" xmlns:p14="http://schemas.microsoft.com/office/powerpoint/2010/main" val="157777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9715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(4, 1, 4)</a:t>
            </a:r>
          </a:p>
          <a:p>
            <a:pPr lvl="1" algn="just"/>
            <a:r>
              <a:rPr lang="en-US" altLang="zh-CN" dirty="0"/>
              <a:t>(22, 2, 9)</a:t>
            </a:r>
          </a:p>
          <a:p>
            <a:pPr algn="just"/>
            <a:r>
              <a:rPr lang="en-GB" dirty="0"/>
              <a:t>For FR1 and FR2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13 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12 for 2 OFDM symbols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GB" dirty="0"/>
              <a:t>If number of bits &lt;= 11</a:t>
            </a:r>
            <a:endParaRPr lang="en-US" altLang="zh-CN" dirty="0"/>
          </a:p>
          <a:p>
            <a:pPr lvl="2" algn="just"/>
            <a:r>
              <a:rPr lang="en-US" altLang="zh-CN" dirty="0"/>
              <a:t>DTX to Ack probability &lt;1% and Missed Ack probability &lt; 1%</a:t>
            </a:r>
          </a:p>
          <a:p>
            <a:pPr lvl="2"/>
            <a:r>
              <a:rPr lang="fr-FR" dirty="0" err="1"/>
              <a:t>Define</a:t>
            </a:r>
            <a:r>
              <a:rPr lang="fr-FR" dirty="0"/>
              <a:t> NACK to ACK </a:t>
            </a:r>
            <a:r>
              <a:rPr lang="fr-FR" dirty="0" err="1"/>
              <a:t>requirement</a:t>
            </a:r>
            <a:r>
              <a:rPr lang="fr-FR" dirty="0"/>
              <a:t> if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limiting</a:t>
            </a:r>
            <a:r>
              <a:rPr lang="fr-FR" dirty="0"/>
              <a:t> factor </a:t>
            </a:r>
            <a:r>
              <a:rPr lang="fr-FR" dirty="0" err="1"/>
              <a:t>compared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ACK miss </a:t>
            </a:r>
            <a:r>
              <a:rPr lang="fr-FR" dirty="0" err="1"/>
              <a:t>requirement</a:t>
            </a:r>
            <a:r>
              <a:rPr lang="fr-FR" dirty="0"/>
              <a:t>.</a:t>
            </a:r>
            <a:endParaRPr lang="en-US" sz="3600" dirty="0"/>
          </a:p>
          <a:p>
            <a:pPr lvl="3"/>
            <a:r>
              <a:rPr lang="fr-FR" dirty="0"/>
              <a:t>More simulation </a:t>
            </a:r>
            <a:r>
              <a:rPr lang="fr-FR" dirty="0" err="1"/>
              <a:t>results</a:t>
            </a:r>
            <a:r>
              <a:rPr lang="fr-FR" dirty="0"/>
              <a:t> are </a:t>
            </a:r>
            <a:r>
              <a:rPr lang="fr-FR" dirty="0" err="1"/>
              <a:t>encouraged</a:t>
            </a:r>
            <a:r>
              <a:rPr lang="fr-FR" dirty="0"/>
              <a:t> in the </a:t>
            </a:r>
            <a:r>
              <a:rPr lang="fr-FR" dirty="0" err="1"/>
              <a:t>next</a:t>
            </a:r>
            <a:r>
              <a:rPr lang="fr-FR" dirty="0"/>
              <a:t> meeting.</a:t>
            </a:r>
            <a:endParaRPr lang="en-US" sz="3200" dirty="0"/>
          </a:p>
          <a:p>
            <a:pPr lvl="1" algn="just"/>
            <a:r>
              <a:rPr lang="en-GB" dirty="0"/>
              <a:t>If number of bits &gt; 11: </a:t>
            </a:r>
            <a:r>
              <a:rPr lang="en-US" altLang="zh-CN" dirty="0"/>
              <a:t>BLER &lt; 1%</a:t>
            </a:r>
          </a:p>
        </p:txBody>
      </p:sp>
    </p:spTree>
    <p:extLst>
      <p:ext uri="{BB962C8B-B14F-4D97-AF65-F5344CB8AC3E}">
        <p14:creationId xmlns="" xmlns:p14="http://schemas.microsoft.com/office/powerpoint/2010/main" val="251594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288032"/>
          </a:xfrm>
        </p:spPr>
        <p:txBody>
          <a:bodyPr>
            <a:noAutofit/>
          </a:bodyPr>
          <a:lstStyle/>
          <a:p>
            <a:r>
              <a:rPr lang="en-US" sz="2400" dirty="0"/>
              <a:t>Initial Simulation Assumptions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79762044"/>
              </p:ext>
            </p:extLst>
          </p:nvPr>
        </p:nvGraphicFramePr>
        <p:xfrm>
          <a:off x="179512" y="188641"/>
          <a:ext cx="8867610" cy="6648078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31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58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7939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3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4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BandWidth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/SCS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10MHz/15kHz; 40MHz/30kHz;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100MHz/60kHz; 100MHz/120kHz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Antenna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1T2R, 1T4R and 1T8R for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FR1; 1T2R for FR2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TDLC300-100;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TDLA30-300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4GHz;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30GHz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7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(1, 1, 1)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(1, 2, 1)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(2, 14,1)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(4, 1, 4)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(22, 2, 9)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(16, 14, 1)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4, 3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(22, 14, 1)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41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DMRS pattern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additional DMRS for all cases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 additional DMRS for cases with the number of OFDM symbols more than 9</a:t>
                      </a: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additional DMRS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Modulaiton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4739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symbols;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8246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Index of </a:t>
                      </a:r>
                      <a:r>
                        <a:rPr lang="en-GB" altLang="zh-CN" sz="1100" dirty="0">
                          <a:solidFill>
                            <a:schemeClr val="tx1"/>
                          </a:solidFill>
                        </a:rPr>
                        <a:t>orthogonal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sequence (time-domain-OCC)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occ-Length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2164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Test metric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DTX to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&lt;1%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&lt;=11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Missed </a:t>
                      </a:r>
                      <a:r>
                        <a:rPr lang="en-GB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 1%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NACK2ACK &lt; 0.1%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FFS for bits &lt;=11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793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BLER &lt; 1%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&gt;11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35652</TotalTime>
  <Words>617</Words>
  <Application>Microsoft Office PowerPoint</Application>
  <PresentationFormat>On-screen Show (4:3)</PresentationFormat>
  <Paragraphs>133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#88Bis   Chengdu, China, 08 – 12 October 2018</vt:lpstr>
      <vt:lpstr>Background</vt:lpstr>
      <vt:lpstr>PUCCH Requirements</vt:lpstr>
      <vt:lpstr>Simulation assumption for format 0</vt:lpstr>
      <vt:lpstr>Simulation assumption for format 1</vt:lpstr>
      <vt:lpstr>Simulation assumption for format 2</vt:lpstr>
      <vt:lpstr>Initial 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465</cp:revision>
  <dcterms:created xsi:type="dcterms:W3CDTF">2016-01-12T08:39:50Z</dcterms:created>
  <dcterms:modified xsi:type="dcterms:W3CDTF">2018-10-12T05:42:04Z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