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sldIdLst>
    <p:sldId id="262" r:id="rId2"/>
    <p:sldId id="263" r:id="rId3"/>
    <p:sldId id="271" r:id="rId4"/>
    <p:sldId id="272" r:id="rId5"/>
    <p:sldId id="27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98" d="100"/>
          <a:sy n="98" d="100"/>
        </p:scale>
        <p:origin x="147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sz="4000" dirty="0"/>
              <a:t>WF on </a:t>
            </a:r>
            <a:r>
              <a:rPr lang="pl-PL" altLang="ja-JP" sz="4000" dirty="0"/>
              <a:t>RF </a:t>
            </a:r>
            <a:r>
              <a:rPr lang="en-US" altLang="ja-JP" sz="4000" dirty="0"/>
              <a:t>channels</a:t>
            </a:r>
            <a:r>
              <a:rPr lang="pl-PL" altLang="ja-JP" sz="4000" dirty="0"/>
              <a:t> for OTA </a:t>
            </a:r>
            <a:r>
              <a:rPr lang="en-US" altLang="ja-JP" sz="4000" dirty="0"/>
              <a:t>testing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</a:t>
            </a:r>
            <a:r>
              <a:rPr lang="pl-PL" altLang="ja-JP"/>
              <a:t>, Huawei…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R4-18</a:t>
            </a:r>
            <a:r>
              <a:rPr lang="pl-PL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13878</a:t>
            </a:r>
            <a:endParaRPr lang="en-US" altLang="ja-JP" b="1" dirty="0">
              <a:solidFill>
                <a:srgbClr val="FF0000"/>
              </a:solidFill>
              <a:ea typeface="MS PGothic" panose="020B0600070205080204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#8</a:t>
            </a:r>
            <a:r>
              <a:rPr lang="pl-PL" altLang="ja-JP" b="1" dirty="0"/>
              <a:t>8bis</a:t>
            </a:r>
            <a:endParaRPr lang="en-US" altLang="ja-JP" b="1" dirty="0"/>
          </a:p>
          <a:p>
            <a:r>
              <a:rPr lang="pl-PL" altLang="ja-JP" b="1" dirty="0"/>
              <a:t>Chengdu, China</a:t>
            </a:r>
            <a:r>
              <a:rPr lang="en-GB" altLang="ja-JP" b="1" dirty="0"/>
              <a:t>, </a:t>
            </a:r>
            <a:r>
              <a:rPr lang="pl-PL" altLang="ja-JP" b="1" dirty="0"/>
              <a:t>8-12 </a:t>
            </a:r>
            <a:r>
              <a:rPr lang="pl-PL" altLang="ja-JP" b="1" dirty="0" err="1"/>
              <a:t>October</a:t>
            </a:r>
            <a:r>
              <a:rPr lang="en-GB" altLang="ja-JP" b="1" dirty="0"/>
              <a:t> 2018</a:t>
            </a:r>
            <a:endParaRPr lang="en-US" altLang="ja-JP" b="1" dirty="0"/>
          </a:p>
          <a:p>
            <a:pPr hangingPunct="0"/>
            <a:endParaRPr lang="ja-JP" altLang="ja-JP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During RAN4#8</a:t>
            </a:r>
            <a:r>
              <a:rPr kumimoji="1" lang="pl-PL" altLang="ja-JP" sz="2400" dirty="0"/>
              <a:t>8bis</a:t>
            </a:r>
            <a:r>
              <a:rPr kumimoji="1" lang="en-US" altLang="ja-JP" sz="2400" dirty="0"/>
              <a:t> meeting </a:t>
            </a:r>
            <a:r>
              <a:rPr kumimoji="1" lang="pl-PL" altLang="ja-JP" sz="2400" dirty="0"/>
              <a:t>the</a:t>
            </a:r>
            <a:r>
              <a:rPr lang="en-US" altLang="ja-JP" sz="2400" dirty="0"/>
              <a:t> following contributions</a:t>
            </a:r>
            <a:r>
              <a:rPr lang="pl-PL" altLang="ja-JP" sz="2400" dirty="0"/>
              <a:t> </a:t>
            </a:r>
            <a:r>
              <a:rPr lang="en-US" altLang="ja-JP" sz="2400" dirty="0"/>
              <a:t>were</a:t>
            </a:r>
            <a:r>
              <a:rPr lang="pl-PL" altLang="ja-JP" sz="2400" dirty="0"/>
              <a:t> </a:t>
            </a:r>
            <a:r>
              <a:rPr lang="en-US" altLang="ja-JP" sz="2400" dirty="0"/>
              <a:t>discussed</a:t>
            </a:r>
            <a:r>
              <a:rPr lang="pl-PL" altLang="ja-JP" sz="2400" dirty="0"/>
              <a:t>:</a:t>
            </a:r>
            <a:endParaRPr lang="en-US" altLang="ja-JP" sz="2400" dirty="0"/>
          </a:p>
          <a:p>
            <a:endParaRPr lang="pl-PL" altLang="ja-JP" sz="2400" dirty="0"/>
          </a:p>
          <a:p>
            <a:pPr marL="0" indent="0">
              <a:buNone/>
            </a:pPr>
            <a:r>
              <a:rPr lang="pl-PL" sz="1400" dirty="0"/>
              <a:t>[1] R4-1813564 RF </a:t>
            </a:r>
            <a:r>
              <a:rPr lang="en-US" sz="1400" dirty="0"/>
              <a:t>channels</a:t>
            </a:r>
            <a:r>
              <a:rPr lang="pl-PL" sz="1400" dirty="0"/>
              <a:t> for NR OTA </a:t>
            </a:r>
            <a:r>
              <a:rPr lang="pl-PL" sz="1400" dirty="0" err="1"/>
              <a:t>tests</a:t>
            </a:r>
            <a:r>
              <a:rPr lang="pl-PL" sz="1400" dirty="0"/>
              <a:t> Nokia, Nokia Shanghai Bell</a:t>
            </a:r>
          </a:p>
          <a:p>
            <a:pPr marL="0" indent="0">
              <a:buNone/>
            </a:pPr>
            <a:r>
              <a:rPr lang="pl-PL" sz="1400" dirty="0"/>
              <a:t>[2] </a:t>
            </a:r>
            <a:r>
              <a:rPr lang="en-US" sz="1400" dirty="0"/>
              <a:t>R4-1812684</a:t>
            </a:r>
            <a:r>
              <a:rPr lang="pl-PL" sz="1400" dirty="0"/>
              <a:t> </a:t>
            </a:r>
            <a:r>
              <a:rPr lang="en-US" sz="1400" dirty="0"/>
              <a:t>Discussion on RF channels for OTA testing Huawei, </a:t>
            </a:r>
            <a:r>
              <a:rPr lang="en-US" sz="1400" dirty="0" err="1"/>
              <a:t>HiSilicon</a:t>
            </a:r>
            <a:endParaRPr lang="pl-PL" sz="1400" dirty="0"/>
          </a:p>
          <a:p>
            <a:pPr marL="0" indent="0">
              <a:buNone/>
            </a:pPr>
            <a:r>
              <a:rPr lang="pl-PL" sz="1400" dirty="0"/>
              <a:t>[3] </a:t>
            </a:r>
            <a:r>
              <a:rPr lang="en-US" sz="1400" dirty="0"/>
              <a:t>R4-1812604</a:t>
            </a:r>
            <a:r>
              <a:rPr lang="pl-PL" sz="1400" dirty="0"/>
              <a:t> </a:t>
            </a:r>
            <a:r>
              <a:rPr lang="en-US" sz="1400" dirty="0"/>
              <a:t>TP for TS38.141-1: Adding a note for some specific requirements on RF channel</a:t>
            </a:r>
            <a:r>
              <a:rPr lang="pl-PL" sz="1400" dirty="0"/>
              <a:t>,</a:t>
            </a:r>
            <a:r>
              <a:rPr lang="en-US" sz="1400" dirty="0"/>
              <a:t> ZTE</a:t>
            </a:r>
            <a:r>
              <a:rPr lang="pl-PL" sz="1400" dirty="0"/>
              <a:t> </a:t>
            </a:r>
            <a:r>
              <a:rPr lang="en-US" sz="1400" dirty="0"/>
              <a:t>Corporation</a:t>
            </a:r>
            <a:endParaRPr lang="pl-PL" sz="1400" dirty="0"/>
          </a:p>
          <a:p>
            <a:pPr marL="0" indent="0">
              <a:buNone/>
            </a:pPr>
            <a:r>
              <a:rPr lang="pl-PL" sz="1400" dirty="0"/>
              <a:t>[4] </a:t>
            </a:r>
            <a:r>
              <a:rPr lang="en-US" sz="1400" dirty="0"/>
              <a:t>R4-1812758</a:t>
            </a:r>
            <a:r>
              <a:rPr lang="pl-PL" sz="1400" dirty="0"/>
              <a:t> </a:t>
            </a:r>
            <a:r>
              <a:rPr lang="en-US" sz="1400" dirty="0" err="1"/>
              <a:t>pCR</a:t>
            </a:r>
            <a:r>
              <a:rPr lang="en-US" sz="1400" dirty="0"/>
              <a:t> to TS 38.141-1 : Test Cases position update for IM and Blocking</a:t>
            </a:r>
            <a:r>
              <a:rPr lang="pl-PL" sz="1400" dirty="0"/>
              <a:t>,</a:t>
            </a:r>
            <a:r>
              <a:rPr lang="en-US" sz="1400" dirty="0"/>
              <a:t> Ericsson</a:t>
            </a:r>
            <a:endParaRPr lang="pl-PL" sz="1400" dirty="0"/>
          </a:p>
          <a:p>
            <a:pPr marL="0" indent="0">
              <a:buNone/>
            </a:pPr>
            <a:r>
              <a:rPr lang="pl-PL" sz="1400" dirty="0"/>
              <a:t>[5] </a:t>
            </a:r>
            <a:r>
              <a:rPr lang="en-US" sz="1400" dirty="0"/>
              <a:t>R4-1812605</a:t>
            </a:r>
            <a:r>
              <a:rPr lang="pl-PL" sz="1400" dirty="0"/>
              <a:t> </a:t>
            </a:r>
            <a:r>
              <a:rPr lang="en-US" sz="1400" dirty="0"/>
              <a:t>TP for TS38.141-2: RF channel for BS OTA conformance test</a:t>
            </a:r>
            <a:r>
              <a:rPr lang="pl-PL" sz="1400" dirty="0"/>
              <a:t>,</a:t>
            </a:r>
            <a:r>
              <a:rPr lang="en-US" sz="1400" dirty="0"/>
              <a:t> ZTE Corporation</a:t>
            </a:r>
          </a:p>
          <a:p>
            <a:endParaRPr lang="pl-PL" sz="1900" dirty="0"/>
          </a:p>
          <a:p>
            <a:r>
              <a:rPr kumimoji="1" lang="en-US" altLang="ja-JP" sz="2600" dirty="0"/>
              <a:t>This document summarizes the </a:t>
            </a:r>
            <a:r>
              <a:rPr lang="en-US" altLang="ja-JP" sz="2600" dirty="0"/>
              <a:t>way</a:t>
            </a:r>
            <a:r>
              <a:rPr lang="pl-PL" altLang="ja-JP" sz="2600" dirty="0"/>
              <a:t> </a:t>
            </a:r>
            <a:r>
              <a:rPr lang="en-US" altLang="ja-JP" sz="2600" dirty="0"/>
              <a:t>forward</a:t>
            </a:r>
            <a:r>
              <a:rPr kumimoji="1" lang="en-US" altLang="ja-JP" sz="2600" dirty="0"/>
              <a:t> </a:t>
            </a:r>
            <a:r>
              <a:rPr kumimoji="1" lang="pl-PL" altLang="ja-JP" sz="2600" dirty="0"/>
              <a:t>on RF </a:t>
            </a:r>
            <a:r>
              <a:rPr kumimoji="1" lang="en-US" altLang="ja-JP" sz="2600" dirty="0"/>
              <a:t>channels for OTA conformance tests.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pl-PL" altLang="ja-JP" sz="3200" dirty="0" err="1"/>
              <a:t>Background</a:t>
            </a:r>
            <a:r>
              <a:rPr kumimoji="1" lang="pl-PL" altLang="ja-JP" sz="3200" dirty="0"/>
              <a:t> (1/2)</a:t>
            </a:r>
            <a:endParaRPr kumimoji="1" lang="ja-JP" alt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During RAN#88 meeting following was agreed </a:t>
            </a:r>
            <a:r>
              <a:rPr lang="pl-PL" sz="2000" dirty="0"/>
              <a:t>[1] </a:t>
            </a:r>
            <a:r>
              <a:rPr lang="en-US" sz="2000" dirty="0"/>
              <a:t>for OTA RF channels:</a:t>
            </a:r>
          </a:p>
          <a:p>
            <a:pPr marL="0" indent="0" hangingPunct="0">
              <a:spcAft>
                <a:spcPts val="900"/>
              </a:spcAft>
              <a:buNone/>
            </a:pPr>
            <a:r>
              <a:rPr lang="en-GB" sz="16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Agreement: </a:t>
            </a:r>
            <a:endParaRPr lang="pl-PL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hangingPunct="0">
              <a:spcAft>
                <a:spcPts val="900"/>
              </a:spcAft>
              <a:buNone/>
            </a:pPr>
            <a:r>
              <a:rPr lang="en-GB" sz="16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For OTA, RF channel as conductive test can be used as starting point.</a:t>
            </a:r>
            <a:endParaRPr lang="pl-PL" sz="1600" dirty="0">
              <a:highlight>
                <a:srgbClr val="00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endParaRPr lang="pl-PL" sz="2000" dirty="0"/>
          </a:p>
          <a:p>
            <a:pPr hangingPunct="0">
              <a:spcAft>
                <a:spcPts val="900"/>
              </a:spcAft>
            </a:pPr>
            <a:r>
              <a:rPr lang="pl-PL" sz="2000" dirty="0"/>
              <a:t>RF </a:t>
            </a:r>
            <a:r>
              <a:rPr lang="pl-PL" sz="2000" dirty="0" err="1"/>
              <a:t>channels</a:t>
            </a:r>
            <a:r>
              <a:rPr lang="pl-PL" sz="2000" dirty="0"/>
              <a:t> for </a:t>
            </a:r>
            <a:r>
              <a:rPr lang="pl-PL" sz="2000" dirty="0" err="1"/>
              <a:t>conductive</a:t>
            </a:r>
            <a:r>
              <a:rPr lang="pl-PL" sz="2000" dirty="0"/>
              <a:t> test </a:t>
            </a:r>
            <a:r>
              <a:rPr lang="pl-PL" sz="2000" dirty="0" err="1"/>
              <a:t>are</a:t>
            </a:r>
            <a:r>
              <a:rPr lang="pl-PL" sz="2000" dirty="0"/>
              <a:t> </a:t>
            </a:r>
            <a:r>
              <a:rPr lang="pl-PL" sz="2000" dirty="0" err="1"/>
              <a:t>presented</a:t>
            </a:r>
            <a:r>
              <a:rPr lang="pl-PL" sz="2000" dirty="0"/>
              <a:t> on the </a:t>
            </a:r>
            <a:r>
              <a:rPr lang="pl-PL" sz="2000" dirty="0" err="1"/>
              <a:t>next</a:t>
            </a:r>
            <a:r>
              <a:rPr lang="pl-PL" sz="2000" dirty="0"/>
              <a:t> </a:t>
            </a:r>
            <a:r>
              <a:rPr lang="pl-PL" sz="2000" dirty="0" err="1"/>
              <a:t>slide</a:t>
            </a:r>
            <a:r>
              <a:rPr lang="pl-PL" sz="2000" dirty="0"/>
              <a:t>.</a:t>
            </a:r>
          </a:p>
          <a:p>
            <a:endParaRPr lang="pl-PL" dirty="0"/>
          </a:p>
        </p:txBody>
      </p:sp>
      <p:sp>
        <p:nvSpPr>
          <p:cNvPr id="9" name="Rectangle 8"/>
          <p:cNvSpPr/>
          <p:nvPr/>
        </p:nvSpPr>
        <p:spPr>
          <a:xfrm>
            <a:off x="323528" y="5985559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[1] </a:t>
            </a:r>
            <a:r>
              <a:rPr lang="en-US" dirty="0"/>
              <a:t>R4-1812001	RAN4#88 Meeting Report</a:t>
            </a:r>
            <a:r>
              <a:rPr lang="pl-PL" dirty="0"/>
              <a:t>, </a:t>
            </a:r>
            <a:r>
              <a:rPr lang="en-US" dirty="0"/>
              <a:t>Source: ETSI</a:t>
            </a:r>
            <a:r>
              <a:rPr lang="pl-PL" dirty="0"/>
              <a:t> </a:t>
            </a:r>
            <a:r>
              <a:rPr lang="en-US" dirty="0"/>
              <a:t>MCC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43808" y="0"/>
            <a:ext cx="3261048" cy="1143000"/>
          </a:xfrm>
        </p:spPr>
        <p:txBody>
          <a:bodyPr>
            <a:normAutofit fontScale="90000"/>
          </a:bodyPr>
          <a:lstStyle/>
          <a:p>
            <a:r>
              <a:rPr kumimoji="1" lang="pl-PL" altLang="ja-JP" sz="3600" dirty="0" err="1"/>
              <a:t>Background</a:t>
            </a:r>
            <a:r>
              <a:rPr kumimoji="1" lang="pl-PL" altLang="ja-JP" sz="3600" dirty="0"/>
              <a:t> (2/2)</a:t>
            </a:r>
            <a:endParaRPr kumimoji="1" lang="ja-JP" altLang="en-US" sz="36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79512" y="908720"/>
          <a:ext cx="4464496" cy="5390677"/>
        </p:xfrm>
        <a:graphic>
          <a:graphicData uri="http://schemas.openxmlformats.org/drawingml/2006/table">
            <a:tbl>
              <a:tblPr firstRow="1" firstCol="1" bandRow="1"/>
              <a:tblGrid>
                <a:gridCol w="7089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7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2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92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 rowSpan="2" grid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Requirements</a:t>
                      </a:r>
                      <a:endParaRPr lang="pl-PL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RF channels</a:t>
                      </a:r>
                      <a:endParaRPr lang="pl-PL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795">
                <a:tc gridSpan="2"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single carrier</a:t>
                      </a:r>
                      <a:endParaRPr lang="pl-PL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Multi-carrier</a:t>
                      </a:r>
                      <a:endParaRPr lang="pl-PL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Multi-carrier, Multi-band</a:t>
                      </a:r>
                      <a:endParaRPr lang="pl-PL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6.2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BS output power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B,M,T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31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6.3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Total power dynamic range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79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6.4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Transmitter ONN/OFF power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531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6.5.2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Frequecny Error 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Same as EVM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Same as EVM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Same as EVM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03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6.5.3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Modulation quality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B,M,T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03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6.5.4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TAE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800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6.6.1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Occupied BW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 Channel CA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03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6.6.2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ACLR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B,M,T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03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6.6.2.2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CACLR (NC)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03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6.6.4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Operating band unwanted emissions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B,M,T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RFBW, 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RFBW, 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99259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6.6.5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Transmitter spurious emissions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 for spurious frequencies below the band, T for frequencies above the band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for spurious frequencies below the band, T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for frequencies above the band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03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6.7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Transmitter intermodulation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 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788024" y="2578198"/>
          <a:ext cx="4176464" cy="2590800"/>
        </p:xfrm>
        <a:graphic>
          <a:graphicData uri="http://schemas.openxmlformats.org/drawingml/2006/table">
            <a:tbl>
              <a:tblPr firstRow="1" firstCol="1" bandRow="1"/>
              <a:tblGrid>
                <a:gridCol w="6632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62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18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650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7.2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Reference sensitivity level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B,M,T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25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7.3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Dynamic range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300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7.4.1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Adjacent Channel Selectivity(ACS) and narrow-band blocking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 1: B,M,T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 2:M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50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7.4.2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In-band blocking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50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7.5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 of band bocking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50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7.6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Receiver spurious emissions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50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7.7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Receiver intermodulation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B'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_T</a:t>
                      </a:r>
                      <a:r>
                        <a:rPr lang="en-US" sz="1000" baseline="-25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RFBW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50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7.8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In-channel selectivity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964" marR="309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60032" y="1143000"/>
            <a:ext cx="428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Already agreed RF channels for conductive (incorporated into TS 38.141-1)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9512" y="836712"/>
          <a:ext cx="8784975" cy="6083896"/>
        </p:xfrm>
        <a:graphic>
          <a:graphicData uri="http://schemas.openxmlformats.org/drawingml/2006/table">
            <a:tbl>
              <a:tblPr firstRow="1" firstCol="1" bandRow="1"/>
              <a:tblGrid>
                <a:gridCol w="43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6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22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82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9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Clause</a:t>
                      </a:r>
                      <a:endParaRPr lang="pl-PL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BS test </a:t>
                      </a:r>
                      <a:r>
                        <a:rPr lang="pl-PL" sz="1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requirement</a:t>
                      </a:r>
                      <a:endParaRPr lang="pl-PL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Single carrier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ulti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-carrier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and/or CA in single band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Multi-band</a:t>
                      </a:r>
                      <a:endParaRPr lang="pl-PL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2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6.2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Radiated transmit power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 M, 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M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and T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2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6.3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OTA base station 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maximum 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output power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 M, 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M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and T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 Power control dynamic range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Tested with Error Vector Magnitude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Tested with Error Vector Magnitude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Tested with Error Vector Magnitude 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6.4.3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t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otal power dynamic range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 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+mn-ea"/>
                        </a:rPr>
                        <a:t>- </a:t>
                      </a:r>
                      <a:r>
                        <a:rPr kumimoji="1" lang="en-GB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kumimoji="1" lang="en-GB" sz="900" strike="sngStrike" baseline="-25000" dirty="0">
                        <a:solidFill>
                          <a:srgbClr val="FF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5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6.5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t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ransmit ON/OFF power (only applied for NR TDD BS)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6.6.2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f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requency error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 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 </a:t>
                      </a: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and T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6.6.3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e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rror Vector Magnitude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 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 </a:t>
                      </a: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and T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3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6.6.4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t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ime alignment error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8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6.7.2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Occupied bandwidth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lang="pl-PL" sz="900" baseline="-25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BW Channel CA</a:t>
                      </a:r>
                      <a:r>
                        <a:rPr lang="pl-PL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+mn-ea"/>
                        </a:rPr>
                        <a:t>- </a:t>
                      </a:r>
                      <a:r>
                        <a:rPr kumimoji="1" lang="en-US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kumimoji="1" lang="en-US" sz="900" strike="sngStrike" baseline="-25000" dirty="0">
                        <a:solidFill>
                          <a:srgbClr val="FF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8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6.7.3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ACLR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 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 </a:t>
                      </a: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and T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26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6.7.4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o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perating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band unwanted emissions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 M, 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M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and T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6.7.5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t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ransmitter spurious emissions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</a:t>
                      </a:r>
                      <a:r>
                        <a:rPr lang="en-US" sz="900" noProof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lready</a:t>
                      </a:r>
                      <a:r>
                        <a:rPr lang="en-US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defined in TS 38.141-2 v1.0.0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</a:t>
                      </a:r>
                      <a:r>
                        <a:rPr lang="en-US" sz="900" noProof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lready</a:t>
                      </a:r>
                      <a:r>
                        <a:rPr lang="en-US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defined in TS 38.141-2 v1.0.0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</a:t>
                      </a:r>
                      <a:r>
                        <a:rPr lang="en-US" sz="900" noProof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lready</a:t>
                      </a:r>
                      <a:r>
                        <a:rPr lang="en-US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defined in TS 38.141-2 v1.0.0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07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6.8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t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ransmitter intermodulation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 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OTA sensitivity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900" u="sng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+mn-ea"/>
                        </a:rPr>
                        <a:t>-  </a:t>
                      </a:r>
                      <a:r>
                        <a:rPr kumimoji="1" lang="en-GB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 </a:t>
                      </a:r>
                      <a:endParaRPr kumimoji="1" lang="en-GB" sz="900" strike="sngStrike" baseline="-25000" dirty="0">
                        <a:solidFill>
                          <a:srgbClr val="FF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8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7.3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r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eference sensitivity level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B, M, 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900" u="sng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+mn-ea"/>
                        </a:rPr>
                        <a:t>-   </a:t>
                      </a:r>
                      <a:r>
                        <a:rPr kumimoji="1" lang="en-GB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GB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GB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M</a:t>
                      </a:r>
                      <a:r>
                        <a:rPr kumimoji="1" lang="en-GB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GB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and T</a:t>
                      </a:r>
                      <a:r>
                        <a:rPr kumimoji="1" lang="en-GB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kumimoji="1" lang="en-GB" sz="900" strike="sngStrike" baseline="-25000" dirty="0">
                        <a:solidFill>
                          <a:srgbClr val="FF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7.4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d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ynamic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range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900" u="sng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+mn-ea"/>
                        </a:rPr>
                        <a:t>- </a:t>
                      </a:r>
                      <a:r>
                        <a:rPr kumimoji="1" lang="en-GB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kumimoji="1" lang="en-GB" sz="900" strike="sngStrike" baseline="-25000" dirty="0">
                        <a:solidFill>
                          <a:srgbClr val="FF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8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7.5.1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OTA a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djacent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hannel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electivity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8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7.5.2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In-band blocking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7.6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OTA o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ut-of-band blocking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8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7.7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r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eceiver spurious emissions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</a:t>
                      </a:r>
                      <a:r>
                        <a:rPr lang="en-US" sz="900" noProof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lready</a:t>
                      </a:r>
                      <a:r>
                        <a:rPr lang="en-US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defined in TS 38.141-2 v1.0.0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</a:t>
                      </a:r>
                      <a:r>
                        <a:rPr lang="en-US" sz="900" noProof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lready</a:t>
                      </a:r>
                      <a:r>
                        <a:rPr lang="en-US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defined in TS 38.141-2 v1.0.0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</a:t>
                      </a:r>
                      <a:r>
                        <a:rPr lang="en-US" sz="900" noProof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lready</a:t>
                      </a:r>
                      <a:r>
                        <a:rPr lang="en-US" sz="900" noProof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defined in TS 38.141-2 v1.0.0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7.8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r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eceiver intermodulation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GB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B'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r>
                        <a:rPr kumimoji="1"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_T</a:t>
                      </a:r>
                      <a:r>
                        <a:rPr kumimoji="1" lang="en-US" sz="9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8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7.9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 i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n-channel selectivity</a:t>
                      </a:r>
                      <a:endParaRPr lang="pl-PL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pl-PL" sz="9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900" u="sng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+mn-ea"/>
                        </a:rPr>
                        <a:t>- </a:t>
                      </a:r>
                      <a:r>
                        <a:rPr kumimoji="1" lang="en-GB" sz="900" strike="sngStrike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M</a:t>
                      </a:r>
                      <a:r>
                        <a:rPr kumimoji="1" lang="en-GB" sz="900" strike="sngStrike" baseline="-25000" dirty="0"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RFBW</a:t>
                      </a:r>
                      <a:endParaRPr kumimoji="1" lang="en-GB" sz="900" strike="sngStrike" baseline="-25000" dirty="0">
                        <a:solidFill>
                          <a:srgbClr val="FF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8712968" cy="732760"/>
          </a:xfrm>
        </p:spPr>
        <p:txBody>
          <a:bodyPr>
            <a:normAutofit/>
          </a:bodyPr>
          <a:lstStyle/>
          <a:p>
            <a:r>
              <a:rPr lang="pl-PL" altLang="ja-JP" sz="3600" dirty="0"/>
              <a:t>WF </a:t>
            </a:r>
            <a:r>
              <a:rPr lang="en-US" altLang="ja-JP" sz="3600" dirty="0"/>
              <a:t>on RF channels for OTA tests</a:t>
            </a:r>
            <a:endParaRPr kumimoji="1" lang="en-US" altLang="ja-JP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07504" y="47667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Following RF channels are agreed</a:t>
            </a:r>
            <a:r>
              <a:rPr lang="pl-PL" dirty="0"/>
              <a:t> to be </a:t>
            </a:r>
            <a:r>
              <a:rPr lang="en-US" dirty="0"/>
              <a:t>used for OTA </a:t>
            </a:r>
            <a:r>
              <a:rPr lang="pl-PL" dirty="0">
                <a:solidFill>
                  <a:srgbClr val="FF0000"/>
                </a:solidFill>
              </a:rPr>
              <a:t>FR1 and OTA FR2 </a:t>
            </a:r>
            <a:r>
              <a:rPr lang="en-US" dirty="0"/>
              <a:t>tests: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955</Words>
  <Application>Microsoft Office PowerPoint</Application>
  <PresentationFormat>On-screen Show (4:3)</PresentationFormat>
  <Paragraphs>253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MS PGothic</vt:lpstr>
      <vt:lpstr>MS PGothic</vt:lpstr>
      <vt:lpstr>宋体</vt:lpstr>
      <vt:lpstr>Arial</vt:lpstr>
      <vt:lpstr>Calibri</vt:lpstr>
      <vt:lpstr>Times New Roman</vt:lpstr>
      <vt:lpstr>Office テーマ</vt:lpstr>
      <vt:lpstr>WF on RF channels for OTA testing</vt:lpstr>
      <vt:lpstr>Background</vt:lpstr>
      <vt:lpstr>Background (1/2)</vt:lpstr>
      <vt:lpstr>Background (2/2)</vt:lpstr>
      <vt:lpstr>WF on RF channels for OTA tests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Golebiowski, Bartlomiej (Nokia - PL/Wroclaw)</cp:lastModifiedBy>
  <cp:revision>179</cp:revision>
  <dcterms:created xsi:type="dcterms:W3CDTF">2016-11-16T01:21:00Z</dcterms:created>
  <dcterms:modified xsi:type="dcterms:W3CDTF">2018-10-11T09:48:30Z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  <property fmtid="{D5CDD505-2E9C-101B-9397-08002B2CF9AE}" pid="6" name="KSOProductBuildVer">
    <vt:lpwstr>2052-10.8.2.6613</vt:lpwstr>
  </property>
</Properties>
</file>