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60" r:id="rId4"/>
    <p:sldId id="259" r:id="rId5"/>
    <p:sldId id="25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6" userDrawn="1">
          <p15:clr>
            <a:srgbClr val="A4A3A4"/>
          </p15:clr>
        </p15:guide>
        <p15:guide id="2" pos="3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09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74" y="78"/>
      </p:cViewPr>
      <p:guideLst>
        <p:guide orient="horz" pos="686"/>
        <p:guide pos="3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893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228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4278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9328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481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50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8875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7402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189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9408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4104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FA787D-7439-408E-B334-FA7227EA1C11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EE08E-D942-4154-8E7B-1DE323FAC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489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10339" y="2627191"/>
            <a:ext cx="7772400" cy="73429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/>
              <a:t>WF on fractional BW</a:t>
            </a:r>
            <a:endParaRPr lang="zh-CN" altLang="en-US" sz="4400" dirty="0"/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2110339" y="3942280"/>
            <a:ext cx="7772400" cy="1752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/>
              <a:t>NEC</a:t>
            </a:r>
            <a:endParaRPr lang="zh-CN" altLang="en-US" sz="3200" dirty="0"/>
          </a:p>
        </p:txBody>
      </p:sp>
      <p:sp>
        <p:nvSpPr>
          <p:cNvPr id="6" name="文本框 3"/>
          <p:cNvSpPr txBox="1"/>
          <p:nvPr/>
        </p:nvSpPr>
        <p:spPr>
          <a:xfrm>
            <a:off x="10565347" y="351130"/>
            <a:ext cx="144142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R4-1813871</a:t>
            </a:r>
            <a:endParaRPr lang="zh-CN" altLang="en-US" sz="2000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EE330FE9-9BD0-45A1-84D4-27998E340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112" y="351130"/>
            <a:ext cx="439286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/>
              <a:t>3GPP TSG-RAN WG4 Meeting #</a:t>
            </a:r>
            <a:r>
              <a:rPr lang="ru-RU" altLang="zh-CN" sz="2000" dirty="0"/>
              <a:t>8</a:t>
            </a:r>
            <a:r>
              <a:rPr lang="en-US" altLang="zh-CN" sz="2000" dirty="0"/>
              <a:t>8bis</a:t>
            </a:r>
            <a:br>
              <a:rPr lang="en-US" altLang="zh-CN" sz="2000" dirty="0"/>
            </a:br>
            <a:r>
              <a:rPr lang="en-US" altLang="zh-CN" sz="2000" dirty="0"/>
              <a:t>Chengdu</a:t>
            </a:r>
            <a:r>
              <a:rPr lang="en-US" sz="2000" dirty="0"/>
              <a:t>, China, 8</a:t>
            </a:r>
            <a:r>
              <a:rPr lang="en-US" sz="2000" baseline="30000" dirty="0"/>
              <a:t>th</a:t>
            </a:r>
            <a:r>
              <a:rPr lang="en-US" sz="2000" dirty="0"/>
              <a:t> – 20</a:t>
            </a:r>
            <a:r>
              <a:rPr lang="en-US" sz="2000" baseline="30000" dirty="0"/>
              <a:t>th</a:t>
            </a:r>
            <a:r>
              <a:rPr lang="en-US" sz="2000" dirty="0"/>
              <a:t> October, 2018</a:t>
            </a:r>
          </a:p>
          <a:p>
            <a:pPr>
              <a:buNone/>
            </a:pPr>
            <a:r>
              <a:rPr lang="en-US" sz="2000" dirty="0"/>
              <a:t>Agenda item: 7.8.3.1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94898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>
            <a:spLocks/>
          </p:cNvSpPr>
          <p:nvPr/>
        </p:nvSpPr>
        <p:spPr>
          <a:xfrm>
            <a:off x="581891" y="297960"/>
            <a:ext cx="11028218" cy="5632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4000" dirty="0" smtClean="0"/>
              <a:t>Current status</a:t>
            </a:r>
            <a:endParaRPr lang="zh-CN" altLang="en-US" sz="4000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581891" y="1268413"/>
            <a:ext cx="11028218" cy="5357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v-SE" altLang="zh-CN" sz="2800" dirty="0" smtClean="0"/>
              <a:t>FBW is adopted to EIRP requirement [1], [2]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sv-SE" altLang="zh-CN" sz="2400" dirty="0" smtClean="0"/>
              <a:t>FBW definition:  based on highest and lowest frequencies of the operation band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sz="2400" dirty="0" smtClean="0"/>
              <a:t>Threshold to declare multiple EIRP values: FBR &gt; 6%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sz="2400" dirty="0" smtClean="0"/>
              <a:t>Number of EIRP declarations when FBR condition is met : 2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GB" altLang="ja-JP" sz="2000" dirty="0" err="1"/>
              <a:t>EIRP</a:t>
            </a:r>
            <a:r>
              <a:rPr lang="en-GB" altLang="ja-JP" sz="2000" baseline="-25000" dirty="0" err="1"/>
              <a:t>FBWlow</a:t>
            </a:r>
            <a:r>
              <a:rPr lang="en-GB" altLang="ja-JP" sz="2000" dirty="0"/>
              <a:t> at minimum supported frequency </a:t>
            </a:r>
            <a:r>
              <a:rPr lang="en-GB" altLang="ja-JP" sz="2000" dirty="0" err="1" smtClean="0"/>
              <a:t>F</a:t>
            </a:r>
            <a:r>
              <a:rPr lang="en-GB" altLang="ja-JP" sz="2000" baseline="-25000" dirty="0" err="1" smtClean="0"/>
              <a:t>FBWlow</a:t>
            </a:r>
            <a:r>
              <a:rPr lang="en-GB" altLang="ja-JP" sz="2000" dirty="0" smtClean="0"/>
              <a:t> </a:t>
            </a:r>
            <a:r>
              <a:rPr lang="en-GB" altLang="ja-JP" sz="2000" dirty="0"/>
              <a:t>and </a:t>
            </a:r>
            <a:r>
              <a:rPr lang="en-GB" altLang="ja-JP" sz="2000" dirty="0" err="1" smtClean="0"/>
              <a:t>EIRP</a:t>
            </a:r>
            <a:r>
              <a:rPr lang="en-GB" altLang="ja-JP" sz="2000" baseline="-25000" dirty="0" err="1" smtClean="0"/>
              <a:t>FBWhigh</a:t>
            </a:r>
            <a:r>
              <a:rPr lang="en-GB" altLang="ja-JP" sz="2000" dirty="0" smtClean="0"/>
              <a:t> </a:t>
            </a:r>
            <a:r>
              <a:rPr lang="en-GB" altLang="ja-JP" sz="2000" dirty="0"/>
              <a:t>at maximum supported </a:t>
            </a:r>
            <a:r>
              <a:rPr lang="en-GB" altLang="ja-JP" sz="2000" dirty="0" smtClean="0"/>
              <a:t>frequency </a:t>
            </a:r>
            <a:r>
              <a:rPr lang="en-GB" altLang="ja-JP" sz="2000" dirty="0" err="1" smtClean="0"/>
              <a:t>F</a:t>
            </a:r>
            <a:r>
              <a:rPr lang="en-GB" altLang="ja-JP" sz="2000" baseline="-25000" dirty="0" err="1" smtClean="0"/>
              <a:t>FBWhigh</a:t>
            </a:r>
            <a:r>
              <a:rPr lang="en-GB" altLang="ja-JP" sz="2000" dirty="0" smtClean="0"/>
              <a:t>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GB" altLang="ja-JP" sz="2000" dirty="0" err="1" smtClean="0"/>
              <a:t>EIRP</a:t>
            </a:r>
            <a:r>
              <a:rPr lang="en-GB" altLang="ja-JP" sz="2000" baseline="-25000" dirty="0" err="1" smtClean="0"/>
              <a:t>FBWlow</a:t>
            </a:r>
            <a:r>
              <a:rPr lang="en-GB" altLang="ja-JP" sz="2000" baseline="-25000" dirty="0"/>
              <a:t>,</a:t>
            </a:r>
            <a:r>
              <a:rPr lang="en-GB" altLang="ja-JP" sz="2000" dirty="0"/>
              <a:t> for the frequency range </a:t>
            </a:r>
            <a:r>
              <a:rPr lang="en-GB" altLang="ja-JP" sz="2000" dirty="0" err="1"/>
              <a:t>F</a:t>
            </a:r>
            <a:r>
              <a:rPr lang="en-GB" altLang="ja-JP" sz="2000" baseline="-25000" dirty="0" err="1"/>
              <a:t>FBWlow</a:t>
            </a:r>
            <a:r>
              <a:rPr lang="en-GB" altLang="ja-JP" sz="2000" dirty="0"/>
              <a:t> ≤ f &lt; (</a:t>
            </a:r>
            <a:r>
              <a:rPr lang="en-GB" altLang="ja-JP" sz="2000" dirty="0" err="1"/>
              <a:t>F</a:t>
            </a:r>
            <a:r>
              <a:rPr lang="en-GB" altLang="ja-JP" sz="2000" baseline="-25000" dirty="0" err="1"/>
              <a:t>FBWlow</a:t>
            </a:r>
            <a:r>
              <a:rPr lang="en-GB" altLang="ja-JP" sz="2000" dirty="0"/>
              <a:t> +</a:t>
            </a:r>
            <a:r>
              <a:rPr lang="en-GB" altLang="ja-JP" sz="2000" dirty="0" err="1"/>
              <a:t>F</a:t>
            </a:r>
            <a:r>
              <a:rPr lang="en-GB" altLang="ja-JP" sz="2000" baseline="-25000" dirty="0" err="1"/>
              <a:t>FBWhigh</a:t>
            </a:r>
            <a:r>
              <a:rPr lang="en-GB" altLang="ja-JP" sz="2000" dirty="0"/>
              <a:t>) / </a:t>
            </a:r>
            <a:r>
              <a:rPr lang="en-GB" altLang="ja-JP" sz="2000" dirty="0" smtClean="0"/>
              <a:t>2,</a:t>
            </a:r>
            <a:endParaRPr lang="en-US" altLang="ja-JP" sz="2000" dirty="0"/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GB" altLang="ja-JP" sz="2000" dirty="0" err="1" smtClean="0"/>
              <a:t>EIRP</a:t>
            </a:r>
            <a:r>
              <a:rPr lang="en-GB" altLang="ja-JP" sz="2000" baseline="-25000" dirty="0" err="1" smtClean="0"/>
              <a:t>FBWhigh</a:t>
            </a:r>
            <a:r>
              <a:rPr lang="en-GB" altLang="ja-JP" sz="2000" baseline="-25000" dirty="0"/>
              <a:t>, </a:t>
            </a:r>
            <a:r>
              <a:rPr lang="en-GB" altLang="ja-JP" sz="2000" dirty="0"/>
              <a:t>for the frequency range (</a:t>
            </a:r>
            <a:r>
              <a:rPr lang="en-GB" altLang="ja-JP" sz="2000" dirty="0" err="1"/>
              <a:t>F</a:t>
            </a:r>
            <a:r>
              <a:rPr lang="en-GB" altLang="ja-JP" sz="2000" baseline="-25000" dirty="0" err="1"/>
              <a:t>FBWlow</a:t>
            </a:r>
            <a:r>
              <a:rPr lang="en-GB" altLang="ja-JP" sz="2000" dirty="0"/>
              <a:t> +</a:t>
            </a:r>
            <a:r>
              <a:rPr lang="en-GB" altLang="ja-JP" sz="2000" dirty="0" err="1"/>
              <a:t>F</a:t>
            </a:r>
            <a:r>
              <a:rPr lang="en-GB" altLang="ja-JP" sz="2000" baseline="-25000" dirty="0" err="1"/>
              <a:t>FBWhigh</a:t>
            </a:r>
            <a:r>
              <a:rPr lang="en-GB" altLang="ja-JP" sz="2000" dirty="0"/>
              <a:t>) / 2 ≤ f ≤</a:t>
            </a:r>
            <a:r>
              <a:rPr lang="en-GB" altLang="ja-JP" sz="2000" dirty="0" err="1" smtClean="0"/>
              <a:t>F</a:t>
            </a:r>
            <a:r>
              <a:rPr lang="en-GB" altLang="ja-JP" sz="2000" baseline="-25000" dirty="0" err="1" smtClean="0"/>
              <a:t>FBWhigh</a:t>
            </a:r>
            <a:endParaRPr lang="en-US" altLang="ja-JP" sz="7200" dirty="0"/>
          </a:p>
          <a:p>
            <a:pPr marL="342900" indent="-342900" algn="l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GB" altLang="ja-JP" sz="2800" dirty="0" smtClean="0"/>
              <a:t>Related discussion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altLang="ja-JP" sz="2400" dirty="0" smtClean="0"/>
              <a:t>Background information to introduce FBR [3]: 		noted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altLang="ja-JP" sz="2400" dirty="0" smtClean="0"/>
              <a:t>Modification of FBW definition and EIRP declarations [4]: 	noted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altLang="ja-JP" sz="2400" dirty="0" smtClean="0"/>
              <a:t>FBR introduction to OTA base station output power [5]: 	noted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altLang="ja-JP" sz="2400" dirty="0" smtClean="0"/>
              <a:t>FBR introduction to base station output power [6]: 		noted</a:t>
            </a:r>
          </a:p>
        </p:txBody>
      </p:sp>
    </p:spTree>
    <p:extLst>
      <p:ext uri="{BB962C8B-B14F-4D97-AF65-F5344CB8AC3E}">
        <p14:creationId xmlns:p14="http://schemas.microsoft.com/office/powerpoint/2010/main" val="302676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>
            <a:spLocks/>
          </p:cNvSpPr>
          <p:nvPr/>
        </p:nvSpPr>
        <p:spPr>
          <a:xfrm>
            <a:off x="581891" y="294784"/>
            <a:ext cx="11028218" cy="57943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4000" dirty="0" smtClean="0"/>
              <a:t>Way </a:t>
            </a:r>
            <a:r>
              <a:rPr lang="en-US" altLang="zh-CN" sz="4000" dirty="0" smtClean="0"/>
              <a:t>Forward</a:t>
            </a:r>
            <a:endParaRPr lang="zh-CN" altLang="en-US" sz="4000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581891" y="1089025"/>
            <a:ext cx="11028218" cy="55368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2800" dirty="0" smtClean="0"/>
              <a:t>Companies are encouraged to provide their view in RAN4#89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ja-JP" sz="2800" dirty="0" smtClean="0"/>
              <a:t>Details of the FBW operations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sz="2400" dirty="0" smtClean="0"/>
              <a:t>FBW definition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altLang="ja-JP" sz="2000" dirty="0" smtClean="0"/>
              <a:t>Option 1: Based on operating band (current)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altLang="ja-JP" sz="2000" dirty="0" smtClean="0"/>
              <a:t>Option 2: Based on supported band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altLang="ja-JP" sz="2000" dirty="0" smtClean="0"/>
              <a:t>Option 3: Others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sz="2400" dirty="0" smtClean="0"/>
              <a:t>FBW threshold to adopt multiple declarations/sub-bands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altLang="ja-JP" sz="2000" dirty="0" smtClean="0"/>
              <a:t>Option 1: 6% (current)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altLang="ja-JP" sz="2000" dirty="0" smtClean="0"/>
              <a:t>Option 2: Others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sz="2400" dirty="0" smtClean="0"/>
              <a:t>Number of declarations/sub-bands to be introduced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altLang="ja-JP" sz="2000" dirty="0" smtClean="0"/>
              <a:t>Option 1: 2 (current)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altLang="ja-JP" sz="2000" dirty="0" smtClean="0"/>
              <a:t>Option 2: 3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en-US" altLang="ja-JP" sz="2000" dirty="0" smtClean="0"/>
              <a:t>Option 3: Others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ja-JP" sz="2800" dirty="0" smtClean="0"/>
              <a:t>Regulatory impacts</a:t>
            </a:r>
          </a:p>
        </p:txBody>
      </p:sp>
    </p:spTree>
    <p:extLst>
      <p:ext uri="{BB962C8B-B14F-4D97-AF65-F5344CB8AC3E}">
        <p14:creationId xmlns:p14="http://schemas.microsoft.com/office/powerpoint/2010/main" val="379409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>
            <a:spLocks/>
          </p:cNvSpPr>
          <p:nvPr/>
        </p:nvSpPr>
        <p:spPr>
          <a:xfrm>
            <a:off x="581891" y="294786"/>
            <a:ext cx="11028218" cy="5794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4000" dirty="0" smtClean="0"/>
              <a:t>Way </a:t>
            </a:r>
            <a:r>
              <a:rPr lang="en-US" altLang="zh-CN" sz="4000" dirty="0" smtClean="0"/>
              <a:t>Forward</a:t>
            </a:r>
            <a:endParaRPr lang="zh-CN" altLang="en-US" sz="4000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581891" y="1111348"/>
            <a:ext cx="11028218" cy="551453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dirty="0"/>
              <a:t>Companies are encouraged to provide their view in </a:t>
            </a:r>
            <a:r>
              <a:rPr lang="en-US" altLang="ja-JP" dirty="0" smtClean="0"/>
              <a:t>beyond RAN4#89</a:t>
            </a:r>
            <a:endParaRPr lang="en-US" altLang="ja-JP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Background to introduce FBW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Antenna directivity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Antenna efficiency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Power amplifier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Filter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Others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CN" dirty="0"/>
              <a:t>Applicability of FBW feature </a:t>
            </a:r>
            <a:r>
              <a:rPr lang="en-US" altLang="zh-CN" dirty="0" smtClean="0"/>
              <a:t>(scenario)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CN" dirty="0" smtClean="0"/>
              <a:t>Carrier aggregation cases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CN" dirty="0" smtClean="0"/>
              <a:t>Multi-band cases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CN" dirty="0" smtClean="0"/>
              <a:t>Wider channel bandwidth (which could be introduced in the future)</a:t>
            </a:r>
            <a:endParaRPr lang="en-US" altLang="zh-CN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CN" dirty="0" smtClean="0"/>
              <a:t>Applicability </a:t>
            </a:r>
            <a:r>
              <a:rPr lang="en-US" altLang="zh-CN" dirty="0"/>
              <a:t>of FBW </a:t>
            </a:r>
            <a:r>
              <a:rPr lang="en-US" altLang="zh-CN" dirty="0" smtClean="0"/>
              <a:t>feature (RAT)</a:t>
            </a:r>
            <a:endParaRPr lang="en-US" altLang="zh-CN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/>
              <a:t>NR (FR1 conducted, FR1 OTA, FR2 OTA)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/>
              <a:t>AAS (conducted, OTA)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MSR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CN" dirty="0"/>
              <a:t>Applicability of FBW feature </a:t>
            </a:r>
            <a:r>
              <a:rPr lang="en-US" altLang="zh-CN" dirty="0" smtClean="0"/>
              <a:t>(Requirements)</a:t>
            </a:r>
            <a:endParaRPr lang="en-US" altLang="zh-CN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Radiated transmit power (current)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OTA base station output power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Base station output power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ja-JP" dirty="0" smtClean="0"/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val="385688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>
            <a:spLocks/>
          </p:cNvSpPr>
          <p:nvPr/>
        </p:nvSpPr>
        <p:spPr>
          <a:xfrm>
            <a:off x="550863" y="294786"/>
            <a:ext cx="11090274" cy="5794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4000" dirty="0" smtClean="0"/>
              <a:t>References</a:t>
            </a:r>
            <a:endParaRPr lang="zh-CN" altLang="en-US" sz="4000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550863" y="1089026"/>
            <a:ext cx="11090274" cy="5543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ja-JP" dirty="0" smtClean="0"/>
              <a:t>[1] R4-1808484, </a:t>
            </a:r>
            <a:r>
              <a:rPr lang="en-GB" altLang="ja-JP" dirty="0"/>
              <a:t>Draft CR for TS 38.104: Improvement of declarations for wide NR bands in sub-clause </a:t>
            </a:r>
            <a:r>
              <a:rPr lang="en-GB" altLang="ja-JP" dirty="0" smtClean="0"/>
              <a:t>9.2, Ericsson</a:t>
            </a:r>
          </a:p>
          <a:p>
            <a:pPr algn="l"/>
            <a:r>
              <a:rPr lang="en-GB" altLang="ja-JP" dirty="0" smtClean="0"/>
              <a:t>[2] R4-1811583, </a:t>
            </a:r>
            <a:r>
              <a:rPr lang="en-US" altLang="ja-JP" dirty="0"/>
              <a:t>Draft CR to TS 38.104: wideband operation and fractional bandwidth corrections (9.2.1</a:t>
            </a:r>
            <a:r>
              <a:rPr lang="en-US" altLang="ja-JP" dirty="0" smtClean="0"/>
              <a:t>), Huawei</a:t>
            </a:r>
          </a:p>
          <a:p>
            <a:pPr algn="l"/>
            <a:r>
              <a:rPr lang="en-US" altLang="ja-JP" dirty="0" smtClean="0"/>
              <a:t>[3] </a:t>
            </a:r>
            <a:r>
              <a:rPr lang="en-US" altLang="ja-JP" dirty="0"/>
              <a:t>R4-1812900, CR for TR 38.817-02: Adding missing background information for radiated transmit power in sub-clause 9.2.1, Ericsson</a:t>
            </a:r>
          </a:p>
          <a:p>
            <a:pPr algn="l"/>
            <a:r>
              <a:rPr lang="en-US" altLang="ja-JP" dirty="0" smtClean="0"/>
              <a:t>[4] </a:t>
            </a:r>
            <a:r>
              <a:rPr lang="en-US" altLang="ja-JP" dirty="0"/>
              <a:t>R4-1813715, Draft CR for TS 38.104: Radiated transmit power requirement with wideband operation (9.2</a:t>
            </a:r>
            <a:r>
              <a:rPr lang="en-US" altLang="ja-JP" dirty="0" smtClean="0"/>
              <a:t>), NEC</a:t>
            </a:r>
          </a:p>
          <a:p>
            <a:pPr algn="l"/>
            <a:r>
              <a:rPr lang="en-US" altLang="ja-JP" dirty="0" smtClean="0"/>
              <a:t>[5] </a:t>
            </a:r>
            <a:r>
              <a:rPr lang="en-US" altLang="ja-JP" dirty="0"/>
              <a:t>R4-1813179, Draft CR for TS 38.104: OTA base station output power with wideband operation (9.3), NEC</a:t>
            </a:r>
            <a:endParaRPr lang="ja-JP" altLang="sv-SE" sz="3200" dirty="0"/>
          </a:p>
          <a:p>
            <a:pPr algn="l"/>
            <a:r>
              <a:rPr lang="en-US" altLang="ja-JP" dirty="0" smtClean="0"/>
              <a:t>[6] </a:t>
            </a:r>
            <a:r>
              <a:rPr lang="en-US" altLang="ja-JP" dirty="0"/>
              <a:t>R4-1813177, Draft CR for TS 38.104: Base station output power requirement with wideband operation (6.2</a:t>
            </a:r>
            <a:r>
              <a:rPr lang="en-US" altLang="ja-JP" dirty="0" smtClean="0"/>
              <a:t>), NEC</a:t>
            </a:r>
          </a:p>
        </p:txBody>
      </p:sp>
    </p:spTree>
    <p:extLst>
      <p:ext uri="{BB962C8B-B14F-4D97-AF65-F5344CB8AC3E}">
        <p14:creationId xmlns:p14="http://schemas.microsoft.com/office/powerpoint/2010/main" val="88825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693</TotalTime>
  <Words>432</Words>
  <Application>Microsoft Office PowerPoint</Application>
  <PresentationFormat>ワイド画面</PresentationFormat>
  <Paragraphs>61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等线</vt:lpstr>
      <vt:lpstr>等线 Light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Tetsu Ikeda</dc:creator>
  <cp:lastModifiedBy>Tetsu Ikeda</cp:lastModifiedBy>
  <cp:revision>29</cp:revision>
  <dcterms:created xsi:type="dcterms:W3CDTF">2018-10-09T21:01:40Z</dcterms:created>
  <dcterms:modified xsi:type="dcterms:W3CDTF">2018-10-12T00:05:16Z</dcterms:modified>
</cp:coreProperties>
</file>