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7" r:id="rId4"/>
    <p:sldId id="263" r:id="rId5"/>
    <p:sldId id="266" r:id="rId6"/>
    <p:sldId id="268" r:id="rId7"/>
    <p:sldId id="269" r:id="rId8"/>
    <p:sldId id="25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>
      <p:cViewPr varScale="1">
        <p:scale>
          <a:sx n="65" d="100"/>
          <a:sy n="65" d="100"/>
        </p:scale>
        <p:origin x="103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Way forward on intra and inter frequency measurement requirements in DRX mode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Meeting #88bis	</a:t>
            </a:r>
            <a:endParaRPr lang="ja-JP" altLang="ja-JP" dirty="0"/>
          </a:p>
          <a:p>
            <a:r>
              <a:rPr lang="en-US" altLang="ja-JP" b="1" dirty="0"/>
              <a:t>Chengdu, CN, 8th – 12th Oct,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R4-1813725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MN and SN can configure DRX mode to MCG and SCG separately for NR DC case such as LTE DC case.</a:t>
            </a:r>
          </a:p>
          <a:p>
            <a:pPr lvl="1"/>
            <a:r>
              <a:rPr kumimoji="1" lang="en-US" altLang="ja-JP" sz="2000" dirty="0"/>
              <a:t>Following cases can be considered.</a:t>
            </a:r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r>
              <a:rPr lang="en-US" altLang="ja-JP" sz="2400" dirty="0"/>
              <a:t>RAN4 needs to define the principle of measurement requirements for case B, C, D.</a:t>
            </a:r>
          </a:p>
          <a:p>
            <a:pPr lvl="1"/>
            <a:r>
              <a:rPr lang="en-US" altLang="ja-JP" sz="2000" dirty="0"/>
              <a:t>Focusing on EN-DC case.</a:t>
            </a:r>
          </a:p>
          <a:p>
            <a:pPr lvl="1"/>
            <a:r>
              <a:rPr lang="en-US" altLang="ja-JP" sz="2000" dirty="0"/>
              <a:t>NE-DC and NR-NR DC will be discussed later.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55997"/>
              </p:ext>
            </p:extLst>
          </p:nvPr>
        </p:nvGraphicFramePr>
        <p:xfrm>
          <a:off x="2430544" y="2924944"/>
          <a:ext cx="4282911" cy="1910085"/>
        </p:xfrm>
        <a:graphic>
          <a:graphicData uri="http://schemas.openxmlformats.org/drawingml/2006/table">
            <a:tbl>
              <a:tblPr firstRow="1" firstCol="1" bandRow="1"/>
              <a:tblGrid>
                <a:gridCol w="845312">
                  <a:extLst>
                    <a:ext uri="{9D8B030D-6E8A-4147-A177-3AD203B41FA5}">
                      <a16:colId xmlns:a16="http://schemas.microsoft.com/office/drawing/2014/main" val="1213988272"/>
                    </a:ext>
                  </a:extLst>
                </a:gridCol>
                <a:gridCol w="1983766">
                  <a:extLst>
                    <a:ext uri="{9D8B030D-6E8A-4147-A177-3AD203B41FA5}">
                      <a16:colId xmlns:a16="http://schemas.microsoft.com/office/drawing/2014/main" val="1827937990"/>
                    </a:ext>
                  </a:extLst>
                </a:gridCol>
                <a:gridCol w="1453833">
                  <a:extLst>
                    <a:ext uri="{9D8B030D-6E8A-4147-A177-3AD203B41FA5}">
                      <a16:colId xmlns:a16="http://schemas.microsoft.com/office/drawing/2014/main" val="2622783529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DRX On/Off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790108"/>
                  </a:ext>
                </a:extLst>
              </a:tr>
              <a:tr h="310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DRX</a:t>
                      </a:r>
                      <a:r>
                        <a:rPr lang="en-GB" sz="1600" baseline="-25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MN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DRX</a:t>
                      </a:r>
                      <a:r>
                        <a:rPr lang="en-GB" sz="1600" baseline="-25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SN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817841"/>
                  </a:ext>
                </a:extLst>
              </a:tr>
              <a:tr h="310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Case A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OFF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OFF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30527"/>
                  </a:ext>
                </a:extLst>
              </a:tr>
              <a:tr h="310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Case B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OFF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767676"/>
                  </a:ext>
                </a:extLst>
              </a:tr>
              <a:tr h="310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Case</a:t>
                      </a:r>
                      <a:r>
                        <a:rPr lang="en-US" altLang="ja-JP" sz="1600" baseline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C</a:t>
                      </a:r>
                      <a:endParaRPr lang="en-US" alt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OFF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274064"/>
                  </a:ext>
                </a:extLst>
              </a:tr>
              <a:tr h="310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Case D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06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67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In RAN4#88bis, companies have different views on this issue.</a:t>
            </a:r>
          </a:p>
          <a:p>
            <a:r>
              <a:rPr kumimoji="1" lang="en-US" altLang="ja-JP" dirty="0" smtClean="0"/>
              <a:t>For RAN4#89, companies encourage to input on how to define the principle.</a:t>
            </a:r>
          </a:p>
          <a:p>
            <a:r>
              <a:rPr kumimoji="1" lang="en-US" altLang="ja-JP" dirty="0" smtClean="0"/>
              <a:t>Some options proposed in RAN4#88bis are provided </a:t>
            </a:r>
            <a:r>
              <a:rPr lang="en-US" altLang="ja-JP" dirty="0" smtClean="0"/>
              <a:t>from next slide. Investigate of other options are not precluded.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050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456184"/>
            <a:ext cx="8568952" cy="5141168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In case of EN-DC,  </a:t>
            </a:r>
          </a:p>
          <a:p>
            <a:pPr lvl="1"/>
            <a:r>
              <a:rPr kumimoji="1" lang="en-US" altLang="ja-JP" sz="2400" dirty="0"/>
              <a:t>For intra-frequency measurement requirements </a:t>
            </a:r>
            <a:r>
              <a:rPr kumimoji="1" lang="en-US" altLang="ja-JP" sz="2400" dirty="0" smtClean="0"/>
              <a:t>in DRX mode on LTE </a:t>
            </a:r>
            <a:r>
              <a:rPr kumimoji="1" lang="en-US" altLang="ja-JP" sz="2400" dirty="0" err="1"/>
              <a:t>PCell</a:t>
            </a:r>
            <a:r>
              <a:rPr kumimoji="1" lang="en-US" altLang="ja-JP" sz="2400" dirty="0"/>
              <a:t> or </a:t>
            </a:r>
            <a:r>
              <a:rPr kumimoji="1" lang="en-US" altLang="ja-JP" sz="2400" dirty="0" smtClean="0"/>
              <a:t>LTE </a:t>
            </a:r>
            <a:r>
              <a:rPr kumimoji="1" lang="en-US" altLang="ja-JP" sz="2400" dirty="0" err="1" smtClean="0"/>
              <a:t>SCells</a:t>
            </a:r>
            <a:r>
              <a:rPr kumimoji="1" lang="en-US" altLang="ja-JP" sz="2400" dirty="0" smtClean="0"/>
              <a:t> in MCG,</a:t>
            </a:r>
            <a:endParaRPr kumimoji="1" lang="en-US" altLang="ja-JP" sz="2400" dirty="0"/>
          </a:p>
          <a:p>
            <a:pPr lvl="2"/>
            <a:r>
              <a:rPr lang="en-US" altLang="ja-JP" sz="1800" dirty="0"/>
              <a:t>If MCG DRX is in use, then the LTE intra-frequency requirements for when DRX is in use shall apply and shall depend on the MCG DRX </a:t>
            </a:r>
            <a:r>
              <a:rPr lang="en-US" altLang="ja-JP" sz="1800" dirty="0" smtClean="0"/>
              <a:t>cycle duration. </a:t>
            </a:r>
            <a:endParaRPr lang="en-US" altLang="ja-JP" sz="1800" dirty="0"/>
          </a:p>
          <a:p>
            <a:pPr lvl="2"/>
            <a:r>
              <a:rPr lang="en-US" altLang="ja-JP" sz="1800" dirty="0"/>
              <a:t>Otherwise, the requirements for when DRX is not in use shall apply.</a:t>
            </a:r>
          </a:p>
          <a:p>
            <a:pPr lvl="1"/>
            <a:r>
              <a:rPr lang="en-US" altLang="ja-JP" sz="2400" dirty="0"/>
              <a:t>For intra-frequency measurement requirements </a:t>
            </a:r>
            <a:r>
              <a:rPr lang="en-US" altLang="ja-JP" sz="2400" dirty="0" smtClean="0"/>
              <a:t>in DRX mode on </a:t>
            </a:r>
            <a:r>
              <a:rPr lang="en-US" altLang="ja-JP" sz="2400" dirty="0"/>
              <a:t>NR </a:t>
            </a:r>
            <a:r>
              <a:rPr lang="en-US" altLang="ja-JP" sz="2400" dirty="0" err="1"/>
              <a:t>PSCell</a:t>
            </a:r>
            <a:r>
              <a:rPr lang="en-US" altLang="ja-JP" sz="2400" dirty="0"/>
              <a:t> or </a:t>
            </a:r>
            <a:r>
              <a:rPr lang="en-US" altLang="ja-JP" sz="2400" dirty="0" smtClean="0"/>
              <a:t>NR </a:t>
            </a:r>
            <a:r>
              <a:rPr lang="en-US" altLang="ja-JP" sz="2400" dirty="0" err="1" smtClean="0"/>
              <a:t>SCells</a:t>
            </a:r>
            <a:r>
              <a:rPr lang="en-US" altLang="ja-JP" sz="2400" dirty="0" smtClean="0"/>
              <a:t> in SCG,</a:t>
            </a:r>
            <a:endParaRPr lang="en-US" altLang="ja-JP" sz="2400" dirty="0"/>
          </a:p>
          <a:p>
            <a:pPr lvl="2"/>
            <a:r>
              <a:rPr lang="en-US" altLang="ja-JP" sz="1800" dirty="0"/>
              <a:t>If SCG DRX is in use, then the NR intra-frequency requirements for when DRX is in use shall apply and shall depend on the SCG DRX </a:t>
            </a:r>
            <a:r>
              <a:rPr lang="en-US" altLang="ja-JP" sz="1800" dirty="0" smtClean="0"/>
              <a:t>cycle duration. </a:t>
            </a:r>
            <a:endParaRPr lang="en-US" altLang="ja-JP" sz="1800" dirty="0"/>
          </a:p>
          <a:p>
            <a:pPr lvl="2"/>
            <a:r>
              <a:rPr lang="en-US" altLang="ja-JP" sz="1800" dirty="0"/>
              <a:t>Otherwise, the requirements for when DRX is not in use shall apply.</a:t>
            </a:r>
            <a:endParaRPr kumimoji="1" lang="en-US" altLang="ja-JP" sz="1600" dirty="0"/>
          </a:p>
          <a:p>
            <a:pPr lvl="1"/>
            <a:r>
              <a:rPr lang="en-US" altLang="ja-JP" sz="2400" dirty="0"/>
              <a:t>For RLM and BFD in DRX mode, </a:t>
            </a:r>
          </a:p>
          <a:p>
            <a:pPr lvl="2"/>
            <a:r>
              <a:rPr kumimoji="1" lang="en-US" altLang="ja-JP" sz="1800" dirty="0"/>
              <a:t>UE follows the same principle as above</a:t>
            </a:r>
            <a:r>
              <a:rPr kumimoji="1" lang="en-US" altLang="ja-JP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9083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340768"/>
            <a:ext cx="8774632" cy="5328592"/>
          </a:xfrm>
        </p:spPr>
        <p:txBody>
          <a:bodyPr>
            <a:noAutofit/>
          </a:bodyPr>
          <a:lstStyle/>
          <a:p>
            <a:r>
              <a:rPr kumimoji="1" lang="en-US" altLang="ja-JP" sz="2400" dirty="0"/>
              <a:t>When both MCG and SCG DRX are in use and different value of DRX cycle is configured between MCG and </a:t>
            </a:r>
            <a:r>
              <a:rPr kumimoji="1" lang="en-US" altLang="ja-JP" sz="2400" dirty="0" smtClean="0"/>
              <a:t>SCG</a:t>
            </a:r>
          </a:p>
          <a:p>
            <a:pPr lvl="1"/>
            <a:r>
              <a:rPr lang="en-US" altLang="ja-JP" sz="2400" dirty="0" smtClean="0"/>
              <a:t>If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/>
              <a:t>MCG DRX cycle and SCG DRX cycle ≥40ms,</a:t>
            </a:r>
          </a:p>
          <a:p>
            <a:pPr lvl="2"/>
            <a:r>
              <a:rPr lang="en-US" altLang="ja-JP" dirty="0" smtClean="0"/>
              <a:t>Option1: Measurement </a:t>
            </a:r>
            <a:r>
              <a:rPr lang="en-US" altLang="ja-JP" dirty="0"/>
              <a:t>requirements apply larger value of DRX cycle.</a:t>
            </a:r>
          </a:p>
          <a:p>
            <a:pPr lvl="3"/>
            <a:r>
              <a:rPr kumimoji="1" lang="en-US" altLang="ja-JP" dirty="0"/>
              <a:t>Both intra and inter frequency measurements apply above</a:t>
            </a:r>
            <a:r>
              <a:rPr kumimoji="1" lang="en-US" altLang="ja-JP" dirty="0" smtClean="0"/>
              <a:t>.</a:t>
            </a:r>
          </a:p>
          <a:p>
            <a:pPr lvl="2"/>
            <a:r>
              <a:rPr lang="en-US" altLang="ja-JP" dirty="0" smtClean="0"/>
              <a:t>Option2:Measurement </a:t>
            </a:r>
            <a:r>
              <a:rPr lang="en-US" altLang="ja-JP" dirty="0"/>
              <a:t>requirements apply </a:t>
            </a:r>
            <a:r>
              <a:rPr lang="en-US" altLang="ja-JP" dirty="0" smtClean="0"/>
              <a:t>shorter </a:t>
            </a:r>
            <a:r>
              <a:rPr lang="en-US" altLang="ja-JP" dirty="0"/>
              <a:t>value of DRX cycle.</a:t>
            </a:r>
          </a:p>
          <a:p>
            <a:pPr lvl="3"/>
            <a:r>
              <a:rPr lang="en-US" altLang="ja-JP" dirty="0"/>
              <a:t>Both intra and inter frequency measurements apply above</a:t>
            </a:r>
            <a:r>
              <a:rPr lang="en-US" altLang="ja-JP" dirty="0" smtClean="0"/>
              <a:t>.</a:t>
            </a:r>
            <a:r>
              <a:rPr lang="en-US" altLang="ja-JP" sz="2400" dirty="0" smtClean="0"/>
              <a:t> </a:t>
            </a:r>
            <a:endParaRPr lang="en-GB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325228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340768"/>
            <a:ext cx="8774632" cy="5616624"/>
          </a:xfrm>
        </p:spPr>
        <p:txBody>
          <a:bodyPr>
            <a:noAutofit/>
          </a:bodyPr>
          <a:lstStyle/>
          <a:p>
            <a:r>
              <a:rPr kumimoji="1" lang="en-US" altLang="ja-JP" sz="2400" dirty="0"/>
              <a:t>When both MCG and SCG DRX are in use and different value of DRX cycle is configured between MCG and </a:t>
            </a:r>
            <a:r>
              <a:rPr kumimoji="1" lang="en-US" altLang="ja-JP" sz="2400" dirty="0" smtClean="0"/>
              <a:t>SCG</a:t>
            </a:r>
          </a:p>
          <a:p>
            <a:pPr lvl="1"/>
            <a:r>
              <a:rPr kumimoji="1" lang="en-GB" altLang="ja-JP" sz="2400" dirty="0" smtClean="0"/>
              <a:t>If </a:t>
            </a:r>
            <a:r>
              <a:rPr lang="en-US" altLang="ja-JP" sz="2400" dirty="0"/>
              <a:t>MCG DRX cycle or SCG DRX cycle &lt;</a:t>
            </a:r>
            <a:r>
              <a:rPr lang="en-US" altLang="ja-JP" sz="2400" dirty="0" smtClean="0"/>
              <a:t>40ms,</a:t>
            </a:r>
          </a:p>
          <a:p>
            <a:pPr lvl="2"/>
            <a:r>
              <a:rPr lang="en-US" altLang="ja-JP" sz="2000" dirty="0" smtClean="0"/>
              <a:t>Option1: </a:t>
            </a:r>
          </a:p>
          <a:p>
            <a:pPr lvl="3"/>
            <a:r>
              <a:rPr lang="en-US" altLang="ja-JP" sz="1600" dirty="0" smtClean="0"/>
              <a:t>LTE inter-frequency </a:t>
            </a:r>
            <a:r>
              <a:rPr lang="en-US" altLang="ja-JP" sz="1600" dirty="0"/>
              <a:t>and NR </a:t>
            </a:r>
            <a:r>
              <a:rPr lang="en-US" altLang="ja-JP" sz="1600" dirty="0" smtClean="0"/>
              <a:t>inter-RAT </a:t>
            </a:r>
            <a:r>
              <a:rPr lang="en-US" altLang="ja-JP" sz="1600" dirty="0"/>
              <a:t>requirements shall follow MGC DRX cycle duration and </a:t>
            </a:r>
            <a:r>
              <a:rPr lang="en-US" altLang="ja-JP" sz="1600" dirty="0" smtClean="0"/>
              <a:t>state.</a:t>
            </a:r>
          </a:p>
          <a:p>
            <a:pPr lvl="3"/>
            <a:r>
              <a:rPr lang="en-US" altLang="ja-JP" sz="1600" dirty="0"/>
              <a:t>NR inter-frequency requirements shall follow SGC DRX cycle duration and </a:t>
            </a:r>
            <a:r>
              <a:rPr lang="en-US" altLang="ja-JP" sz="1600" dirty="0" smtClean="0"/>
              <a:t>state..</a:t>
            </a:r>
            <a:endParaRPr lang="en-US" altLang="ja-JP" sz="1600" dirty="0"/>
          </a:p>
          <a:p>
            <a:pPr lvl="2"/>
            <a:r>
              <a:rPr lang="en-US" altLang="ja-JP" sz="2000" dirty="0" smtClean="0"/>
              <a:t>Option2: </a:t>
            </a:r>
          </a:p>
          <a:p>
            <a:pPr lvl="3"/>
            <a:r>
              <a:rPr lang="en-US" altLang="ja-JP" sz="1600" dirty="0"/>
              <a:t>LTE inter-frequency </a:t>
            </a:r>
            <a:r>
              <a:rPr lang="en-US" altLang="ja-JP" sz="1600" dirty="0" smtClean="0"/>
              <a:t>requirements </a:t>
            </a:r>
            <a:r>
              <a:rPr lang="en-US" altLang="ja-JP" sz="1600" dirty="0"/>
              <a:t>shall follow MGC DRX cycle duration and </a:t>
            </a:r>
            <a:r>
              <a:rPr lang="en-US" altLang="ja-JP" sz="1600" dirty="0" smtClean="0"/>
              <a:t>state</a:t>
            </a:r>
          </a:p>
          <a:p>
            <a:pPr lvl="3"/>
            <a:r>
              <a:rPr lang="en-US" altLang="ja-JP" sz="1600" dirty="0" smtClean="0"/>
              <a:t>NR inter-RAT </a:t>
            </a:r>
            <a:r>
              <a:rPr lang="en-US" altLang="ja-JP" sz="1600" dirty="0"/>
              <a:t>requirements shall follow </a:t>
            </a:r>
            <a:r>
              <a:rPr lang="en-US" altLang="ja-JP" sz="1600" dirty="0" smtClean="0"/>
              <a:t>larger value of DRX cycle </a:t>
            </a:r>
            <a:r>
              <a:rPr lang="en-US" altLang="ja-JP" sz="1600" dirty="0"/>
              <a:t>configured between MCG and SCG</a:t>
            </a:r>
            <a:r>
              <a:rPr lang="en-US" altLang="ja-JP" sz="1600" dirty="0" smtClean="0"/>
              <a:t>.</a:t>
            </a:r>
            <a:endParaRPr lang="en-US" altLang="ja-JP" sz="1600" dirty="0"/>
          </a:p>
          <a:p>
            <a:pPr lvl="3"/>
            <a:r>
              <a:rPr lang="en-US" altLang="ja-JP" sz="1600" dirty="0"/>
              <a:t>NR </a:t>
            </a:r>
            <a:r>
              <a:rPr lang="en-US" altLang="ja-JP" sz="1600" dirty="0" smtClean="0"/>
              <a:t>inter-frequency </a:t>
            </a:r>
            <a:r>
              <a:rPr lang="en-US" altLang="ja-JP" sz="1600" dirty="0"/>
              <a:t>requirements shall follow SGC DRX cycle duration and </a:t>
            </a:r>
            <a:r>
              <a:rPr lang="en-US" altLang="ja-JP" sz="1600" dirty="0" smtClean="0"/>
              <a:t>state.</a:t>
            </a:r>
          </a:p>
          <a:p>
            <a:pPr lvl="2"/>
            <a:r>
              <a:rPr lang="en-US" altLang="ja-JP" sz="2000" dirty="0" smtClean="0"/>
              <a:t>Option3: </a:t>
            </a:r>
          </a:p>
          <a:p>
            <a:pPr lvl="3"/>
            <a:r>
              <a:rPr lang="en-US" altLang="ja-JP" sz="1600" dirty="0"/>
              <a:t>LTE inter-frequency requirements shall follow MGC DRX cycle duration and </a:t>
            </a:r>
            <a:r>
              <a:rPr lang="en-US" altLang="ja-JP" sz="1600" dirty="0" smtClean="0"/>
              <a:t>state.</a:t>
            </a:r>
            <a:endParaRPr lang="en-US" altLang="ja-JP" sz="1600" dirty="0"/>
          </a:p>
          <a:p>
            <a:pPr lvl="3"/>
            <a:r>
              <a:rPr lang="en-US" altLang="ja-JP" sz="1600" dirty="0"/>
              <a:t>NR inter-RAT requirements shall follow </a:t>
            </a:r>
            <a:r>
              <a:rPr lang="en-US" altLang="ja-JP" sz="1600" dirty="0" smtClean="0"/>
              <a:t>SCG DRX cycle duration and state.</a:t>
            </a:r>
            <a:endParaRPr lang="en-US" altLang="ja-JP" sz="1600" dirty="0"/>
          </a:p>
          <a:p>
            <a:pPr lvl="3"/>
            <a:r>
              <a:rPr lang="en-US" altLang="ja-JP" sz="1600" dirty="0"/>
              <a:t>NR inter-frequency requirements shall follow SGC DRX cycle duration and </a:t>
            </a:r>
            <a:r>
              <a:rPr lang="en-US" altLang="ja-JP" sz="1600" dirty="0" smtClean="0"/>
              <a:t>state.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60056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340768"/>
            <a:ext cx="8774632" cy="5616624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If </a:t>
            </a:r>
            <a:r>
              <a:rPr lang="en-US" altLang="ja-JP" sz="2400" dirty="0"/>
              <a:t>MCG or SCG are in </a:t>
            </a:r>
            <a:r>
              <a:rPr lang="en-US" altLang="ja-JP" sz="2400" dirty="0" smtClean="0"/>
              <a:t>non-DRX,</a:t>
            </a:r>
          </a:p>
          <a:p>
            <a:pPr lvl="2"/>
            <a:r>
              <a:rPr lang="en-US" altLang="ja-JP" sz="2000" dirty="0" smtClean="0"/>
              <a:t>Option1: </a:t>
            </a:r>
          </a:p>
          <a:p>
            <a:pPr lvl="3"/>
            <a:r>
              <a:rPr lang="en-US" altLang="ja-JP" sz="1600" dirty="0" smtClean="0"/>
              <a:t>LTE inter-frequency </a:t>
            </a:r>
            <a:r>
              <a:rPr lang="en-US" altLang="ja-JP" sz="1600" dirty="0"/>
              <a:t>and NR </a:t>
            </a:r>
            <a:r>
              <a:rPr lang="en-US" altLang="ja-JP" sz="1600" dirty="0" smtClean="0"/>
              <a:t>inter-RAT </a:t>
            </a:r>
            <a:r>
              <a:rPr lang="en-US" altLang="ja-JP" sz="1600" dirty="0"/>
              <a:t>requirements shall follow MGC DRX cycle duration and </a:t>
            </a:r>
            <a:r>
              <a:rPr lang="en-US" altLang="ja-JP" sz="1600" dirty="0" smtClean="0"/>
              <a:t>state.</a:t>
            </a:r>
          </a:p>
          <a:p>
            <a:pPr lvl="3"/>
            <a:r>
              <a:rPr lang="en-US" altLang="ja-JP" sz="1600" dirty="0"/>
              <a:t>NR inter-frequency requirements shall follow SGC DRX cycle duration and </a:t>
            </a:r>
            <a:r>
              <a:rPr lang="en-US" altLang="ja-JP" sz="1600" dirty="0" smtClean="0"/>
              <a:t>state..</a:t>
            </a:r>
            <a:endParaRPr lang="en-US" altLang="ja-JP" sz="1600" dirty="0"/>
          </a:p>
          <a:p>
            <a:pPr lvl="2"/>
            <a:r>
              <a:rPr lang="en-US" altLang="ja-JP" sz="2000" dirty="0" smtClean="0"/>
              <a:t>Option2: </a:t>
            </a:r>
          </a:p>
          <a:p>
            <a:pPr lvl="3"/>
            <a:r>
              <a:rPr lang="en-US" altLang="ja-JP" sz="1600" dirty="0"/>
              <a:t>LTE inter-frequency </a:t>
            </a:r>
            <a:r>
              <a:rPr lang="en-US" altLang="ja-JP" sz="1600" dirty="0" smtClean="0"/>
              <a:t>requirements </a:t>
            </a:r>
            <a:r>
              <a:rPr lang="en-US" altLang="ja-JP" sz="1600" dirty="0"/>
              <a:t>shall follow MGC DRX cycle duration and </a:t>
            </a:r>
            <a:r>
              <a:rPr lang="en-US" altLang="ja-JP" sz="1600" dirty="0" smtClean="0"/>
              <a:t>state</a:t>
            </a:r>
          </a:p>
          <a:p>
            <a:pPr lvl="3"/>
            <a:r>
              <a:rPr lang="en-US" altLang="ja-JP" sz="1600" dirty="0" smtClean="0"/>
              <a:t>NR inter-RAT </a:t>
            </a:r>
            <a:r>
              <a:rPr lang="en-US" altLang="ja-JP" sz="1600" dirty="0"/>
              <a:t>requirements shall follow </a:t>
            </a:r>
            <a:r>
              <a:rPr lang="en-US" altLang="ja-JP" sz="1600" dirty="0" smtClean="0"/>
              <a:t>larger value of DRX cycle </a:t>
            </a:r>
            <a:r>
              <a:rPr lang="en-US" altLang="ja-JP" sz="1600" dirty="0"/>
              <a:t>configured between MCG and SCG</a:t>
            </a:r>
            <a:r>
              <a:rPr lang="en-US" altLang="ja-JP" sz="1600" dirty="0" smtClean="0"/>
              <a:t>.</a:t>
            </a:r>
            <a:endParaRPr lang="en-US" altLang="ja-JP" sz="1600" dirty="0"/>
          </a:p>
          <a:p>
            <a:pPr lvl="3"/>
            <a:r>
              <a:rPr lang="en-US" altLang="ja-JP" sz="1600" dirty="0"/>
              <a:t>NR </a:t>
            </a:r>
            <a:r>
              <a:rPr lang="en-US" altLang="ja-JP" sz="1600" dirty="0" smtClean="0"/>
              <a:t>inter-frequency </a:t>
            </a:r>
            <a:r>
              <a:rPr lang="en-US" altLang="ja-JP" sz="1600" dirty="0"/>
              <a:t>requirements shall follow SGC DRX cycle duration and </a:t>
            </a:r>
            <a:r>
              <a:rPr lang="en-US" altLang="ja-JP" sz="1600" dirty="0" smtClean="0"/>
              <a:t>state.</a:t>
            </a:r>
          </a:p>
          <a:p>
            <a:pPr lvl="2"/>
            <a:r>
              <a:rPr lang="en-US" altLang="ja-JP" sz="2000" dirty="0" smtClean="0"/>
              <a:t>Option3: </a:t>
            </a:r>
          </a:p>
          <a:p>
            <a:pPr lvl="3"/>
            <a:r>
              <a:rPr lang="en-US" altLang="ja-JP" sz="1600" dirty="0"/>
              <a:t>LTE inter-frequency requirements shall follow MGC DRX cycle duration and </a:t>
            </a:r>
            <a:r>
              <a:rPr lang="en-US" altLang="ja-JP" sz="1600" dirty="0" smtClean="0"/>
              <a:t>state.</a:t>
            </a:r>
            <a:endParaRPr lang="en-US" altLang="ja-JP" sz="1600" dirty="0"/>
          </a:p>
          <a:p>
            <a:pPr lvl="3"/>
            <a:r>
              <a:rPr lang="en-US" altLang="ja-JP" sz="1600" dirty="0"/>
              <a:t>NR inter-RAT requirements shall follow </a:t>
            </a:r>
            <a:r>
              <a:rPr lang="en-US" altLang="ja-JP" sz="1600" dirty="0" smtClean="0"/>
              <a:t>SCG DRX cycle duration and state.</a:t>
            </a:r>
            <a:endParaRPr lang="en-US" altLang="ja-JP" sz="1600" dirty="0"/>
          </a:p>
          <a:p>
            <a:pPr lvl="3"/>
            <a:r>
              <a:rPr lang="en-US" altLang="ja-JP" sz="1600" dirty="0"/>
              <a:t>NR inter-frequency requirements shall follow SGC DRX cycle duration and </a:t>
            </a:r>
            <a:r>
              <a:rPr lang="en-US" altLang="ja-JP" sz="1600" dirty="0" smtClean="0"/>
              <a:t>state.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041018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</a:t>
            </a:r>
            <a:r>
              <a:rPr kumimoji="1" lang="en-US" altLang="ja-JP" dirty="0"/>
              <a:t>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sz="2400" dirty="0"/>
              <a:t>R4-1812710, Inter-frequency measurement requirements in DRX modes, NTT DOCOMO, INC.</a:t>
            </a:r>
          </a:p>
          <a:p>
            <a:pPr lvl="0"/>
            <a:r>
              <a:rPr lang="en-US" altLang="ja-JP" sz="2400" dirty="0"/>
              <a:t>R4-1812502, Discussion on inter-frequency requirements, </a:t>
            </a:r>
            <a:r>
              <a:rPr lang="en-US" altLang="ja-JP" sz="2400" dirty="0" err="1"/>
              <a:t>MediaTek</a:t>
            </a:r>
            <a:r>
              <a:rPr lang="en-US" altLang="ja-JP" sz="2400" dirty="0"/>
              <a:t> </a:t>
            </a:r>
            <a:r>
              <a:rPr lang="en-US" altLang="ja-JP" sz="2400" dirty="0" err="1"/>
              <a:t>inc.</a:t>
            </a:r>
            <a:endParaRPr lang="en-US" altLang="ja-JP" sz="2400" dirty="0"/>
          </a:p>
          <a:p>
            <a:pPr marL="0" lvl="0" indent="0">
              <a:buNone/>
            </a:pPr>
            <a:endParaRPr lang="en-US" altLang="ja-JP" sz="2400" dirty="0"/>
          </a:p>
          <a:p>
            <a:pPr lvl="0"/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99289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645</Words>
  <Application>Microsoft Office PowerPoint</Application>
  <PresentationFormat>画面に合わせる (4:3)</PresentationFormat>
  <Paragraphs>83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SimSun</vt:lpstr>
      <vt:lpstr>Arial</vt:lpstr>
      <vt:lpstr>Calibri</vt:lpstr>
      <vt:lpstr>Office テーマ</vt:lpstr>
      <vt:lpstr>Way forward on intra and inter frequency measurement requirements in DRX mode</vt:lpstr>
      <vt:lpstr>Background</vt:lpstr>
      <vt:lpstr>Wayforward</vt:lpstr>
      <vt:lpstr>Wayforward</vt:lpstr>
      <vt:lpstr>Wayforward</vt:lpstr>
      <vt:lpstr>Wayforward</vt:lpstr>
      <vt:lpstr>Wayforward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高田 卓馬</cp:lastModifiedBy>
  <cp:revision>118</cp:revision>
  <dcterms:created xsi:type="dcterms:W3CDTF">2017-11-29T19:45:07Z</dcterms:created>
  <dcterms:modified xsi:type="dcterms:W3CDTF">2018-10-12T07:06:27Z</dcterms:modified>
</cp:coreProperties>
</file>