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6"/>
  </p:notesMasterIdLst>
  <p:sldIdLst>
    <p:sldId id="256" r:id="rId2"/>
    <p:sldId id="315" r:id="rId3"/>
    <p:sldId id="319" r:id="rId4"/>
    <p:sldId id="32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Liuyifan (Yifan)" initials="L(" lastIdx="1" clrIdx="1">
    <p:extLst>
      <p:ext uri="{19B8F6BF-5375-455C-9EA6-DF929625EA0E}">
        <p15:presenceInfo xmlns:p15="http://schemas.microsoft.com/office/powerpoint/2012/main" userId="S-1-5-21-147214757-305610072-1517763936-380121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106" d="100"/>
          <a:sy n="106" d="100"/>
        </p:scale>
        <p:origin x="131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9/28/2018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0504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3651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8571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2018/9/28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2018/9/28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2018/9/28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</a:t>
            </a:r>
            <a:r>
              <a:rPr lang="en-US" dirty="0" smtClean="0">
                <a:ea typeface="+mj-ea"/>
              </a:rPr>
              <a:t>NR PBCH demodulation requirements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581128"/>
            <a:ext cx="7993062" cy="158472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Huawei, </a:t>
            </a:r>
            <a:r>
              <a:rPr lang="en-US" altLang="en-US" sz="2800" dirty="0" smtClean="0">
                <a:solidFill>
                  <a:schemeClr val="tx1"/>
                </a:solidFill>
              </a:rPr>
              <a:t>HiSilicon, China Telecom, CMCC, NTT DOCOMO, Vodafone, Orange, Sprint, </a:t>
            </a:r>
            <a:r>
              <a:rPr lang="en-US" altLang="en-US" sz="2800" dirty="0" smtClean="0">
                <a:solidFill>
                  <a:schemeClr val="tx1"/>
                </a:solidFill>
              </a:rPr>
              <a:t>KDDI</a:t>
            </a:r>
            <a:r>
              <a:rPr lang="en-US" altLang="en-US" sz="2800" dirty="0" smtClean="0">
                <a:solidFill>
                  <a:schemeClr val="tx1"/>
                </a:solidFill>
              </a:rPr>
              <a:t>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SoftBank</a:t>
            </a:r>
            <a:r>
              <a:rPr lang="en-US" altLang="en-US" sz="2800" dirty="0" smtClean="0">
                <a:solidFill>
                  <a:schemeClr val="tx1"/>
                </a:solidFill>
              </a:rPr>
              <a:t>,  Deutsche Telekom, Nokia, Nokia Shanghai Bell, SK telecom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88Bis</a:t>
            </a:r>
            <a:r>
              <a:rPr lang="en-US" altLang="sv-SE" sz="2000" b="1" dirty="0"/>
              <a:t>	</a:t>
            </a:r>
            <a:r>
              <a:rPr lang="en-US" altLang="sv-SE" sz="2000" b="1"/>
              <a:t>                                           </a:t>
            </a:r>
            <a:r>
              <a:rPr lang="en-US" altLang="sv-SE" sz="2000" b="1" smtClean="0"/>
              <a:t>R4-1813630</a:t>
            </a:r>
            <a:endParaRPr lang="en-US" altLang="sv-SE" sz="2000" b="1" dirty="0"/>
          </a:p>
          <a:p>
            <a:pPr>
              <a:buNone/>
            </a:pPr>
            <a:r>
              <a:rPr lang="en-GB" altLang="zh-CN" sz="2000" b="1" dirty="0"/>
              <a:t>Chengdu, China, 08 - 12 October </a:t>
            </a:r>
            <a:r>
              <a:rPr lang="en-GB" altLang="zh-CN" sz="2000" b="1" dirty="0" smtClean="0"/>
              <a:t>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</a:t>
            </a:r>
            <a:r>
              <a:rPr lang="en-GB" altLang="sv-SE" sz="2000" b="1" dirty="0" smtClean="0"/>
              <a:t>7.13.1.3</a:t>
            </a:r>
            <a:endParaRPr lang="sv-SE" altLang="sv-SE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 smtClean="0"/>
              <a:t>Agreements</a:t>
            </a:r>
            <a:endParaRPr lang="en-US" altLang="sv-SE" sz="28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6" y="881336"/>
            <a:ext cx="8291513" cy="4347864"/>
          </a:xfrm>
        </p:spPr>
        <p:txBody>
          <a:bodyPr/>
          <a:lstStyle/>
          <a:p>
            <a:r>
              <a:rPr lang="en-US" altLang="zh-CN" sz="2000" dirty="0" smtClean="0"/>
              <a:t>RAN4 </a:t>
            </a:r>
            <a:r>
              <a:rPr lang="en-US" altLang="zh-CN" sz="2000" dirty="0"/>
              <a:t>introduces the PBCH demodulation requirements in Rel-15. </a:t>
            </a:r>
          </a:p>
          <a:p>
            <a:pPr lvl="1"/>
            <a:r>
              <a:rPr lang="en-US" altLang="zh-CN" sz="1800" dirty="0"/>
              <a:t>Note the PBCH demodulation requirements do not need to be tested in RAN5 as same as LTE PBCH demodulation requirements.</a:t>
            </a:r>
          </a:p>
          <a:p>
            <a:r>
              <a:rPr lang="en-US" altLang="zh-CN" sz="2000" dirty="0"/>
              <a:t>Test metric: </a:t>
            </a:r>
          </a:p>
          <a:p>
            <a:pPr lvl="1"/>
            <a:r>
              <a:rPr lang="en-US" altLang="zh-CN" sz="1800" dirty="0"/>
              <a:t>SNR_PBCH@1% Pm-bch. Pm-bch is defined as 1-A/B, where A is the number of correctly decoded MIB PDUs and B is the number of transmitted MIB PDUs. </a:t>
            </a:r>
          </a:p>
          <a:p>
            <a:pPr lvl="1"/>
            <a:r>
              <a:rPr lang="en-US" altLang="zh-CN" sz="1800" dirty="0"/>
              <a:t>UE combines the PBCH symbols of the same SSB index within the MIB TTI (80ms). </a:t>
            </a:r>
          </a:p>
          <a:p>
            <a:r>
              <a:rPr lang="en-US" altLang="zh-CN" sz="2000" dirty="0"/>
              <a:t>Interested companies are encouraged to provide the simulation results in </a:t>
            </a:r>
            <a:r>
              <a:rPr lang="en-US" altLang="zh-CN" sz="2000" dirty="0" smtClean="0"/>
              <a:t>RAN4#88bis.</a:t>
            </a:r>
            <a:endParaRPr lang="en-US" altLang="zh-CN" sz="2000" dirty="0"/>
          </a:p>
          <a:p>
            <a:pPr lvl="1"/>
            <a:r>
              <a:rPr lang="en-US" altLang="zh-CN" sz="1800" dirty="0"/>
              <a:t>Companies may prioritize other physical channel (PDSCH and PDCCH), and CSI reporting.</a:t>
            </a:r>
          </a:p>
        </p:txBody>
      </p:sp>
    </p:spTree>
    <p:extLst>
      <p:ext uri="{BB962C8B-B14F-4D97-AF65-F5344CB8AC3E}">
        <p14:creationId xmlns:p14="http://schemas.microsoft.com/office/powerpoint/2010/main" val="1364501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 smtClean="0"/>
              <a:t>Simulation assumptions</a:t>
            </a:r>
            <a:endParaRPr lang="en-US" altLang="sv-SE" sz="28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879412"/>
              </p:ext>
            </p:extLst>
          </p:nvPr>
        </p:nvGraphicFramePr>
        <p:xfrm>
          <a:off x="827582" y="2420888"/>
          <a:ext cx="7098085" cy="4121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88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76744"/>
              </a:tblGrid>
              <a:tr h="3862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Unit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Value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Cell 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CP</a:t>
                      </a:r>
                      <a:r>
                        <a:rPr lang="en-US" altLang="zh-CN" sz="1600" baseline="0" dirty="0" smtClean="0"/>
                        <a:t> length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Normal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976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Number</a:t>
                      </a:r>
                      <a:r>
                        <a:rPr lang="en-US" altLang="zh-CN" sz="1600" baseline="0" dirty="0" smtClean="0"/>
                        <a:t> of SS/PBCH blocks within an SS burst set periodicity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SS/PBCH</a:t>
                      </a:r>
                      <a:r>
                        <a:rPr lang="en-US" altLang="zh-CN" sz="1600" baseline="0" dirty="0" smtClean="0"/>
                        <a:t> block index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 burst periodicity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20</a:t>
                      </a:r>
                      <a:endParaRPr lang="zh-CN" altLang="en-US" sz="1600" dirty="0"/>
                    </a:p>
                  </a:txBody>
                  <a:tcPr/>
                </a:tc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MIB size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24</a:t>
                      </a:r>
                      <a:endParaRPr lang="zh-CN" altLang="en-US" sz="1600" dirty="0"/>
                    </a:p>
                  </a:txBody>
                  <a:tcPr/>
                </a:tc>
              </a:tr>
              <a:tr h="337634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PBCH payload size (including</a:t>
                      </a:r>
                      <a:r>
                        <a:rPr lang="en-US" altLang="zh-CN" sz="1600" baseline="0" dirty="0" smtClean="0"/>
                        <a:t> 24 bits CRC and 8 bits of SS/PBCH location information</a:t>
                      </a:r>
                      <a:r>
                        <a:rPr lang="en-US" altLang="zh-CN" sz="1600" dirty="0" smtClean="0"/>
                        <a:t>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56</a:t>
                      </a:r>
                      <a:endParaRPr lang="zh-CN" altLang="en-US" sz="1600" dirty="0"/>
                    </a:p>
                  </a:txBody>
                  <a:tcPr/>
                </a:tc>
              </a:tr>
              <a:tr h="337634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Recei</a:t>
                      </a:r>
                      <a:r>
                        <a:rPr lang="en-US" altLang="zh-CN" sz="1600" baseline="0" dirty="0" smtClean="0"/>
                        <a:t>ver assumption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LMMSE</a:t>
                      </a:r>
                      <a:endParaRPr lang="zh-CN" alt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15816" y="2107595"/>
            <a:ext cx="26116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/>
              <a:t>Table 1: common parameters</a:t>
            </a:r>
            <a:endParaRPr lang="zh-CN" altLang="en-US" sz="16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4" y="764704"/>
            <a:ext cx="8291513" cy="1368152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>
                <a:solidFill>
                  <a:prstClr val="black"/>
                </a:solidFill>
              </a:rPr>
              <a:t>For </a:t>
            </a:r>
            <a:r>
              <a:rPr lang="en-US" altLang="ko-KR" sz="2400" dirty="0" smtClean="0">
                <a:solidFill>
                  <a:prstClr val="black"/>
                </a:solidFill>
              </a:rPr>
              <a:t>PBCH demodulation requirements</a:t>
            </a:r>
            <a:endParaRPr lang="en-US" altLang="ko-KR" sz="2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>
                <a:solidFill>
                  <a:prstClr val="black"/>
                </a:solidFill>
              </a:rPr>
              <a:t>The </a:t>
            </a:r>
            <a:r>
              <a:rPr lang="en-US" altLang="ko-KR" sz="1800" dirty="0" smtClean="0">
                <a:solidFill>
                  <a:prstClr val="black"/>
                </a:solidFill>
              </a:rPr>
              <a:t>simulation assumptions in Table 1 are subject to common setup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 smtClean="0">
                <a:solidFill>
                  <a:prstClr val="black"/>
                </a:solidFill>
              </a:rPr>
              <a:t>The simulation assumptions in Table 2 are subject to alignment purpose </a:t>
            </a:r>
            <a:endParaRPr lang="en-US" altLang="ko-KR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772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 smtClean="0"/>
              <a:t>Simulation assumptions</a:t>
            </a:r>
            <a:endParaRPr lang="en-US" altLang="sv-SE" sz="28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987767"/>
              </p:ext>
            </p:extLst>
          </p:nvPr>
        </p:nvGraphicFramePr>
        <p:xfrm>
          <a:off x="827584" y="1504529"/>
          <a:ext cx="7776864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1440160"/>
                <a:gridCol w="1296144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Parameters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</a:t>
                      </a:r>
                      <a:r>
                        <a:rPr lang="en-US" altLang="zh-CN" sz="1600" baseline="0" dirty="0" smtClean="0"/>
                        <a:t> 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 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 3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 4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Frequency</a:t>
                      </a:r>
                      <a:r>
                        <a:rPr lang="en-US" altLang="zh-CN" sz="1600" baseline="0" dirty="0" smtClean="0"/>
                        <a:t> Range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Channel</a:t>
                      </a:r>
                      <a:r>
                        <a:rPr lang="en-US" altLang="zh-CN" sz="1600" baseline="0" dirty="0"/>
                        <a:t> </a:t>
                      </a:r>
                      <a:r>
                        <a:rPr lang="en-US" altLang="zh-CN" sz="1600" baseline="0" dirty="0" smtClean="0"/>
                        <a:t>Bandwidth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40MHz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100MHz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SS/PBCH SCS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15kHz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120kHz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240kHz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 Block</a:t>
                      </a:r>
                      <a:r>
                        <a:rPr lang="en-US" altLang="zh-CN" sz="1600" baseline="0" dirty="0" smtClean="0"/>
                        <a:t> pattern</a:t>
                      </a:r>
                    </a:p>
                    <a:p>
                      <a:r>
                        <a:rPr lang="en-US" altLang="zh-CN" sz="1600" baseline="0" dirty="0" smtClean="0"/>
                        <a:t>(Note 1)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B</a:t>
                      </a:r>
                    </a:p>
                    <a:p>
                      <a:r>
                        <a:rPr lang="en-US" sz="1600" dirty="0"/>
                        <a:t>Case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Antenna Configuration</a:t>
                      </a:r>
                    </a:p>
                    <a:p>
                      <a:r>
                        <a:rPr lang="en-US" altLang="zh-CN" sz="1600" dirty="0" smtClean="0"/>
                        <a:t>(Note 2)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1x4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1x4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Propagation</a:t>
                      </a:r>
                      <a:r>
                        <a:rPr lang="en-US" altLang="zh-CN" sz="1600" baseline="0" dirty="0" smtClean="0"/>
                        <a:t> channel</a:t>
                      </a:r>
                    </a:p>
                    <a:p>
                      <a:r>
                        <a:rPr lang="en-US" altLang="zh-CN" sz="1600" baseline="0" dirty="0" smtClean="0"/>
                        <a:t>(Note 3)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TDL-C</a:t>
                      </a:r>
                    </a:p>
                    <a:p>
                      <a:r>
                        <a:rPr lang="en-US" sz="1600" dirty="0"/>
                        <a:t>RMS DS=300ns</a:t>
                      </a:r>
                    </a:p>
                    <a:p>
                      <a:r>
                        <a:rPr lang="en-US" sz="1600" dirty="0"/>
                        <a:t>Doppler=100Hz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TDL-A</a:t>
                      </a:r>
                    </a:p>
                    <a:p>
                      <a:r>
                        <a:rPr lang="en-US" sz="1600" dirty="0"/>
                        <a:t>RMS DS=30ns,</a:t>
                      </a:r>
                    </a:p>
                    <a:p>
                      <a:r>
                        <a:rPr lang="en-US" sz="1600" dirty="0"/>
                        <a:t>Doppler=10Hz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FFS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87824" y="944117"/>
            <a:ext cx="32699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Table </a:t>
            </a:r>
            <a:r>
              <a:rPr lang="en-US" altLang="zh-CN" sz="1400" dirty="0" smtClean="0"/>
              <a:t>2: Test cases for PBCH demodulation</a:t>
            </a:r>
            <a:endParaRPr lang="zh-CN" altLang="en-US" sz="1400" dirty="0"/>
          </a:p>
        </p:txBody>
      </p:sp>
      <p:sp>
        <p:nvSpPr>
          <p:cNvPr id="5" name="TextBox 2">
            <a:extLst>
              <a:ext uri="{FF2B5EF4-FFF2-40B4-BE49-F238E27FC236}">
                <a16:creationId xmlns="" xmlns:a16="http://schemas.microsoft.com/office/drawing/2014/main" id="{39647FDA-12A7-41FA-B63D-EB6FB763EE0B}"/>
              </a:ext>
            </a:extLst>
          </p:cNvPr>
          <p:cNvSpPr txBox="1"/>
          <p:nvPr/>
        </p:nvSpPr>
        <p:spPr>
          <a:xfrm>
            <a:off x="827584" y="4835644"/>
            <a:ext cx="774035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/>
              <a:t>Note </a:t>
            </a:r>
            <a:r>
              <a:rPr lang="en-US" sz="1500" dirty="0"/>
              <a:t>1</a:t>
            </a:r>
            <a:r>
              <a:rPr lang="en-US" sz="1500" dirty="0" smtClean="0"/>
              <a:t>: </a:t>
            </a:r>
            <a:r>
              <a:rPr lang="en-US" sz="1500" dirty="0"/>
              <a:t>Depending on the operating band. Refers to TS38.101-1 Table 5.4.3.3-1 for which band uses which </a:t>
            </a:r>
            <a:r>
              <a:rPr lang="en-US" sz="1500" dirty="0" smtClean="0"/>
              <a:t>pattern</a:t>
            </a:r>
          </a:p>
          <a:p>
            <a:r>
              <a:rPr lang="en-US" sz="1500" dirty="0" smtClean="0"/>
              <a:t>Note 2: </a:t>
            </a:r>
            <a:r>
              <a:rPr lang="en-US" altLang="zh-CN" sz="1600" dirty="0"/>
              <a:t>Define two sets of demodulation performance requirements separately for 2Rx and </a:t>
            </a:r>
            <a:r>
              <a:rPr lang="en-US" altLang="zh-CN" sz="1600" dirty="0" smtClean="0"/>
              <a:t>4Rx</a:t>
            </a:r>
            <a:endParaRPr lang="en-US" sz="1500" dirty="0" smtClean="0"/>
          </a:p>
          <a:p>
            <a:r>
              <a:rPr lang="en-US" altLang="zh-CN" sz="1500" dirty="0"/>
              <a:t>Note 3</a:t>
            </a:r>
            <a:r>
              <a:rPr lang="en-US" altLang="zh-CN" sz="1500" dirty="0" smtClean="0"/>
              <a:t>: </a:t>
            </a:r>
            <a:r>
              <a:rPr lang="en-US" altLang="zh-CN" sz="1500" dirty="0"/>
              <a:t>Use PDP specified in </a:t>
            </a:r>
            <a:r>
              <a:rPr lang="en-US" altLang="zh-CN" sz="1500" dirty="0" smtClean="0"/>
              <a:t>TS38.901</a:t>
            </a:r>
            <a:r>
              <a:rPr lang="en-US" sz="1500" dirty="0" smtClean="0"/>
              <a:t> 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7452874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44258</TotalTime>
  <Words>371</Words>
  <Application>Microsoft Office PowerPoint</Application>
  <PresentationFormat>全屏显示(4:3)</PresentationFormat>
  <Paragraphs>94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宋体</vt:lpstr>
      <vt:lpstr>Arial</vt:lpstr>
      <vt:lpstr>Calibri</vt:lpstr>
      <vt:lpstr>Office 主题</vt:lpstr>
      <vt:lpstr>Way forward on NR PBCH demodulation requirements</vt:lpstr>
      <vt:lpstr>Agreements</vt:lpstr>
      <vt:lpstr>Simulation assumptions</vt:lpstr>
      <vt:lpstr>Simulation assumptions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Huawei</cp:lastModifiedBy>
  <cp:revision>763</cp:revision>
  <dcterms:created xsi:type="dcterms:W3CDTF">2014-03-20T14:32:54Z</dcterms:created>
  <dcterms:modified xsi:type="dcterms:W3CDTF">2018-09-28T22:01:35Z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(3)jLSJEOKlJvCqkaWXPYkvrKFeTuQ52Yawum2KvanY22ROmlih0gOVC/t/nsXM1wUuXZer32zA
km16KjXgdOUYW/trjgkkz/Uak6KCBu9ukAICiXAumw2PSgaRjnj+ePuevDWMEP6pZaCrBgKe
OnU6SXzTMdUipKDd3WZ7EFfWaIjN8W83itg1bO10m+vMgR+cjNKJpiezaoJLkCGG1GwlPg63
A5/x+G4BJgF55+DV2Z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IvRd10pLFNW4MpwSkaqLmn+eyMhiqXXu4up6sSDkzpqbx4IRqQ11si
GS9isPt1qhD1IgvPx71F2+CBhYlb1koOZ7s8K1xLN0tpFCPeKvT4utFeQXdmdOIUPz0HbjOC
21qLx4nPWSJCcUlPYjCSzHDyP5xPS95yhvCvbSBIgvgQHP9uIpMFmn82u+ASsh2hM08LdNp7
cBfG4KFk4KR80Pl3WVRfHpUi8dfh0L+1krE2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ZKUIi69omBcgMfv1ah9swi+rgAeLvbqVppdp
EtmbQoRIoeIrDBPTyhX3PROBuPAQEDxOZFwtQepYXXHmtxhwx0s=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TitusGUID">
    <vt:lpwstr>e69b6800-2d67-4fa1-8076-5bc2d328c7d9</vt:lpwstr>
  </property>
  <property fmtid="{D5CDD505-2E9C-101B-9397-08002B2CF9AE}" pid="10" name="CTP_TimeStamp">
    <vt:lpwstr>2018-04-18 22:18:35Z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CTP_NT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1536804660</vt:lpwstr>
  </property>
</Properties>
</file>