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98" r:id="rId4"/>
    <p:sldId id="299" r:id="rId5"/>
    <p:sldId id="296" r:id="rId6"/>
    <p:sldId id="297" r:id="rId7"/>
    <p:sldId id="300" r:id="rId8"/>
    <p:sldId id="30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BD721-9C39-45DE-A1A1-F793B070E2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833BB2-F662-4C2D-9906-B12511310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857166-BDD4-4B4A-8D44-47ED19B9E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350B2D-D5FB-4DBB-8AAE-E9A6EFC7B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7962E6-A125-421F-AA74-CE5CA337E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65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07560-D018-439D-8DE4-0BCA33916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F347F0-FB26-43B5-89DE-84CEC7C8CD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D813B-DAB6-480B-8A15-6BB5CAB9E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C87C14-01ED-4022-9D99-C0F7F49B7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24D4F7-4960-4EBF-921D-802112F45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59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27491D-37AF-4BB4-BF4A-E9F1974BF0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EE211A-C4C9-4040-9E3D-27FC5F36BE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5A935-C3BE-4B8A-B613-37D2E1195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3AE5EF-BD10-431E-93B4-47A2EBA79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29B1C-C608-46BD-BAA9-F8C689880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321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80E6D-0EB0-44D5-A4FC-3BB14FB55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19C6C0-05A0-4F88-9851-6F123FE822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8A850F-61F1-48D1-B191-DD8A44092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063260-99CF-4BB1-B42D-CDD0F1C05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D42229-133C-4494-A27C-938CC19B0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847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781F5-B732-4EB2-AD40-B9329D554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FF15CF-AEFC-478B-818D-374B1FE23B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6FC109-0D9A-49E4-BE5A-1AD79C3E2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13F147-BC81-417E-954F-61837FD72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69B3C4-B1D0-4691-AC07-E3ACBEB58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194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8C983-0607-4099-8A53-9102509DB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619211-6CE0-4D72-AFD0-08181545D3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BE0F39-0DF2-442F-B490-7DC2504C29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080827-2273-443A-814A-9F0FF3275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4F9C29-E1A1-41D5-976F-0D0709679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38EE0D-DC11-43DB-BDB6-4C69B376F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877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5E87C-F2FD-4386-BC00-3B9EA8B16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901157-1EE2-44AB-A59C-752ABC4DF7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16315B-C283-4A76-8FDC-8092193F83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11FE61-90DB-45E0-A4A0-DAE967C643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3099E3-04C0-401A-89E4-B95888B7AF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15851E-5FEB-487E-95FD-98F36D693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78670F-AD4C-496E-B02A-11E73E108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D35FB9-2D09-4ED5-AA4E-61298629F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15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F9BA4-13FD-459D-B781-B02FF71E7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801C00-63A6-4F75-91BF-C163A807A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21F7B5-3B0D-4FE7-AEBC-BD9AB7AF6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D4CA54-B270-4281-80BD-AB90A1937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614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24F017-251B-4887-B1FB-F71D04FD4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1957381-5FCB-447D-82F8-3FFD55529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CB8827-1944-467A-8111-D37F35E03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996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ACD46-FCA6-448C-8765-1DEBB969A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364A34-BC22-471A-B716-A6BFC8510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7D0F60-0D4B-485D-A49D-B3C1F9F7A5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0FBACC-CEEF-4E67-A020-658D14F93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7A4D95-9EC1-488F-A5B2-4BA7D08CE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BBCA94-0966-4B1B-8F75-0F6E7CA39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231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99E56-76CB-4B63-B613-DACF24AB4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E7F5D9-0865-4344-8B21-35620E6454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E4B004-CDEA-4377-AD4E-571CE8B84F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0674FB-5A17-498C-8B0F-F8899FDA7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024BA7-D40F-4CC8-9A55-A9EA771FE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F76107-C3D8-4759-94F7-0B3CAAE7A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04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2602097-726D-48F2-8064-39BFEDFBA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20FB6A-7225-4D4A-9D43-309F61B2BF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C2695B-0CC2-41B5-BF40-C55DC55F71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562BD-5278-40E8-9FA7-00EE27F6872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CCC6CE-0CB2-4CC0-96CC-6E8D11BE34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39D6C-FF07-465B-9792-4406473C6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533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Way forward on MRTD and MTTD for inter-band NR CA between FR1 and FR2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dirty="0"/>
              <a:t>Ericsson, Nokia, ZTE, CATT, Verizon, KDDI, Vodafone, AT&amp;T, Orange, T-Mobile Inc, NTT Docomo, [ … ]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66247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sz="2400" b="1" dirty="0"/>
              <a:t>3GPP TSG-RAN4 Meeting #88</a:t>
            </a:r>
          </a:p>
          <a:p>
            <a:pPr>
              <a:spcBef>
                <a:spcPct val="0"/>
              </a:spcBef>
              <a:buNone/>
            </a:pPr>
            <a:r>
              <a:rPr lang="en-GB" sz="2400" b="1" dirty="0"/>
              <a:t>Gothenburg, Sweden, 20 - 24 Aug 2018</a:t>
            </a:r>
            <a:endParaRPr lang="en-US" sz="2400" dirty="0"/>
          </a:p>
          <a:p>
            <a:pPr>
              <a:spcBef>
                <a:spcPct val="0"/>
              </a:spcBef>
              <a:buNone/>
            </a:pPr>
            <a:endParaRPr lang="ja-JP" altLang="en-US" sz="14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BA78D76-0F58-4301-A445-DB93FFE26169}"/>
              </a:ext>
            </a:extLst>
          </p:cNvPr>
          <p:cNvSpPr/>
          <p:nvPr/>
        </p:nvSpPr>
        <p:spPr>
          <a:xfrm>
            <a:off x="10571284" y="174536"/>
            <a:ext cx="1428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Arial" panose="020B0604020202020204" pitchFamily="34" charset="0"/>
              </a:rPr>
              <a:t>R4-1811711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B1E5-E08C-4BE1-B96A-7E0320CC4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28F4F-668E-4BE0-A2AB-EBCCCC16B3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7252"/>
            <a:ext cx="10515600" cy="4770783"/>
          </a:xfrm>
        </p:spPr>
        <p:txBody>
          <a:bodyPr>
            <a:normAutofit/>
          </a:bodyPr>
          <a:lstStyle/>
          <a:p>
            <a:r>
              <a:rPr lang="en-US" dirty="0"/>
              <a:t>MRTD and MTTD for inter-band NR CA in FR1 and inter-band NR CA in FR2 are specified.</a:t>
            </a:r>
          </a:p>
          <a:p>
            <a:pPr lvl="1"/>
            <a:r>
              <a:rPr lang="en-US" dirty="0"/>
              <a:t>MRTD and MTTD for inter-band NR CA between FR1 and FR2 is still open. </a:t>
            </a:r>
          </a:p>
          <a:p>
            <a:r>
              <a:rPr lang="en-US" dirty="0"/>
              <a:t>MRTD is directly related to allowed deployment flexibility for the operators</a:t>
            </a:r>
          </a:p>
          <a:p>
            <a:endParaRPr lang="en-US" dirty="0"/>
          </a:p>
          <a:p>
            <a:r>
              <a:rPr lang="en-US" dirty="0"/>
              <a:t>Two proposals for MRTD</a:t>
            </a:r>
          </a:p>
          <a:p>
            <a:pPr lvl="1"/>
            <a:r>
              <a:rPr lang="en-US" dirty="0"/>
              <a:t>R4-1810926: 33µs</a:t>
            </a:r>
          </a:p>
          <a:p>
            <a:pPr lvl="2"/>
            <a:r>
              <a:rPr lang="en-US" dirty="0"/>
              <a:t>Corresponds to 30µs of relative propagation delay difference and 3µs of BS TAE</a:t>
            </a:r>
          </a:p>
          <a:p>
            <a:pPr lvl="1"/>
            <a:r>
              <a:rPr lang="en-US" dirty="0"/>
              <a:t>R4-1810321: 8µs</a:t>
            </a:r>
          </a:p>
          <a:p>
            <a:pPr lvl="2"/>
            <a:r>
              <a:rPr lang="en-US" dirty="0"/>
              <a:t>Corresponds to 5µs of relative propagation delay difference and 3µs of BS TAE</a:t>
            </a:r>
          </a:p>
        </p:txBody>
      </p:sp>
    </p:spTree>
    <p:extLst>
      <p:ext uri="{BB962C8B-B14F-4D97-AF65-F5344CB8AC3E}">
        <p14:creationId xmlns:p14="http://schemas.microsoft.com/office/powerpoint/2010/main" val="3277843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93BA5-D50D-4966-853C-8708A1802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Deployment flexibility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C1EEA6-7C1C-4DB0-921B-8F15A3807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/>
          <a:lstStyle/>
          <a:p>
            <a:r>
              <a:rPr lang="en-GB" dirty="0"/>
              <a:t>One main reason for CA deployment is </a:t>
            </a:r>
            <a:r>
              <a:rPr lang="en-GB" b="1" i="1" dirty="0"/>
              <a:t>to provide high capacity, low latency and high user throughput in hotspot areas with a high service demand through a high band with robust contiguous C-plane coverage using lower band NR</a:t>
            </a:r>
            <a:r>
              <a:rPr lang="en-GB" dirty="0"/>
              <a:t>. </a:t>
            </a:r>
            <a:endParaRPr lang="en-US" dirty="0"/>
          </a:p>
          <a:p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ED7DFEE-B8EE-468A-9522-B81149037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1" y="3570286"/>
            <a:ext cx="19622766" cy="51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25C6B772-3E6C-452F-872B-10D862E293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570286"/>
            <a:ext cx="10902054" cy="2606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4104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163495-9817-47AD-BD54-4DDD8BD96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Deployment flexibility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05C53-E5CC-4621-8AF2-95B72DF209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/>
          <a:lstStyle/>
          <a:p>
            <a:r>
              <a:rPr lang="en-GB" dirty="0"/>
              <a:t>The MRTD (and MTTD) must therefore be sufficiently large not to restrict the deployment of NR base stations</a:t>
            </a:r>
          </a:p>
          <a:p>
            <a:pPr lvl="1"/>
            <a:r>
              <a:rPr lang="en-GB" dirty="0"/>
              <a:t>if it is too strict, it would limit the deployments of CA between high band cells (e.g. </a:t>
            </a:r>
            <a:r>
              <a:rPr lang="en-GB" dirty="0" err="1"/>
              <a:t>mmWave</a:t>
            </a:r>
            <a:r>
              <a:rPr lang="en-GB" dirty="0"/>
              <a:t> cells) and low band NR cells to be co-located at the same site. </a:t>
            </a:r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9DEB3102-3127-431A-B5FD-FEF1B1B0D6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1712" y="3401187"/>
            <a:ext cx="1730081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" name="Picture 1">
            <a:extLst>
              <a:ext uri="{FF2B5EF4-FFF2-40B4-BE49-F238E27FC236}">
                <a16:creationId xmlns:a16="http://schemas.microsoft.com/office/drawing/2014/main" id="{CCD893A3-8925-4200-B278-146707715A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713" y="3401187"/>
            <a:ext cx="7386637" cy="3532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6194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7950-A4D2-408C-9A5D-27181CE8F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Issue-1: UE memory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CCC85D-8420-4EA8-B680-882261229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4000"/>
            <a:ext cx="10515600" cy="4968875"/>
          </a:xfrm>
        </p:spPr>
        <p:txBody>
          <a:bodyPr>
            <a:normAutofit/>
          </a:bodyPr>
          <a:lstStyle/>
          <a:p>
            <a:r>
              <a:rPr lang="en-US" dirty="0"/>
              <a:t>R4-1810321: claims “significantly higher UE memory overhead required due to 33µs of MRTD compared to 8µs”</a:t>
            </a:r>
          </a:p>
          <a:p>
            <a:r>
              <a:rPr lang="en-US" dirty="0">
                <a:highlight>
                  <a:srgbClr val="FFFF00"/>
                </a:highlight>
              </a:rPr>
              <a:t>TS 36.214: “</a:t>
            </a:r>
            <a:r>
              <a:rPr lang="en-AU" i="1" dirty="0">
                <a:highlight>
                  <a:srgbClr val="FFFF00"/>
                </a:highlight>
              </a:rPr>
              <a:t>µ</a:t>
            </a:r>
            <a:r>
              <a:rPr lang="en-AU" i="1" baseline="-25000" dirty="0">
                <a:highlight>
                  <a:srgbClr val="FFFF00"/>
                </a:highlight>
              </a:rPr>
              <a:t>UL</a:t>
            </a:r>
            <a:r>
              <a:rPr lang="en-AU" dirty="0">
                <a:highlight>
                  <a:srgbClr val="FFFF00"/>
                </a:highlight>
              </a:rPr>
              <a:t> corresponds to the subcarrier spacing of the uplink channel with which the HARQ-ACK is to be transmitted”</a:t>
            </a:r>
          </a:p>
          <a:p>
            <a:pPr lvl="1"/>
            <a:r>
              <a:rPr lang="en-US" dirty="0"/>
              <a:t> </a:t>
            </a:r>
            <a:r>
              <a:rPr lang="en-AU" i="1" dirty="0"/>
              <a:t>µ</a:t>
            </a:r>
            <a:r>
              <a:rPr lang="en-AU" i="1" baseline="-25000" dirty="0"/>
              <a:t>UL </a:t>
            </a:r>
            <a:r>
              <a:rPr lang="en-US" dirty="0"/>
              <a:t>is the total UL processing time</a:t>
            </a:r>
          </a:p>
          <a:p>
            <a:pPr lvl="1"/>
            <a:r>
              <a:rPr lang="en-US" dirty="0"/>
              <a:t>Since FR1 is based 15kHz, and FR1 is </a:t>
            </a:r>
            <a:r>
              <a:rPr lang="en-US" dirty="0" err="1"/>
              <a:t>Pcell</a:t>
            </a:r>
            <a:r>
              <a:rPr lang="en-US" dirty="0"/>
              <a:t>, the total processing time is ~927µs</a:t>
            </a:r>
          </a:p>
          <a:p>
            <a:r>
              <a:rPr lang="en-US" dirty="0"/>
              <a:t>Conclusion</a:t>
            </a:r>
          </a:p>
          <a:p>
            <a:pPr lvl="1"/>
            <a:r>
              <a:rPr lang="en-US" dirty="0"/>
              <a:t>Additional memory requirement is insignificant (i.e. 25µs vs 927µs)</a:t>
            </a:r>
          </a:p>
          <a:p>
            <a:pPr lvl="1"/>
            <a:r>
              <a:rPr lang="en-US" b="1" i="1" dirty="0">
                <a:solidFill>
                  <a:srgbClr val="FF0000"/>
                </a:solidFill>
              </a:rPr>
              <a:t>An additional MRTD of ~25µs should not have any significant impact on the UE HARQ storage, since other timing delay related portions are more significant (details in R4-1810926). 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709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55F45-B92A-400A-B093-36C4A2964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597" y="10839"/>
            <a:ext cx="10515600" cy="1325563"/>
          </a:xfrm>
        </p:spPr>
        <p:txBody>
          <a:bodyPr/>
          <a:lstStyle/>
          <a:p>
            <a:r>
              <a:rPr lang="en-US" dirty="0"/>
              <a:t>Issue-2: UE buffer requirement due to Cross carrier scheduling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F73131-491D-4C31-8E53-2AA818087C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159" y="1256047"/>
            <a:ext cx="11985681" cy="303971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In cross carrier scheduling, grants for FR2 is received at FR1</a:t>
            </a:r>
          </a:p>
          <a:p>
            <a:r>
              <a:rPr lang="en-US" dirty="0"/>
              <a:t>Example: FR1 on 15kHz (1ms slot) and FR2 on 120kHz (125µs slot)</a:t>
            </a:r>
          </a:p>
          <a:p>
            <a:pPr lvl="1"/>
            <a:r>
              <a:rPr lang="en-US" dirty="0"/>
              <a:t>Grants for FR2 slots 0-7 is sent via FR1 slot X; similarly grants for FR2 slots 8-15 are sent via FR1 slot X+1. </a:t>
            </a:r>
          </a:p>
          <a:p>
            <a:pPr lvl="1"/>
            <a:r>
              <a:rPr lang="en-US" dirty="0"/>
              <a:t>1-3 symbols (71~213µs) PDCCH in FR1 are required for PDCCH decoding</a:t>
            </a:r>
          </a:p>
          <a:p>
            <a:r>
              <a:rPr lang="en-US" dirty="0"/>
              <a:t>In all cases below, maximum 2 slots of data needs to be stored</a:t>
            </a:r>
          </a:p>
          <a:p>
            <a:r>
              <a:rPr lang="en-US" b="1" i="1" dirty="0">
                <a:solidFill>
                  <a:srgbClr val="FF0000"/>
                </a:solidFill>
              </a:rPr>
              <a:t>Conclusion: this buffer requirement does not depend on MRTD</a:t>
            </a: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82799DD0-113D-46CF-9DF7-5D906A9F2A29}"/>
              </a:ext>
            </a:extLst>
          </p:cNvPr>
          <p:cNvGrpSpPr/>
          <p:nvPr/>
        </p:nvGrpSpPr>
        <p:grpSpPr>
          <a:xfrm>
            <a:off x="275214" y="4233963"/>
            <a:ext cx="11641569" cy="2498896"/>
            <a:chOff x="48107" y="3991076"/>
            <a:chExt cx="11641569" cy="249889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33711AE-E269-4AD6-A2F6-E1DCA62A1EBF}"/>
                </a:ext>
              </a:extLst>
            </p:cNvPr>
            <p:cNvSpPr txBox="1"/>
            <p:nvPr/>
          </p:nvSpPr>
          <p:spPr>
            <a:xfrm>
              <a:off x="250959" y="5054870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0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D186340-41CD-4CBF-BF31-D0A6E35FC0B4}"/>
                </a:ext>
              </a:extLst>
            </p:cNvPr>
            <p:cNvSpPr txBox="1"/>
            <p:nvPr/>
          </p:nvSpPr>
          <p:spPr>
            <a:xfrm>
              <a:off x="834056" y="5054870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40D0899-54F4-455D-823A-69C947FF85E8}"/>
                </a:ext>
              </a:extLst>
            </p:cNvPr>
            <p:cNvSpPr txBox="1"/>
            <p:nvPr/>
          </p:nvSpPr>
          <p:spPr>
            <a:xfrm>
              <a:off x="1417154" y="5054870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7D3AFED-11F1-4E29-B2DF-E4036C062569}"/>
                </a:ext>
              </a:extLst>
            </p:cNvPr>
            <p:cNvSpPr txBox="1"/>
            <p:nvPr/>
          </p:nvSpPr>
          <p:spPr>
            <a:xfrm>
              <a:off x="2000251" y="5054870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157564A-34E1-4AA9-B0F5-A8D929AA7396}"/>
                </a:ext>
              </a:extLst>
            </p:cNvPr>
            <p:cNvSpPr txBox="1"/>
            <p:nvPr/>
          </p:nvSpPr>
          <p:spPr>
            <a:xfrm>
              <a:off x="2583348" y="5054870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4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3C55F44-9473-4AF7-8BD2-9047B4061409}"/>
                </a:ext>
              </a:extLst>
            </p:cNvPr>
            <p:cNvSpPr txBox="1"/>
            <p:nvPr/>
          </p:nvSpPr>
          <p:spPr>
            <a:xfrm>
              <a:off x="3166445" y="5054870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5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CF95270-C85E-4060-8FCE-8593DB6AEF4A}"/>
                </a:ext>
              </a:extLst>
            </p:cNvPr>
            <p:cNvSpPr txBox="1"/>
            <p:nvPr/>
          </p:nvSpPr>
          <p:spPr>
            <a:xfrm>
              <a:off x="3749543" y="5054870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6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7E04C37-0999-4809-AC8C-0892D24439E3}"/>
                </a:ext>
              </a:extLst>
            </p:cNvPr>
            <p:cNvSpPr txBox="1"/>
            <p:nvPr/>
          </p:nvSpPr>
          <p:spPr>
            <a:xfrm>
              <a:off x="4332640" y="5054870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7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B80E345-F39A-4C70-821E-D600DADD0294}"/>
                </a:ext>
              </a:extLst>
            </p:cNvPr>
            <p:cNvSpPr txBox="1"/>
            <p:nvPr/>
          </p:nvSpPr>
          <p:spPr>
            <a:xfrm>
              <a:off x="4915737" y="5054870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8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5651497-2D95-4936-97A2-F91BFE87DEBB}"/>
                </a:ext>
              </a:extLst>
            </p:cNvPr>
            <p:cNvSpPr txBox="1"/>
            <p:nvPr/>
          </p:nvSpPr>
          <p:spPr>
            <a:xfrm>
              <a:off x="5498834" y="5054870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9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286572F-AF5D-4D10-8C5A-EF7C74F7B5FF}"/>
                </a:ext>
              </a:extLst>
            </p:cNvPr>
            <p:cNvSpPr txBox="1"/>
            <p:nvPr/>
          </p:nvSpPr>
          <p:spPr>
            <a:xfrm>
              <a:off x="6081932" y="5054870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10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6CFE7F3-D99D-46A7-B312-94135371540E}"/>
                </a:ext>
              </a:extLst>
            </p:cNvPr>
            <p:cNvSpPr txBox="1"/>
            <p:nvPr/>
          </p:nvSpPr>
          <p:spPr>
            <a:xfrm>
              <a:off x="6665029" y="5054870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11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F9C43D9-E680-421B-94EB-7D73839EBE58}"/>
                </a:ext>
              </a:extLst>
            </p:cNvPr>
            <p:cNvSpPr txBox="1"/>
            <p:nvPr/>
          </p:nvSpPr>
          <p:spPr>
            <a:xfrm>
              <a:off x="7248126" y="5054870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12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167AD9B-46AA-457B-8639-8D34EBCFFE73}"/>
                </a:ext>
              </a:extLst>
            </p:cNvPr>
            <p:cNvSpPr txBox="1"/>
            <p:nvPr/>
          </p:nvSpPr>
          <p:spPr>
            <a:xfrm>
              <a:off x="7831223" y="5054870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13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793C587-48EB-41B3-AC26-35D017B81CE0}"/>
                </a:ext>
              </a:extLst>
            </p:cNvPr>
            <p:cNvSpPr txBox="1"/>
            <p:nvPr/>
          </p:nvSpPr>
          <p:spPr>
            <a:xfrm>
              <a:off x="8414321" y="5054870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14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1B37971-E389-40EC-883D-538355C01F2F}"/>
                </a:ext>
              </a:extLst>
            </p:cNvPr>
            <p:cNvSpPr txBox="1"/>
            <p:nvPr/>
          </p:nvSpPr>
          <p:spPr>
            <a:xfrm>
              <a:off x="8997418" y="5054870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15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4ACA4FD-4DEE-45A8-BC0E-D686AD42EE76}"/>
                </a:ext>
              </a:extLst>
            </p:cNvPr>
            <p:cNvSpPr txBox="1"/>
            <p:nvPr/>
          </p:nvSpPr>
          <p:spPr>
            <a:xfrm>
              <a:off x="250958" y="4269813"/>
              <a:ext cx="4664779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X 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06A2DE3-E46F-4905-91F8-9D35CBEFDAF9}"/>
                </a:ext>
              </a:extLst>
            </p:cNvPr>
            <p:cNvSpPr txBox="1"/>
            <p:nvPr/>
          </p:nvSpPr>
          <p:spPr>
            <a:xfrm>
              <a:off x="4915737" y="4273399"/>
              <a:ext cx="4664779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X+1</a:t>
              </a: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506058B0-7ED5-4EDD-989C-FF2111CB78A2}"/>
                </a:ext>
              </a:extLst>
            </p:cNvPr>
            <p:cNvCxnSpPr/>
            <p:nvPr/>
          </p:nvCxnSpPr>
          <p:spPr>
            <a:xfrm>
              <a:off x="4915737" y="4856087"/>
              <a:ext cx="1060162" cy="0"/>
            </a:xfrm>
            <a:prstGeom prst="straightConnector1">
              <a:avLst/>
            </a:prstGeom>
            <a:ln w="5397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7892EFD-AEB5-4867-805A-79C1828E8D95}"/>
                </a:ext>
              </a:extLst>
            </p:cNvPr>
            <p:cNvSpPr txBox="1"/>
            <p:nvPr/>
          </p:nvSpPr>
          <p:spPr>
            <a:xfrm>
              <a:off x="5975899" y="4671421"/>
              <a:ext cx="26337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FR1 PDCCH decoding time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F9E24AD-F51D-48E1-AA9D-F5333994AE16}"/>
                </a:ext>
              </a:extLst>
            </p:cNvPr>
            <p:cNvSpPr txBox="1"/>
            <p:nvPr/>
          </p:nvSpPr>
          <p:spPr>
            <a:xfrm>
              <a:off x="9733744" y="5054870"/>
              <a:ext cx="15706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Ex-1: no MRTD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5E6292D-DA44-49B0-A007-CD2024DEF9A1}"/>
                </a:ext>
              </a:extLst>
            </p:cNvPr>
            <p:cNvSpPr txBox="1"/>
            <p:nvPr/>
          </p:nvSpPr>
          <p:spPr>
            <a:xfrm>
              <a:off x="493868" y="5552035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0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72461F9-B140-44E4-A9E5-F2C2789C024D}"/>
                </a:ext>
              </a:extLst>
            </p:cNvPr>
            <p:cNvSpPr txBox="1"/>
            <p:nvPr/>
          </p:nvSpPr>
          <p:spPr>
            <a:xfrm>
              <a:off x="1076965" y="5552035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191DAB6-31F7-423B-B95B-6028E15D5DE1}"/>
                </a:ext>
              </a:extLst>
            </p:cNvPr>
            <p:cNvSpPr txBox="1"/>
            <p:nvPr/>
          </p:nvSpPr>
          <p:spPr>
            <a:xfrm>
              <a:off x="1660063" y="5552035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2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C2869BC-591A-4C63-810B-E78FBC10DC9F}"/>
                </a:ext>
              </a:extLst>
            </p:cNvPr>
            <p:cNvSpPr txBox="1"/>
            <p:nvPr/>
          </p:nvSpPr>
          <p:spPr>
            <a:xfrm>
              <a:off x="2243160" y="5552035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3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5DC9D12-6ED1-4692-AEF4-858E8D02E197}"/>
                </a:ext>
              </a:extLst>
            </p:cNvPr>
            <p:cNvSpPr txBox="1"/>
            <p:nvPr/>
          </p:nvSpPr>
          <p:spPr>
            <a:xfrm>
              <a:off x="2826257" y="5552035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4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508AAE0-D17D-4C90-9D5F-563271F7782E}"/>
                </a:ext>
              </a:extLst>
            </p:cNvPr>
            <p:cNvSpPr txBox="1"/>
            <p:nvPr/>
          </p:nvSpPr>
          <p:spPr>
            <a:xfrm>
              <a:off x="3409354" y="5552035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5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C4D0A6C-0008-4486-96F3-5E2D9013C6EC}"/>
                </a:ext>
              </a:extLst>
            </p:cNvPr>
            <p:cNvSpPr txBox="1"/>
            <p:nvPr/>
          </p:nvSpPr>
          <p:spPr>
            <a:xfrm>
              <a:off x="3992452" y="5552035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6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8EFE1F9-8981-495D-82EF-61531D66B034}"/>
                </a:ext>
              </a:extLst>
            </p:cNvPr>
            <p:cNvSpPr txBox="1"/>
            <p:nvPr/>
          </p:nvSpPr>
          <p:spPr>
            <a:xfrm>
              <a:off x="4575549" y="5552035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7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A29B48C-E69F-4896-BAFE-183D2B6B3653}"/>
                </a:ext>
              </a:extLst>
            </p:cNvPr>
            <p:cNvSpPr txBox="1"/>
            <p:nvPr/>
          </p:nvSpPr>
          <p:spPr>
            <a:xfrm>
              <a:off x="5158646" y="5552035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8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A8EB82C-EC84-4A27-86EC-0CC3582586C1}"/>
                </a:ext>
              </a:extLst>
            </p:cNvPr>
            <p:cNvSpPr txBox="1"/>
            <p:nvPr/>
          </p:nvSpPr>
          <p:spPr>
            <a:xfrm>
              <a:off x="5741743" y="5552035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9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6897C24-E142-41A1-8785-856B037E95CD}"/>
                </a:ext>
              </a:extLst>
            </p:cNvPr>
            <p:cNvSpPr txBox="1"/>
            <p:nvPr/>
          </p:nvSpPr>
          <p:spPr>
            <a:xfrm>
              <a:off x="6324841" y="5552035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10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5A72785-FD2F-4E24-8536-6F91E1B69C79}"/>
                </a:ext>
              </a:extLst>
            </p:cNvPr>
            <p:cNvSpPr txBox="1"/>
            <p:nvPr/>
          </p:nvSpPr>
          <p:spPr>
            <a:xfrm>
              <a:off x="6907938" y="5552035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11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A78AE72-D463-4A7A-91CD-7DD301CA7D9C}"/>
                </a:ext>
              </a:extLst>
            </p:cNvPr>
            <p:cNvSpPr txBox="1"/>
            <p:nvPr/>
          </p:nvSpPr>
          <p:spPr>
            <a:xfrm>
              <a:off x="7491035" y="5552035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12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9245120-C20E-4EA3-80C8-64F34481C7DE}"/>
                </a:ext>
              </a:extLst>
            </p:cNvPr>
            <p:cNvSpPr txBox="1"/>
            <p:nvPr/>
          </p:nvSpPr>
          <p:spPr>
            <a:xfrm>
              <a:off x="8074132" y="5552035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13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46B6C09-3FA5-431F-A955-1FBF0543780C}"/>
                </a:ext>
              </a:extLst>
            </p:cNvPr>
            <p:cNvSpPr txBox="1"/>
            <p:nvPr/>
          </p:nvSpPr>
          <p:spPr>
            <a:xfrm>
              <a:off x="8657230" y="5552035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14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58D5A2BB-B998-45FA-9C3D-B775B22BA5D9}"/>
                </a:ext>
              </a:extLst>
            </p:cNvPr>
            <p:cNvSpPr txBox="1"/>
            <p:nvPr/>
          </p:nvSpPr>
          <p:spPr>
            <a:xfrm>
              <a:off x="9240327" y="5552035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15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C1037D6-089B-4C29-8A30-848D634C97C4}"/>
                </a:ext>
              </a:extLst>
            </p:cNvPr>
            <p:cNvSpPr txBox="1"/>
            <p:nvPr/>
          </p:nvSpPr>
          <p:spPr>
            <a:xfrm>
              <a:off x="9905213" y="5552035"/>
              <a:ext cx="17844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Ex-2: FR1 leading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81FFDF9-BD9B-45F8-A02A-42B44554C50C}"/>
                </a:ext>
              </a:extLst>
            </p:cNvPr>
            <p:cNvSpPr txBox="1"/>
            <p:nvPr/>
          </p:nvSpPr>
          <p:spPr>
            <a:xfrm>
              <a:off x="48107" y="6105287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0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FE2367A-9A58-4027-8D84-0C5959FAE02D}"/>
                </a:ext>
              </a:extLst>
            </p:cNvPr>
            <p:cNvSpPr txBox="1"/>
            <p:nvPr/>
          </p:nvSpPr>
          <p:spPr>
            <a:xfrm>
              <a:off x="631204" y="6105287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3C46D18B-F342-4367-8347-DD54DBD07CAB}"/>
                </a:ext>
              </a:extLst>
            </p:cNvPr>
            <p:cNvSpPr txBox="1"/>
            <p:nvPr/>
          </p:nvSpPr>
          <p:spPr>
            <a:xfrm>
              <a:off x="1214302" y="6105287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2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0B4A98B-2B0D-461C-BA93-2A8A5A58F577}"/>
                </a:ext>
              </a:extLst>
            </p:cNvPr>
            <p:cNvSpPr txBox="1"/>
            <p:nvPr/>
          </p:nvSpPr>
          <p:spPr>
            <a:xfrm>
              <a:off x="1797399" y="6105287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3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1368F45C-2740-494D-B0D8-DD23B21F48D1}"/>
                </a:ext>
              </a:extLst>
            </p:cNvPr>
            <p:cNvSpPr txBox="1"/>
            <p:nvPr/>
          </p:nvSpPr>
          <p:spPr>
            <a:xfrm>
              <a:off x="2380496" y="6105287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4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9FDBB5B6-C319-4445-97D3-132890DCADB5}"/>
                </a:ext>
              </a:extLst>
            </p:cNvPr>
            <p:cNvSpPr txBox="1"/>
            <p:nvPr/>
          </p:nvSpPr>
          <p:spPr>
            <a:xfrm>
              <a:off x="2963593" y="6105287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5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36C98806-D7A0-4D58-8FAA-DDBC24FC2BD7}"/>
                </a:ext>
              </a:extLst>
            </p:cNvPr>
            <p:cNvSpPr txBox="1"/>
            <p:nvPr/>
          </p:nvSpPr>
          <p:spPr>
            <a:xfrm>
              <a:off x="3546691" y="6105287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6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DF073D45-57FE-45E3-AF3A-ED4428068CAF}"/>
                </a:ext>
              </a:extLst>
            </p:cNvPr>
            <p:cNvSpPr txBox="1"/>
            <p:nvPr/>
          </p:nvSpPr>
          <p:spPr>
            <a:xfrm>
              <a:off x="4129788" y="6105287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7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86479D50-0C62-483C-BDDD-6CAB90116A3D}"/>
                </a:ext>
              </a:extLst>
            </p:cNvPr>
            <p:cNvSpPr txBox="1"/>
            <p:nvPr/>
          </p:nvSpPr>
          <p:spPr>
            <a:xfrm>
              <a:off x="4712885" y="6105287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8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58727275-E23C-46A6-8962-20DBF6FBD70F}"/>
                </a:ext>
              </a:extLst>
            </p:cNvPr>
            <p:cNvSpPr txBox="1"/>
            <p:nvPr/>
          </p:nvSpPr>
          <p:spPr>
            <a:xfrm>
              <a:off x="5295982" y="6105287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9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CF9CB961-1E08-4ECD-B8E0-8C1200245E78}"/>
                </a:ext>
              </a:extLst>
            </p:cNvPr>
            <p:cNvSpPr txBox="1"/>
            <p:nvPr/>
          </p:nvSpPr>
          <p:spPr>
            <a:xfrm>
              <a:off x="5879080" y="6105287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10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B0D84C67-C977-4A47-9EDA-37DE5E7F23A9}"/>
                </a:ext>
              </a:extLst>
            </p:cNvPr>
            <p:cNvSpPr txBox="1"/>
            <p:nvPr/>
          </p:nvSpPr>
          <p:spPr>
            <a:xfrm>
              <a:off x="6462177" y="6105287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11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1CB4BA0A-29B9-4B83-BEFB-C1B8E4A41CA3}"/>
                </a:ext>
              </a:extLst>
            </p:cNvPr>
            <p:cNvSpPr txBox="1"/>
            <p:nvPr/>
          </p:nvSpPr>
          <p:spPr>
            <a:xfrm>
              <a:off x="7045274" y="6105287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12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6F475B77-0399-420E-B0DE-A706361442EA}"/>
                </a:ext>
              </a:extLst>
            </p:cNvPr>
            <p:cNvSpPr txBox="1"/>
            <p:nvPr/>
          </p:nvSpPr>
          <p:spPr>
            <a:xfrm>
              <a:off x="7628371" y="6105287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13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77D77198-750C-412A-A1D4-45E9E90597A0}"/>
                </a:ext>
              </a:extLst>
            </p:cNvPr>
            <p:cNvSpPr txBox="1"/>
            <p:nvPr/>
          </p:nvSpPr>
          <p:spPr>
            <a:xfrm>
              <a:off x="8211469" y="6105287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14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D1687930-61DE-4CF9-A55B-73CCB1F6547E}"/>
                </a:ext>
              </a:extLst>
            </p:cNvPr>
            <p:cNvSpPr txBox="1"/>
            <p:nvPr/>
          </p:nvSpPr>
          <p:spPr>
            <a:xfrm>
              <a:off x="8794566" y="6105287"/>
              <a:ext cx="583097" cy="369332"/>
            </a:xfrm>
            <a:prstGeom prst="rect">
              <a:avLst/>
            </a:prstGeom>
            <a:noFill/>
            <a:ln w="412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15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08976461-8860-46AE-850B-7977A494A2B3}"/>
                </a:ext>
              </a:extLst>
            </p:cNvPr>
            <p:cNvSpPr txBox="1"/>
            <p:nvPr/>
          </p:nvSpPr>
          <p:spPr>
            <a:xfrm>
              <a:off x="9459452" y="6105287"/>
              <a:ext cx="17844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Ex-3: FR2 leading</a:t>
              </a:r>
            </a:p>
          </p:txBody>
        </p: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449022DE-E631-48BB-B86F-2FF4E1C9301E}"/>
                </a:ext>
              </a:extLst>
            </p:cNvPr>
            <p:cNvCxnSpPr/>
            <p:nvPr/>
          </p:nvCxnSpPr>
          <p:spPr>
            <a:xfrm>
              <a:off x="206319" y="4806288"/>
              <a:ext cx="1060162" cy="0"/>
            </a:xfrm>
            <a:prstGeom prst="straightConnector1">
              <a:avLst/>
            </a:prstGeom>
            <a:ln w="5397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FCFA3A66-A135-4180-BC00-C40707498D0A}"/>
                </a:ext>
              </a:extLst>
            </p:cNvPr>
            <p:cNvSpPr txBox="1"/>
            <p:nvPr/>
          </p:nvSpPr>
          <p:spPr>
            <a:xfrm>
              <a:off x="1266481" y="4621622"/>
              <a:ext cx="26337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FR1 PDCCH decoding time</a:t>
              </a:r>
            </a:p>
          </p:txBody>
        </p: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746CF552-6069-422D-BAA2-38F755E6B6C4}"/>
                </a:ext>
              </a:extLst>
            </p:cNvPr>
            <p:cNvCxnSpPr/>
            <p:nvPr/>
          </p:nvCxnSpPr>
          <p:spPr>
            <a:xfrm>
              <a:off x="250958" y="4081670"/>
              <a:ext cx="4664779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76B6E268-D083-4019-AD99-ECAA1075BE93}"/>
                </a:ext>
              </a:extLst>
            </p:cNvPr>
            <p:cNvSpPr txBox="1"/>
            <p:nvPr/>
          </p:nvSpPr>
          <p:spPr>
            <a:xfrm>
              <a:off x="2250458" y="3991076"/>
              <a:ext cx="5757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1ms</a:t>
              </a:r>
            </a:p>
          </p:txBody>
        </p: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3676886C-CC50-4F6A-A543-32AB0A19500C}"/>
                </a:ext>
              </a:extLst>
            </p:cNvPr>
            <p:cNvCxnSpPr/>
            <p:nvPr/>
          </p:nvCxnSpPr>
          <p:spPr>
            <a:xfrm>
              <a:off x="4915736" y="4083309"/>
              <a:ext cx="4664779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918843FD-8948-4C2E-B32D-63802FA8B322}"/>
                </a:ext>
              </a:extLst>
            </p:cNvPr>
            <p:cNvSpPr txBox="1"/>
            <p:nvPr/>
          </p:nvSpPr>
          <p:spPr>
            <a:xfrm>
              <a:off x="6915236" y="3992715"/>
              <a:ext cx="5757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1ms</a:t>
              </a:r>
            </a:p>
          </p:txBody>
        </p: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5F847256-3CF5-4F8E-95FA-682C50D70D96}"/>
                </a:ext>
              </a:extLst>
            </p:cNvPr>
            <p:cNvCxnSpPr/>
            <p:nvPr/>
          </p:nvCxnSpPr>
          <p:spPr>
            <a:xfrm>
              <a:off x="4923408" y="5424202"/>
              <a:ext cx="1060162" cy="0"/>
            </a:xfrm>
            <a:prstGeom prst="straightConnector1">
              <a:avLst/>
            </a:prstGeom>
            <a:ln w="5397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D62C3785-B104-4A02-A84A-9DF6420E2E52}"/>
                </a:ext>
              </a:extLst>
            </p:cNvPr>
            <p:cNvCxnSpPr/>
            <p:nvPr/>
          </p:nvCxnSpPr>
          <p:spPr>
            <a:xfrm>
              <a:off x="4923408" y="5921367"/>
              <a:ext cx="1060162" cy="0"/>
            </a:xfrm>
            <a:prstGeom prst="straightConnector1">
              <a:avLst/>
            </a:prstGeom>
            <a:ln w="5397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B0680FD3-1E78-494D-A815-605296AE9DCC}"/>
                </a:ext>
              </a:extLst>
            </p:cNvPr>
            <p:cNvCxnSpPr/>
            <p:nvPr/>
          </p:nvCxnSpPr>
          <p:spPr>
            <a:xfrm>
              <a:off x="4923408" y="6489972"/>
              <a:ext cx="1060162" cy="0"/>
            </a:xfrm>
            <a:prstGeom prst="straightConnector1">
              <a:avLst/>
            </a:prstGeom>
            <a:ln w="5397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3BEF6F8-2CE8-41C8-B75A-C1AFED5EC468}"/>
              </a:ext>
            </a:extLst>
          </p:cNvPr>
          <p:cNvSpPr txBox="1"/>
          <p:nvPr/>
        </p:nvSpPr>
        <p:spPr>
          <a:xfrm>
            <a:off x="0" y="4503939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FR1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D8BCAC9-FAF6-4908-ACA4-8C4F4BB951C5}"/>
              </a:ext>
            </a:extLst>
          </p:cNvPr>
          <p:cNvSpPr txBox="1"/>
          <p:nvPr/>
        </p:nvSpPr>
        <p:spPr>
          <a:xfrm>
            <a:off x="-25327" y="5297757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FR2</a:t>
            </a:r>
          </a:p>
        </p:txBody>
      </p:sp>
    </p:spTree>
    <p:extLst>
      <p:ext uri="{BB962C8B-B14F-4D97-AF65-F5344CB8AC3E}">
        <p14:creationId xmlns:p14="http://schemas.microsoft.com/office/powerpoint/2010/main" val="3173824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77D945-A023-4ADA-BDB8-B376DB131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833" y="66467"/>
            <a:ext cx="10515600" cy="1325563"/>
          </a:xfrm>
        </p:spPr>
        <p:txBody>
          <a:bodyPr/>
          <a:lstStyle/>
          <a:p>
            <a:r>
              <a:rPr lang="en-US" dirty="0"/>
              <a:t>Issue-3: UL power control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813E1C-123E-40CE-9217-1F8E341B00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431" y="1068308"/>
            <a:ext cx="11195808" cy="4678255"/>
          </a:xfrm>
        </p:spPr>
        <p:txBody>
          <a:bodyPr/>
          <a:lstStyle/>
          <a:p>
            <a:r>
              <a:rPr lang="en-US" dirty="0"/>
              <a:t>UE is aware of slot pairs between FR1 and FR2</a:t>
            </a:r>
          </a:p>
          <a:p>
            <a:r>
              <a:rPr lang="en-US" dirty="0"/>
              <a:t>Regardless of MTTD, PCMAX pairs will be:</a:t>
            </a:r>
          </a:p>
          <a:p>
            <a:pPr lvl="1"/>
            <a:r>
              <a:rPr lang="en-US" dirty="0"/>
              <a:t>Slot X in FR1 and slots 0-7 in FR2</a:t>
            </a:r>
          </a:p>
          <a:p>
            <a:pPr lvl="1"/>
            <a:r>
              <a:rPr lang="en-US" dirty="0"/>
              <a:t>Slot X+1 in FR1 and slots 8-15 in FR2 </a:t>
            </a:r>
          </a:p>
          <a:p>
            <a:r>
              <a:rPr lang="en-US" dirty="0">
                <a:solidFill>
                  <a:srgbClr val="FF0000"/>
                </a:solidFill>
              </a:rPr>
              <a:t>Conclusion: PCMAX pairs are known to UE and regardless of any MTTD, UE will calculate PCMAX based on the PCMAX pairs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936CCC-B502-4EDC-8697-6A39EA55DFD4}"/>
              </a:ext>
            </a:extLst>
          </p:cNvPr>
          <p:cNvSpPr txBox="1"/>
          <p:nvPr/>
        </p:nvSpPr>
        <p:spPr>
          <a:xfrm>
            <a:off x="753283" y="4816441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0BCCA3-EC8B-4F62-B77D-A88823DB23AA}"/>
              </a:ext>
            </a:extLst>
          </p:cNvPr>
          <p:cNvSpPr txBox="1"/>
          <p:nvPr/>
        </p:nvSpPr>
        <p:spPr>
          <a:xfrm>
            <a:off x="1336380" y="4816441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04B9CE-ECA6-46B3-9BC5-E21BFA94C55C}"/>
              </a:ext>
            </a:extLst>
          </p:cNvPr>
          <p:cNvSpPr txBox="1"/>
          <p:nvPr/>
        </p:nvSpPr>
        <p:spPr>
          <a:xfrm>
            <a:off x="1919478" y="4816441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FBA3BA-F605-42A6-A2E8-E634259B7CD6}"/>
              </a:ext>
            </a:extLst>
          </p:cNvPr>
          <p:cNvSpPr txBox="1"/>
          <p:nvPr/>
        </p:nvSpPr>
        <p:spPr>
          <a:xfrm>
            <a:off x="2502575" y="4816441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0A466D-2E12-4273-A1FD-F6E124A458EA}"/>
              </a:ext>
            </a:extLst>
          </p:cNvPr>
          <p:cNvSpPr txBox="1"/>
          <p:nvPr/>
        </p:nvSpPr>
        <p:spPr>
          <a:xfrm>
            <a:off x="3085672" y="4816441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CF5784-A95B-46B0-9F87-619CE9E93025}"/>
              </a:ext>
            </a:extLst>
          </p:cNvPr>
          <p:cNvSpPr txBox="1"/>
          <p:nvPr/>
        </p:nvSpPr>
        <p:spPr>
          <a:xfrm>
            <a:off x="3668769" y="4816441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A6EA20-FDAA-4928-88BC-585D3DFB1098}"/>
              </a:ext>
            </a:extLst>
          </p:cNvPr>
          <p:cNvSpPr txBox="1"/>
          <p:nvPr/>
        </p:nvSpPr>
        <p:spPr>
          <a:xfrm>
            <a:off x="4251867" y="4816441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78F108-A05F-46A1-9256-A7B342886178}"/>
              </a:ext>
            </a:extLst>
          </p:cNvPr>
          <p:cNvSpPr txBox="1"/>
          <p:nvPr/>
        </p:nvSpPr>
        <p:spPr>
          <a:xfrm>
            <a:off x="4834964" y="4816441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528F8A-64C3-4A86-86F3-3C3AD062CC64}"/>
              </a:ext>
            </a:extLst>
          </p:cNvPr>
          <p:cNvSpPr txBox="1"/>
          <p:nvPr/>
        </p:nvSpPr>
        <p:spPr>
          <a:xfrm>
            <a:off x="5418061" y="4816441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6D255E1-CF5A-4430-8A92-5D7225837A55}"/>
              </a:ext>
            </a:extLst>
          </p:cNvPr>
          <p:cNvSpPr txBox="1"/>
          <p:nvPr/>
        </p:nvSpPr>
        <p:spPr>
          <a:xfrm>
            <a:off x="6001158" y="4816441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9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813DC0-5116-4AA4-9B70-B11C76A05308}"/>
              </a:ext>
            </a:extLst>
          </p:cNvPr>
          <p:cNvSpPr txBox="1"/>
          <p:nvPr/>
        </p:nvSpPr>
        <p:spPr>
          <a:xfrm>
            <a:off x="6584256" y="4816441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E87F303-8D74-4E53-B728-F6B8D33078CD}"/>
              </a:ext>
            </a:extLst>
          </p:cNvPr>
          <p:cNvSpPr txBox="1"/>
          <p:nvPr/>
        </p:nvSpPr>
        <p:spPr>
          <a:xfrm>
            <a:off x="7167353" y="4816441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2630AF-F89E-4E69-A827-1F93DBFA1B0A}"/>
              </a:ext>
            </a:extLst>
          </p:cNvPr>
          <p:cNvSpPr txBox="1"/>
          <p:nvPr/>
        </p:nvSpPr>
        <p:spPr>
          <a:xfrm>
            <a:off x="7750450" y="4816441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4F80D90-01BE-44C3-B041-DD53A2AE906E}"/>
              </a:ext>
            </a:extLst>
          </p:cNvPr>
          <p:cNvSpPr txBox="1"/>
          <p:nvPr/>
        </p:nvSpPr>
        <p:spPr>
          <a:xfrm>
            <a:off x="8333547" y="4816441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034B16E-E351-4E24-9B82-F718301670E6}"/>
              </a:ext>
            </a:extLst>
          </p:cNvPr>
          <p:cNvSpPr txBox="1"/>
          <p:nvPr/>
        </p:nvSpPr>
        <p:spPr>
          <a:xfrm>
            <a:off x="8916645" y="4816441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B103798-87B8-40FD-BE0B-D3E718D39AE3}"/>
              </a:ext>
            </a:extLst>
          </p:cNvPr>
          <p:cNvSpPr txBox="1"/>
          <p:nvPr/>
        </p:nvSpPr>
        <p:spPr>
          <a:xfrm>
            <a:off x="9499742" y="4816441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E76DA9-FE09-47CB-923D-769D6A1FFF9A}"/>
              </a:ext>
            </a:extLst>
          </p:cNvPr>
          <p:cNvSpPr txBox="1"/>
          <p:nvPr/>
        </p:nvSpPr>
        <p:spPr>
          <a:xfrm>
            <a:off x="753282" y="4031384"/>
            <a:ext cx="4664779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X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7331896-7C2D-4294-86A9-C5F36F74B1D0}"/>
              </a:ext>
            </a:extLst>
          </p:cNvPr>
          <p:cNvSpPr txBox="1"/>
          <p:nvPr/>
        </p:nvSpPr>
        <p:spPr>
          <a:xfrm>
            <a:off x="5418061" y="4034970"/>
            <a:ext cx="4664779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X+1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2BC317B-09AA-4566-ADBA-E208554B14B0}"/>
              </a:ext>
            </a:extLst>
          </p:cNvPr>
          <p:cNvSpPr txBox="1"/>
          <p:nvPr/>
        </p:nvSpPr>
        <p:spPr>
          <a:xfrm>
            <a:off x="10236068" y="4816441"/>
            <a:ext cx="1570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Ex-1: no MRTD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E1EA1E4-5942-4DFE-8A27-91E55479DC12}"/>
              </a:ext>
            </a:extLst>
          </p:cNvPr>
          <p:cNvSpPr txBox="1"/>
          <p:nvPr/>
        </p:nvSpPr>
        <p:spPr>
          <a:xfrm>
            <a:off x="996192" y="5313606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08B1701-3FD4-4414-9EED-6A124DCECA70}"/>
              </a:ext>
            </a:extLst>
          </p:cNvPr>
          <p:cNvSpPr txBox="1"/>
          <p:nvPr/>
        </p:nvSpPr>
        <p:spPr>
          <a:xfrm>
            <a:off x="1579289" y="5313606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A34E11B-F2BC-4D0B-9969-B2DF4F92ACB3}"/>
              </a:ext>
            </a:extLst>
          </p:cNvPr>
          <p:cNvSpPr txBox="1"/>
          <p:nvPr/>
        </p:nvSpPr>
        <p:spPr>
          <a:xfrm>
            <a:off x="2162387" y="5313606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2DA80A5-62DC-41F9-A53E-E9426B6395C1}"/>
              </a:ext>
            </a:extLst>
          </p:cNvPr>
          <p:cNvSpPr txBox="1"/>
          <p:nvPr/>
        </p:nvSpPr>
        <p:spPr>
          <a:xfrm>
            <a:off x="2745484" y="5313606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D1455DE-3DD7-4C71-BB68-906B496C01AD}"/>
              </a:ext>
            </a:extLst>
          </p:cNvPr>
          <p:cNvSpPr txBox="1"/>
          <p:nvPr/>
        </p:nvSpPr>
        <p:spPr>
          <a:xfrm>
            <a:off x="3328581" y="5313606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53E8E02-1DB7-40E9-87FF-3B02B8A85A16}"/>
              </a:ext>
            </a:extLst>
          </p:cNvPr>
          <p:cNvSpPr txBox="1"/>
          <p:nvPr/>
        </p:nvSpPr>
        <p:spPr>
          <a:xfrm>
            <a:off x="3911678" y="5313606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58887F0-AD27-43A6-9109-5C11EFCE461C}"/>
              </a:ext>
            </a:extLst>
          </p:cNvPr>
          <p:cNvSpPr txBox="1"/>
          <p:nvPr/>
        </p:nvSpPr>
        <p:spPr>
          <a:xfrm>
            <a:off x="4494776" y="5313606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6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84F7CBE-2919-4A2B-95B8-AAACD398EBF4}"/>
              </a:ext>
            </a:extLst>
          </p:cNvPr>
          <p:cNvSpPr txBox="1"/>
          <p:nvPr/>
        </p:nvSpPr>
        <p:spPr>
          <a:xfrm>
            <a:off x="5077873" y="5313606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7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8560253-E171-4362-A97C-A71D28D07090}"/>
              </a:ext>
            </a:extLst>
          </p:cNvPr>
          <p:cNvSpPr txBox="1"/>
          <p:nvPr/>
        </p:nvSpPr>
        <p:spPr>
          <a:xfrm>
            <a:off x="5660970" y="5313606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8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057CCDF-A3E9-4C74-B4BF-8777074FA361}"/>
              </a:ext>
            </a:extLst>
          </p:cNvPr>
          <p:cNvSpPr txBox="1"/>
          <p:nvPr/>
        </p:nvSpPr>
        <p:spPr>
          <a:xfrm>
            <a:off x="6244067" y="5313606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9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185394C-25A0-4C5F-B858-B87B1E85605B}"/>
              </a:ext>
            </a:extLst>
          </p:cNvPr>
          <p:cNvSpPr txBox="1"/>
          <p:nvPr/>
        </p:nvSpPr>
        <p:spPr>
          <a:xfrm>
            <a:off x="6827165" y="5313606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1ABDD45-09AA-4133-8C9E-F070B7815BA6}"/>
              </a:ext>
            </a:extLst>
          </p:cNvPr>
          <p:cNvSpPr txBox="1"/>
          <p:nvPr/>
        </p:nvSpPr>
        <p:spPr>
          <a:xfrm>
            <a:off x="7410262" y="5313606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6A9CC7E-9DD3-4D4A-AD06-ABF048EBC78F}"/>
              </a:ext>
            </a:extLst>
          </p:cNvPr>
          <p:cNvSpPr txBox="1"/>
          <p:nvPr/>
        </p:nvSpPr>
        <p:spPr>
          <a:xfrm>
            <a:off x="7993359" y="5313606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29A8BB5-28A4-4530-8A93-5D8E3644C69A}"/>
              </a:ext>
            </a:extLst>
          </p:cNvPr>
          <p:cNvSpPr txBox="1"/>
          <p:nvPr/>
        </p:nvSpPr>
        <p:spPr>
          <a:xfrm>
            <a:off x="8576456" y="5313606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13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8AA2679-2B05-4CD4-BE7F-962653D1B04B}"/>
              </a:ext>
            </a:extLst>
          </p:cNvPr>
          <p:cNvSpPr txBox="1"/>
          <p:nvPr/>
        </p:nvSpPr>
        <p:spPr>
          <a:xfrm>
            <a:off x="9159554" y="5313606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14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4AB9DAE-61C5-4E4E-91DF-7AC650D0507A}"/>
              </a:ext>
            </a:extLst>
          </p:cNvPr>
          <p:cNvSpPr txBox="1"/>
          <p:nvPr/>
        </p:nvSpPr>
        <p:spPr>
          <a:xfrm>
            <a:off x="9742651" y="5313606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15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E38ECBF-4B07-4DD8-8ACD-DD6F980D6DEB}"/>
              </a:ext>
            </a:extLst>
          </p:cNvPr>
          <p:cNvSpPr txBox="1"/>
          <p:nvPr/>
        </p:nvSpPr>
        <p:spPr>
          <a:xfrm>
            <a:off x="10407537" y="5313606"/>
            <a:ext cx="1784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Ex-2: FR1 leading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05A2C36-4DF1-49F3-BB12-64A99697E38D}"/>
              </a:ext>
            </a:extLst>
          </p:cNvPr>
          <p:cNvSpPr txBox="1"/>
          <p:nvPr/>
        </p:nvSpPr>
        <p:spPr>
          <a:xfrm>
            <a:off x="550431" y="5866858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AAE8940-AA03-41D7-9106-0F037D5F73BE}"/>
              </a:ext>
            </a:extLst>
          </p:cNvPr>
          <p:cNvSpPr txBox="1"/>
          <p:nvPr/>
        </p:nvSpPr>
        <p:spPr>
          <a:xfrm>
            <a:off x="1133528" y="5866858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729A6C2-5DD5-4A77-9458-9197015F73C5}"/>
              </a:ext>
            </a:extLst>
          </p:cNvPr>
          <p:cNvSpPr txBox="1"/>
          <p:nvPr/>
        </p:nvSpPr>
        <p:spPr>
          <a:xfrm>
            <a:off x="1716626" y="5866858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DF68823-73CC-4070-A776-2E2286FB6096}"/>
              </a:ext>
            </a:extLst>
          </p:cNvPr>
          <p:cNvSpPr txBox="1"/>
          <p:nvPr/>
        </p:nvSpPr>
        <p:spPr>
          <a:xfrm>
            <a:off x="2299723" y="5866858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C27F353-E517-46F9-BDAC-0660B5E25EFC}"/>
              </a:ext>
            </a:extLst>
          </p:cNvPr>
          <p:cNvSpPr txBox="1"/>
          <p:nvPr/>
        </p:nvSpPr>
        <p:spPr>
          <a:xfrm>
            <a:off x="2882820" y="5866858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F180823-7A56-43B3-8C8A-7E3F43612706}"/>
              </a:ext>
            </a:extLst>
          </p:cNvPr>
          <p:cNvSpPr txBox="1"/>
          <p:nvPr/>
        </p:nvSpPr>
        <p:spPr>
          <a:xfrm>
            <a:off x="3465917" y="5866858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69A2FC0-E79B-4E23-9816-421EB9B39E37}"/>
              </a:ext>
            </a:extLst>
          </p:cNvPr>
          <p:cNvSpPr txBox="1"/>
          <p:nvPr/>
        </p:nvSpPr>
        <p:spPr>
          <a:xfrm>
            <a:off x="4049015" y="5866858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6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4947654-17B3-4AA0-866B-A9DCD5D9BE5C}"/>
              </a:ext>
            </a:extLst>
          </p:cNvPr>
          <p:cNvSpPr txBox="1"/>
          <p:nvPr/>
        </p:nvSpPr>
        <p:spPr>
          <a:xfrm>
            <a:off x="4632112" y="5866858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7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41B6A8D-CDB4-45A7-A6FD-7E1D5F9D450C}"/>
              </a:ext>
            </a:extLst>
          </p:cNvPr>
          <p:cNvSpPr txBox="1"/>
          <p:nvPr/>
        </p:nvSpPr>
        <p:spPr>
          <a:xfrm>
            <a:off x="5215209" y="5866858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8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51B2228-EBA1-4CCF-910E-F97C0BA0D926}"/>
              </a:ext>
            </a:extLst>
          </p:cNvPr>
          <p:cNvSpPr txBox="1"/>
          <p:nvPr/>
        </p:nvSpPr>
        <p:spPr>
          <a:xfrm>
            <a:off x="5798306" y="5866858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9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85EF04D-DF98-4288-8BA0-59CFEA4D43AF}"/>
              </a:ext>
            </a:extLst>
          </p:cNvPr>
          <p:cNvSpPr txBox="1"/>
          <p:nvPr/>
        </p:nvSpPr>
        <p:spPr>
          <a:xfrm>
            <a:off x="6381404" y="5866858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10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749065A-66FC-428C-97E3-AA75C6F1A4EC}"/>
              </a:ext>
            </a:extLst>
          </p:cNvPr>
          <p:cNvSpPr txBox="1"/>
          <p:nvPr/>
        </p:nvSpPr>
        <p:spPr>
          <a:xfrm>
            <a:off x="6964501" y="5866858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11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5DAD395-236C-47B4-898B-9D48FD160612}"/>
              </a:ext>
            </a:extLst>
          </p:cNvPr>
          <p:cNvSpPr txBox="1"/>
          <p:nvPr/>
        </p:nvSpPr>
        <p:spPr>
          <a:xfrm>
            <a:off x="7547598" y="5866858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458C345-2A0C-4FF9-A425-8997EA6AB506}"/>
              </a:ext>
            </a:extLst>
          </p:cNvPr>
          <p:cNvSpPr txBox="1"/>
          <p:nvPr/>
        </p:nvSpPr>
        <p:spPr>
          <a:xfrm>
            <a:off x="8130695" y="5866858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13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6252D16-457C-441A-9743-BF7C7BF71865}"/>
              </a:ext>
            </a:extLst>
          </p:cNvPr>
          <p:cNvSpPr txBox="1"/>
          <p:nvPr/>
        </p:nvSpPr>
        <p:spPr>
          <a:xfrm>
            <a:off x="8713793" y="5866858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A37CC47-AB62-49FC-85C4-1C8BDED25205}"/>
              </a:ext>
            </a:extLst>
          </p:cNvPr>
          <p:cNvSpPr txBox="1"/>
          <p:nvPr/>
        </p:nvSpPr>
        <p:spPr>
          <a:xfrm>
            <a:off x="9296890" y="5866858"/>
            <a:ext cx="583097" cy="369332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15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BA7A029-481F-469A-8B03-98A3699A93E1}"/>
              </a:ext>
            </a:extLst>
          </p:cNvPr>
          <p:cNvSpPr txBox="1"/>
          <p:nvPr/>
        </p:nvSpPr>
        <p:spPr>
          <a:xfrm>
            <a:off x="9961776" y="5866858"/>
            <a:ext cx="1784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Ex-3: FR2 leading</a:t>
            </a: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751817CD-B1AE-4D96-8064-BAB876D77317}"/>
              </a:ext>
            </a:extLst>
          </p:cNvPr>
          <p:cNvCxnSpPr>
            <a:cxnSpLocks/>
          </p:cNvCxnSpPr>
          <p:nvPr/>
        </p:nvCxnSpPr>
        <p:spPr>
          <a:xfrm>
            <a:off x="708643" y="4514851"/>
            <a:ext cx="4709417" cy="0"/>
          </a:xfrm>
          <a:prstGeom prst="straightConnector1">
            <a:avLst/>
          </a:prstGeom>
          <a:ln w="5397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E1C613BD-13F4-4708-B21A-5E57A78130ED}"/>
              </a:ext>
            </a:extLst>
          </p:cNvPr>
          <p:cNvSpPr txBox="1"/>
          <p:nvPr/>
        </p:nvSpPr>
        <p:spPr>
          <a:xfrm>
            <a:off x="1662772" y="4498393"/>
            <a:ext cx="2744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PCMAX calculation window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3AA06CF1-6258-45DC-81F2-6D03D6F0E0B8}"/>
              </a:ext>
            </a:extLst>
          </p:cNvPr>
          <p:cNvCxnSpPr/>
          <p:nvPr/>
        </p:nvCxnSpPr>
        <p:spPr>
          <a:xfrm>
            <a:off x="753282" y="3843241"/>
            <a:ext cx="4664779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44BDAE67-7523-4375-83BD-BFE8EA5F34CC}"/>
              </a:ext>
            </a:extLst>
          </p:cNvPr>
          <p:cNvSpPr txBox="1"/>
          <p:nvPr/>
        </p:nvSpPr>
        <p:spPr>
          <a:xfrm>
            <a:off x="2752782" y="3752647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1ms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64A02F4B-413D-40C1-9EB4-494EEEBCC6F9}"/>
              </a:ext>
            </a:extLst>
          </p:cNvPr>
          <p:cNvCxnSpPr/>
          <p:nvPr/>
        </p:nvCxnSpPr>
        <p:spPr>
          <a:xfrm>
            <a:off x="5418060" y="3844880"/>
            <a:ext cx="4664779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F871E9E3-6915-4085-BD00-7412D9E314B6}"/>
              </a:ext>
            </a:extLst>
          </p:cNvPr>
          <p:cNvSpPr txBox="1"/>
          <p:nvPr/>
        </p:nvSpPr>
        <p:spPr>
          <a:xfrm>
            <a:off x="7417560" y="3754286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1ms</a:t>
            </a:r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332D9F7A-A084-45DE-85A8-97BC073BF408}"/>
              </a:ext>
            </a:extLst>
          </p:cNvPr>
          <p:cNvCxnSpPr>
            <a:cxnSpLocks/>
          </p:cNvCxnSpPr>
          <p:nvPr/>
        </p:nvCxnSpPr>
        <p:spPr>
          <a:xfrm>
            <a:off x="5425732" y="5185773"/>
            <a:ext cx="4718554" cy="0"/>
          </a:xfrm>
          <a:prstGeom prst="straightConnector1">
            <a:avLst/>
          </a:prstGeom>
          <a:ln w="5397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69D098CE-1E91-4082-A414-C9F75D52695C}"/>
              </a:ext>
            </a:extLst>
          </p:cNvPr>
          <p:cNvCxnSpPr>
            <a:cxnSpLocks/>
          </p:cNvCxnSpPr>
          <p:nvPr/>
        </p:nvCxnSpPr>
        <p:spPr>
          <a:xfrm>
            <a:off x="5660970" y="5682938"/>
            <a:ext cx="4746567" cy="0"/>
          </a:xfrm>
          <a:prstGeom prst="straightConnector1">
            <a:avLst/>
          </a:prstGeom>
          <a:ln w="5397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8FFCBEDB-2258-42C3-BACE-25B9E95B5000}"/>
              </a:ext>
            </a:extLst>
          </p:cNvPr>
          <p:cNvCxnSpPr>
            <a:cxnSpLocks/>
          </p:cNvCxnSpPr>
          <p:nvPr/>
        </p:nvCxnSpPr>
        <p:spPr>
          <a:xfrm>
            <a:off x="5434869" y="4523576"/>
            <a:ext cx="4709417" cy="0"/>
          </a:xfrm>
          <a:prstGeom prst="straightConnector1">
            <a:avLst/>
          </a:prstGeom>
          <a:ln w="5397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AFA1C847-8A84-46C4-96F7-1602F0460760}"/>
              </a:ext>
            </a:extLst>
          </p:cNvPr>
          <p:cNvSpPr txBox="1"/>
          <p:nvPr/>
        </p:nvSpPr>
        <p:spPr>
          <a:xfrm>
            <a:off x="6388998" y="4507118"/>
            <a:ext cx="2744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PCMAX calculation window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061BD0FE-0916-4A51-8A8C-5750EE8C7453}"/>
              </a:ext>
            </a:extLst>
          </p:cNvPr>
          <p:cNvCxnSpPr>
            <a:cxnSpLocks/>
          </p:cNvCxnSpPr>
          <p:nvPr/>
        </p:nvCxnSpPr>
        <p:spPr>
          <a:xfrm>
            <a:off x="5214949" y="6236190"/>
            <a:ext cx="4746567" cy="0"/>
          </a:xfrm>
          <a:prstGeom prst="straightConnector1">
            <a:avLst/>
          </a:prstGeom>
          <a:ln w="5397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41919B7E-EAAD-4EE9-9544-C4D99DF2CBAC}"/>
              </a:ext>
            </a:extLst>
          </p:cNvPr>
          <p:cNvSpPr txBox="1"/>
          <p:nvPr/>
        </p:nvSpPr>
        <p:spPr>
          <a:xfrm>
            <a:off x="52708" y="4031384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FR1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8E80A7F2-AACA-4B0F-8D55-193D3B8CA3ED}"/>
              </a:ext>
            </a:extLst>
          </p:cNvPr>
          <p:cNvSpPr txBox="1"/>
          <p:nvPr/>
        </p:nvSpPr>
        <p:spPr>
          <a:xfrm>
            <a:off x="59366" y="4819301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FR2</a:t>
            </a:r>
          </a:p>
        </p:txBody>
      </p:sp>
    </p:spTree>
    <p:extLst>
      <p:ext uri="{BB962C8B-B14F-4D97-AF65-F5344CB8AC3E}">
        <p14:creationId xmlns:p14="http://schemas.microsoft.com/office/powerpoint/2010/main" val="4222261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4F5C0-214B-47DD-B99E-8CC728FBE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73B327-3846-4D67-9611-F71D76D502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Define MRTD as 33µs for inter-band NR CA between FR1 and FR2</a:t>
            </a:r>
          </a:p>
          <a:p>
            <a:r>
              <a:rPr lang="en-US" dirty="0"/>
              <a:t>Define MTTD as 34.1µs for inter-band NR CA between FR1 and FR2</a:t>
            </a:r>
          </a:p>
          <a:p>
            <a:pPr lvl="1"/>
            <a:r>
              <a:rPr lang="en-US" dirty="0"/>
              <a:t>Reference: R4-1810927</a:t>
            </a:r>
          </a:p>
        </p:txBody>
      </p:sp>
    </p:spTree>
    <p:extLst>
      <p:ext uri="{BB962C8B-B14F-4D97-AF65-F5344CB8AC3E}">
        <p14:creationId xmlns:p14="http://schemas.microsoft.com/office/powerpoint/2010/main" val="2268422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16503</TotalTime>
  <Words>707</Words>
  <Application>Microsoft Office PowerPoint</Application>
  <PresentationFormat>Widescreen</PresentationFormat>
  <Paragraphs>163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Arial Unicode MS</vt:lpstr>
      <vt:lpstr>Calibri</vt:lpstr>
      <vt:lpstr>Calibri Light</vt:lpstr>
      <vt:lpstr>Office Theme</vt:lpstr>
      <vt:lpstr>Way forward on MRTD and MTTD for inter-band NR CA between FR1 and FR2</vt:lpstr>
      <vt:lpstr>Background</vt:lpstr>
      <vt:lpstr>Deployment flexibility (1)</vt:lpstr>
      <vt:lpstr>Deployment flexibility (2)</vt:lpstr>
      <vt:lpstr>Issue-1: UE memory requirement</vt:lpstr>
      <vt:lpstr>Issue-2: UE buffer requirement due to Cross carrier scheduling</vt:lpstr>
      <vt:lpstr>Issue-3: UL power control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dynamic transient period location for NR</dc:title>
  <dc:creator>Prashanth Akula</dc:creator>
  <cp:lastModifiedBy>Imadur Rahman</cp:lastModifiedBy>
  <cp:revision>193</cp:revision>
  <dcterms:created xsi:type="dcterms:W3CDTF">2018-06-25T11:15:24Z</dcterms:created>
  <dcterms:modified xsi:type="dcterms:W3CDTF">2018-08-24T12:00:30Z</dcterms:modified>
</cp:coreProperties>
</file>