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4"/>
  </p:sldMasterIdLst>
  <p:notesMasterIdLst>
    <p:notesMasterId r:id="rId15"/>
  </p:notesMasterIdLst>
  <p:sldIdLst>
    <p:sldId id="256" r:id="rId5"/>
    <p:sldId id="283" r:id="rId6"/>
    <p:sldId id="295" r:id="rId7"/>
    <p:sldId id="331" r:id="rId8"/>
    <p:sldId id="332" r:id="rId9"/>
    <p:sldId id="325" r:id="rId10"/>
    <p:sldId id="326" r:id="rId11"/>
    <p:sldId id="328" r:id="rId12"/>
    <p:sldId id="329" r:id="rId13"/>
    <p:sldId id="330" r:id="rId1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無樣式、表格格線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493" autoAdjust="0"/>
    <p:restoredTop sz="82742" autoAdjust="0"/>
  </p:normalViewPr>
  <p:slideViewPr>
    <p:cSldViewPr>
      <p:cViewPr varScale="1">
        <p:scale>
          <a:sx n="92" d="100"/>
          <a:sy n="92" d="100"/>
        </p:scale>
        <p:origin x="1254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2018/8/24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444714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9773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927097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393549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824455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116788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14547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EBBFA-FD9E-4E81-A62A-EC012BB99C69}" type="datetime1">
              <a:rPr kumimoji="1" lang="ja-JP" altLang="en-US" smtClean="0"/>
              <a:t>2018/8/24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8CA4A0-4943-4285-8546-EB39A2142EEE}" type="datetime1">
              <a:rPr kumimoji="1" lang="ja-JP" altLang="en-US" smtClean="0"/>
              <a:t>2018/8/24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34C9B-AC3E-4F18-8737-89460ACD59AE}" type="datetime1">
              <a:rPr kumimoji="1" lang="ja-JP" altLang="en-US" smtClean="0"/>
              <a:t>2018/8/24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C111C-2BD2-44AA-B879-4AB1180402E1}" type="datetime1">
              <a:rPr kumimoji="1" lang="ja-JP" altLang="en-US" smtClean="0"/>
              <a:t>2018/8/24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41F6B-DC2F-4AC8-8571-C2E359082C4E}" type="datetime1">
              <a:rPr kumimoji="1" lang="ja-JP" altLang="en-US" smtClean="0"/>
              <a:t>2018/8/24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A18D9-03FB-4123-AA15-8E606D67CDF8}" type="datetime1">
              <a:rPr kumimoji="1" lang="ja-JP" altLang="en-US" smtClean="0"/>
              <a:t>2018/8/24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D80E3-E61E-4790-8E3E-C1194F9C7BD5}" type="datetime1">
              <a:rPr kumimoji="1" lang="ja-JP" altLang="en-US" smtClean="0"/>
              <a:t>2018/8/24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C2AB3-0164-4C91-931E-F3CD60C6620F}" type="datetime1">
              <a:rPr kumimoji="1" lang="ja-JP" altLang="en-US" smtClean="0"/>
              <a:t>2018/8/24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E76EE-5D28-43A3-9913-E141CB67D320}" type="datetime1">
              <a:rPr kumimoji="1" lang="ja-JP" altLang="en-US" smtClean="0"/>
              <a:t>2018/8/24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78CB9-ADB7-4E42-B4AE-91F3CE19DE1F}" type="datetime1">
              <a:rPr kumimoji="1" lang="ja-JP" altLang="en-US" smtClean="0"/>
              <a:t>2018/8/24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9FF2DE-950E-4E8B-AD71-BE3FF3EC7153}" type="datetime1">
              <a:rPr kumimoji="1" lang="ja-JP" altLang="en-US" smtClean="0"/>
              <a:t>2018/8/24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1F8F70-FF49-47DD-80AB-AD569445A1FA}" type="datetime1">
              <a:rPr kumimoji="1" lang="ja-JP" altLang="en-US" smtClean="0"/>
              <a:t>2018/8/24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4000" dirty="0" err="1"/>
              <a:t>Wayforward</a:t>
            </a:r>
            <a:r>
              <a:rPr lang="en-US" altLang="ja-JP" sz="4000" dirty="0"/>
              <a:t> on </a:t>
            </a:r>
            <a:r>
              <a:rPr lang="en-US" altLang="ja-JP" sz="4000" dirty="0" smtClean="0"/>
              <a:t>dual SMTC periodicities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>
                <a:solidFill>
                  <a:schemeClr val="tx1"/>
                </a:solidFill>
              </a:rPr>
              <a:t>Mediatek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6111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/>
              <a:t>3GPP TSG-RAN WG4 </a:t>
            </a:r>
            <a:r>
              <a:rPr lang="en-US" altLang="ja-JP" b="1" dirty="0" smtClean="0"/>
              <a:t>RAN#88</a:t>
            </a:r>
            <a:r>
              <a:rPr lang="en-US" altLang="ja-JP" b="1" dirty="0"/>
              <a:t>	</a:t>
            </a:r>
            <a:endParaRPr lang="ja-JP" altLang="ja-JP" dirty="0"/>
          </a:p>
          <a:p>
            <a:r>
              <a:rPr lang="en-US" altLang="ja-JP" b="1" dirty="0" smtClean="0"/>
              <a:t>Gothenburg</a:t>
            </a:r>
            <a:r>
              <a:rPr lang="en-US" altLang="ja-JP" b="1" dirty="0"/>
              <a:t>, Sweden, 20</a:t>
            </a:r>
            <a:r>
              <a:rPr lang="en-US" altLang="ja-JP" b="1" baseline="30000" dirty="0"/>
              <a:t>th</a:t>
            </a:r>
            <a:r>
              <a:rPr lang="en-US" altLang="ja-JP" b="1" dirty="0"/>
              <a:t>- 24</a:t>
            </a:r>
            <a:r>
              <a:rPr lang="en-US" altLang="ja-JP" b="1" baseline="30000" dirty="0"/>
              <a:t>th</a:t>
            </a:r>
            <a:r>
              <a:rPr lang="en-US" altLang="ja-JP" b="1" dirty="0"/>
              <a:t> August, 2018</a:t>
            </a:r>
            <a:endParaRPr lang="ja-JP" altLang="ja-JP" b="1" i="1" dirty="0"/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ja-JP" b="1" dirty="0" smtClean="0"/>
              <a:t>R4-1811688</a:t>
            </a:r>
            <a:endParaRPr lang="en-US" altLang="ja-JP" b="1" dirty="0"/>
          </a:p>
          <a:p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Annex: </a:t>
            </a:r>
            <a:r>
              <a:rPr lang="en-US" sz="2800" dirty="0"/>
              <a:t>dual SMTC periodicity of intra-frequency </a:t>
            </a:r>
            <a:endParaRPr lang="en-US" sz="2800" dirty="0">
              <a:solidFill>
                <a:srgbClr val="00B050"/>
              </a:solidFill>
            </a:endParaRPr>
          </a:p>
        </p:txBody>
      </p:sp>
      <p:sp>
        <p:nvSpPr>
          <p:cNvPr id="6" name="TextBox 2"/>
          <p:cNvSpPr txBox="1"/>
          <p:nvPr/>
        </p:nvSpPr>
        <p:spPr>
          <a:xfrm>
            <a:off x="395536" y="1340768"/>
            <a:ext cx="8352928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7338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in current TS38.133 spec, the requirement is </a:t>
            </a:r>
            <a:r>
              <a:rPr lang="en-US" sz="2000" dirty="0" smtClean="0"/>
              <a:t>cell-specified</a:t>
            </a:r>
          </a:p>
          <a:p>
            <a:pPr marL="287338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in Table 9.2.5.1-1 </a:t>
            </a:r>
          </a:p>
          <a:p>
            <a:pPr marL="744538" lvl="2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For </a:t>
            </a:r>
            <a:r>
              <a:rPr lang="en-US" sz="1600" dirty="0"/>
              <a:t>cells listed in the PIC list of smtc2, the requirement follows smtc2 (shorter periodicity). </a:t>
            </a:r>
          </a:p>
          <a:p>
            <a:pPr marL="744538" lvl="2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For </a:t>
            </a:r>
            <a:r>
              <a:rPr lang="en-US" sz="1600" dirty="0"/>
              <a:t>cells not listed in the PIC list of smtc2, the requirement follows smtc1 (longer periodicity). </a:t>
            </a:r>
            <a:endParaRPr lang="en-US" sz="1600" dirty="0" smtClean="0"/>
          </a:p>
          <a:p>
            <a:pPr marL="744538" lvl="2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744538" lvl="2" indent="-285750">
              <a:buFont typeface="Arial" panose="020B0604020202020204" pitchFamily="34" charset="0"/>
              <a:buChar char="•"/>
            </a:pPr>
            <a:endParaRPr lang="en-US" sz="1600" dirty="0" smtClean="0"/>
          </a:p>
          <a:p>
            <a:pPr marL="744538" lvl="2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744538" lvl="2" indent="-285750">
              <a:buFont typeface="Arial" panose="020B0604020202020204" pitchFamily="34" charset="0"/>
              <a:buChar char="•"/>
            </a:pPr>
            <a:endParaRPr lang="en-US" sz="1600" dirty="0" smtClean="0"/>
          </a:p>
          <a:p>
            <a:pPr marL="744538" lvl="2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744538" lvl="2" indent="-285750">
              <a:buFont typeface="Arial" panose="020B0604020202020204" pitchFamily="34" charset="0"/>
              <a:buChar char="•"/>
            </a:pPr>
            <a:endParaRPr lang="en-US" sz="1600" dirty="0" smtClean="0"/>
          </a:p>
          <a:p>
            <a:pPr marL="744538" lvl="2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744538" lvl="2" indent="-285750">
              <a:buFont typeface="Arial" panose="020B0604020202020204" pitchFamily="34" charset="0"/>
              <a:buChar char="•"/>
            </a:pPr>
            <a:endParaRPr lang="en-US" sz="1600" dirty="0" smtClean="0"/>
          </a:p>
          <a:p>
            <a:pPr marL="744538" lvl="2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87338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In real field, it is possible that UE detects some cells associated with smtc1 and some associated with smtc2. In this case, UE needs to choose a SMTC period in this frequency layer.</a:t>
            </a: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10</a:t>
            </a:fld>
            <a:endParaRPr kumimoji="1" lang="ja-JP" altLang="en-US"/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/>
          </p:nvPr>
        </p:nvGraphicFramePr>
        <p:xfrm>
          <a:off x="1222026" y="3278544"/>
          <a:ext cx="6480719" cy="1174242"/>
        </p:xfrm>
        <a:graphic>
          <a:graphicData uri="http://schemas.openxmlformats.org/drawingml/2006/table">
            <a:tbl>
              <a:tblPr firstRow="1" firstCol="1" bandRow="1"/>
              <a:tblGrid>
                <a:gridCol w="1562324"/>
                <a:gridCol w="4918395"/>
              </a:tblGrid>
              <a:tr h="1187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DRX cycle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US" sz="1200" baseline="-25000"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PSS/SSS_sync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No DRX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max[ 600ms, ceil( [5] x </a:t>
                      </a:r>
                      <a:r>
                        <a:rPr lang="en-US" sz="1200" dirty="0" err="1"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K</a:t>
                      </a:r>
                      <a:r>
                        <a:rPr lang="en-US" sz="1200" baseline="-25000" dirty="0" err="1"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) x SMTC period ]</a:t>
                      </a:r>
                      <a:r>
                        <a:rPr lang="en-US" sz="1200" baseline="30000" dirty="0"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Note 1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DRX cycle≤ 320ms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max[ 600ms, ceil(1.5x [5] x </a:t>
                      </a:r>
                      <a:r>
                        <a:rPr lang="en-US" sz="1200" dirty="0" err="1"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K</a:t>
                      </a:r>
                      <a:r>
                        <a:rPr lang="en-US" sz="1200" baseline="-25000" dirty="0" err="1"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) x max(SMTC </a:t>
                      </a:r>
                      <a:r>
                        <a:rPr lang="en-US" sz="1200" dirty="0" err="1"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period,DRX</a:t>
                      </a: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 cycle) ]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DRX cycle&gt;320ms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Ceil([5] x </a:t>
                      </a:r>
                      <a:r>
                        <a:rPr lang="en-US" sz="1200" dirty="0" err="1"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K</a:t>
                      </a:r>
                      <a:r>
                        <a:rPr lang="en-US" sz="1200" baseline="-25000" dirty="0" err="1"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) x DRX cycle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gridSpan="2">
                  <a:txBody>
                    <a:bodyPr/>
                    <a:lstStyle/>
                    <a:p>
                      <a:pPr marL="465455" indent="-46545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Note 1:  </a:t>
                      </a:r>
                      <a:r>
                        <a:rPr lang="en-US" sz="1200" dirty="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If different SMTC periodicities are configured for different cells, the SMTC period in the requirement is the one used by the cell being identified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1181443" y="2852936"/>
            <a:ext cx="6438557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新細明體" panose="02020500000000000000" pitchFamily="18" charset="-120"/>
                <a:cs typeface="Times New Roman" panose="02020603050405020304" pitchFamily="18" charset="0"/>
              </a:rPr>
              <a:t>Table 9.2.5.1-1: Time period for PSS/SSS detection, (Frequency range FR1)</a:t>
            </a:r>
            <a:endParaRPr kumimoji="0" lang="en-US" altLang="zh-CN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86259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Background</a:t>
            </a:r>
            <a:endParaRPr lang="en-US" sz="2800" dirty="0">
              <a:solidFill>
                <a:srgbClr val="00B050"/>
              </a:solidFill>
            </a:endParaRPr>
          </a:p>
        </p:txBody>
      </p:sp>
      <p:sp>
        <p:nvSpPr>
          <p:cNvPr id="6" name="TextBox 2"/>
          <p:cNvSpPr txBox="1"/>
          <p:nvPr/>
        </p:nvSpPr>
        <p:spPr>
          <a:xfrm>
            <a:off x="395536" y="1340768"/>
            <a:ext cx="8352928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7338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For intra-frequency CONNECTED mode measurement, UE can be configured with 2 SMTC with different periodicities. </a:t>
            </a:r>
            <a:endParaRPr lang="en-US" sz="2000" dirty="0" smtClean="0"/>
          </a:p>
          <a:p>
            <a:pPr marL="287338" lvl="1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The </a:t>
            </a:r>
            <a:r>
              <a:rPr lang="en-US" sz="2000" dirty="0"/>
              <a:t>RRC signaling is already provided in measurement object (MO) in </a:t>
            </a:r>
            <a:r>
              <a:rPr lang="en-US" sz="2000" dirty="0" smtClean="0"/>
              <a:t>TS38.331</a:t>
            </a:r>
          </a:p>
          <a:p>
            <a:pPr marL="744538" lvl="2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smtc2 </a:t>
            </a:r>
            <a:r>
              <a:rPr lang="en-US" sz="2000" dirty="0"/>
              <a:t>is optional. </a:t>
            </a:r>
            <a:endParaRPr lang="en-US" sz="2000" dirty="0" smtClean="0"/>
          </a:p>
          <a:p>
            <a:pPr marL="744538" lvl="2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If </a:t>
            </a:r>
            <a:r>
              <a:rPr lang="en-US" sz="2000" dirty="0"/>
              <a:t>smtc2 is provided, a </a:t>
            </a:r>
            <a:r>
              <a:rPr lang="en-US" sz="2000" dirty="0" err="1" smtClean="0"/>
              <a:t>pci</a:t>
            </a:r>
            <a:r>
              <a:rPr lang="en-US" sz="2000" dirty="0" smtClean="0"/>
              <a:t>-List is </a:t>
            </a:r>
            <a:r>
              <a:rPr lang="en-US" sz="2000" dirty="0"/>
              <a:t>also </a:t>
            </a:r>
            <a:r>
              <a:rPr lang="en-US" sz="2000" dirty="0" smtClean="0"/>
              <a:t>signaled </a:t>
            </a:r>
            <a:r>
              <a:rPr lang="en-US" sz="2000" dirty="0"/>
              <a:t>to inform UE of which cell(s) is associated with this different periodicity. </a:t>
            </a:r>
          </a:p>
          <a:p>
            <a:pPr marL="744538" lvl="2" indent="-285750">
              <a:buFont typeface="Arial" panose="020B0604020202020204" pitchFamily="34" charset="0"/>
              <a:buChar char="•"/>
            </a:pPr>
            <a:r>
              <a:rPr lang="en-US" sz="2000" dirty="0"/>
              <a:t>For all the other cells not listed in the </a:t>
            </a:r>
            <a:r>
              <a:rPr lang="en-US" sz="2000" dirty="0" err="1"/>
              <a:t>pci</a:t>
            </a:r>
            <a:r>
              <a:rPr lang="en-US" sz="2000" dirty="0"/>
              <a:t>-List, UE assumes their SMTC periodicity following smtc1. </a:t>
            </a:r>
          </a:p>
          <a:p>
            <a:pPr marL="744538" lvl="2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Periodicity </a:t>
            </a:r>
            <a:r>
              <a:rPr lang="en-US" sz="2000" dirty="0"/>
              <a:t>of smtc1 is longer than smtc2</a:t>
            </a:r>
            <a:r>
              <a:rPr lang="en-US" sz="2000" dirty="0" smtClean="0"/>
              <a:t>.</a:t>
            </a:r>
          </a:p>
          <a:p>
            <a:pPr marL="287338" lvl="1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Not only the intra-frequency measurement requirement on the frequency layer with dual STMC </a:t>
            </a:r>
            <a:r>
              <a:rPr lang="en-US" sz="2000" dirty="0"/>
              <a:t>periodicities </a:t>
            </a:r>
            <a:r>
              <a:rPr lang="en-US" sz="2000" dirty="0" smtClean="0"/>
              <a:t>will be impacted by which SMTC periodicity is selected, but also other requirements will be impacted.</a:t>
            </a:r>
            <a:endParaRPr lang="en-US" sz="2000" dirty="0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076869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Wayforward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/>
          </a:bodyPr>
          <a:lstStyle/>
          <a:p>
            <a:r>
              <a:rPr lang="en-US" dirty="0" smtClean="0"/>
              <a:t>RAN4 to decide in the next meeting on which SMTC periodicity is assumed in a intra-frequency layer in below requirements</a:t>
            </a:r>
          </a:p>
          <a:p>
            <a:pPr lvl="1"/>
            <a:r>
              <a:rPr lang="en-US" dirty="0" smtClean="0"/>
              <a:t>Category A: Intra-frequency measurement requirements on the frequency layer with dual SMTC periodicities</a:t>
            </a:r>
          </a:p>
          <a:p>
            <a:pPr lvl="1"/>
            <a:r>
              <a:rPr lang="en-US" dirty="0" smtClean="0"/>
              <a:t>Category B: Other RRM requirements confirmed that is impacted </a:t>
            </a:r>
          </a:p>
          <a:p>
            <a:pPr marL="400050" lvl="1" indent="0">
              <a:buNone/>
            </a:pPr>
            <a:endParaRPr lang="en-US" sz="2000" dirty="0" smtClean="0"/>
          </a:p>
          <a:p>
            <a:pPr marL="400050" lvl="1" indent="0">
              <a:buNone/>
            </a:pPr>
            <a:endParaRPr lang="en-US" sz="20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135378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2800" dirty="0" err="1" smtClean="0"/>
              <a:t>Wayforward</a:t>
            </a:r>
            <a:endParaRPr lang="en-US" sz="2800" dirty="0">
              <a:solidFill>
                <a:srgbClr val="00B050"/>
              </a:solidFill>
            </a:endParaRPr>
          </a:p>
        </p:txBody>
      </p:sp>
      <p:sp>
        <p:nvSpPr>
          <p:cNvPr id="6" name="TextBox 2"/>
          <p:cNvSpPr txBox="1"/>
          <p:nvPr/>
        </p:nvSpPr>
        <p:spPr>
          <a:xfrm>
            <a:off x="395536" y="1169318"/>
            <a:ext cx="8352928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7338" lvl="1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Possible list of category B requirements</a:t>
            </a:r>
          </a:p>
          <a:p>
            <a:pPr marL="744538" lvl="2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In TS 38.133</a:t>
            </a:r>
          </a:p>
          <a:p>
            <a:pPr marL="1201738" lvl="3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8.2.1.2.5.1 Interruptions </a:t>
            </a:r>
            <a:r>
              <a:rPr lang="en-US" sz="2000" dirty="0"/>
              <a:t>during measurements on deactivated NR SCC</a:t>
            </a:r>
          </a:p>
          <a:p>
            <a:pPr marL="1201738" lvl="3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8.5 Link </a:t>
            </a:r>
            <a:r>
              <a:rPr lang="en-US" sz="2000" dirty="0"/>
              <a:t>Recovery Procedures</a:t>
            </a:r>
          </a:p>
          <a:p>
            <a:pPr marL="1201738" lvl="3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9.2 </a:t>
            </a:r>
            <a:r>
              <a:rPr lang="en-GB" sz="2000" dirty="0"/>
              <a:t>NR intra-frequency </a:t>
            </a:r>
            <a:r>
              <a:rPr lang="en-GB" sz="2000" dirty="0" smtClean="0"/>
              <a:t>measurements</a:t>
            </a:r>
          </a:p>
          <a:p>
            <a:pPr marL="1658938" lvl="4" indent="-285750">
              <a:buFont typeface="Arial" panose="020B0604020202020204" pitchFamily="34" charset="0"/>
              <a:buChar char="•"/>
            </a:pPr>
            <a:r>
              <a:rPr lang="en-GB" sz="2000" dirty="0"/>
              <a:t>9.2.5.3 Scheduling availability of UE during intra-frequency</a:t>
            </a:r>
            <a:endParaRPr lang="en-US" sz="2000" dirty="0"/>
          </a:p>
          <a:p>
            <a:pPr marL="1201738" lvl="3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9.3 </a:t>
            </a:r>
            <a:r>
              <a:rPr lang="en-GB" sz="2000" dirty="0"/>
              <a:t>NR </a:t>
            </a:r>
            <a:r>
              <a:rPr lang="en-GB" sz="2000" dirty="0" smtClean="0"/>
              <a:t>inter-frequency </a:t>
            </a:r>
            <a:r>
              <a:rPr lang="en-GB" sz="2000" dirty="0"/>
              <a:t>measurements </a:t>
            </a:r>
            <a:endParaRPr lang="en-GB" sz="2000" dirty="0" smtClean="0"/>
          </a:p>
          <a:p>
            <a:pPr marL="1201738" lvl="3" indent="-285750">
              <a:buFont typeface="Arial" panose="020B0604020202020204" pitchFamily="34" charset="0"/>
              <a:buChar char="•"/>
            </a:pPr>
            <a:r>
              <a:rPr lang="en-US" sz="2000" dirty="0"/>
              <a:t>9.4 Inter-RAT </a:t>
            </a:r>
            <a:r>
              <a:rPr lang="en-US" sz="2000" dirty="0" smtClean="0"/>
              <a:t>measurement </a:t>
            </a:r>
            <a:r>
              <a:rPr lang="en-GB" sz="2000" dirty="0" smtClean="0"/>
              <a:t>measurements</a:t>
            </a:r>
            <a:endParaRPr lang="en-US" sz="2000" dirty="0"/>
          </a:p>
          <a:p>
            <a:pPr marL="1201738" lvl="3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8.1 Radio </a:t>
            </a:r>
            <a:r>
              <a:rPr lang="en-US" sz="2000" dirty="0"/>
              <a:t>link monitoring</a:t>
            </a:r>
          </a:p>
          <a:p>
            <a:pPr marL="744538" lvl="2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In TS 36.133</a:t>
            </a:r>
          </a:p>
          <a:p>
            <a:pPr marL="1201738" lvl="3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8.17.3 E-UTRA </a:t>
            </a:r>
            <a:r>
              <a:rPr lang="en-US" sz="2000" dirty="0"/>
              <a:t>Inter-frequency Measurements when c</a:t>
            </a:r>
            <a:r>
              <a:rPr lang="en-US" sz="2000" dirty="0" smtClean="0"/>
              <a:t>onfigured </a:t>
            </a:r>
            <a:r>
              <a:rPr lang="en-US" sz="2000" dirty="0"/>
              <a:t>with </a:t>
            </a:r>
            <a:r>
              <a:rPr lang="en-US" sz="2000" dirty="0" smtClean="0"/>
              <a:t>EN-DC Operation</a:t>
            </a:r>
          </a:p>
          <a:p>
            <a:pPr marL="1201738" lvl="3" indent="-285750">
              <a:buFont typeface="Arial" panose="020B0604020202020204" pitchFamily="34" charset="0"/>
              <a:buChar char="•"/>
            </a:pPr>
            <a:r>
              <a:rPr lang="en-GB" sz="2000" dirty="0" smtClean="0"/>
              <a:t>8.17.4 E-UTRA </a:t>
            </a:r>
            <a:r>
              <a:rPr lang="en-GB" sz="2000" dirty="0"/>
              <a:t>Inter-RAT NR Measurements when Configured with </a:t>
            </a:r>
            <a:r>
              <a:rPr lang="en-US" sz="2000" dirty="0"/>
              <a:t>EN-DC</a:t>
            </a:r>
            <a:r>
              <a:rPr lang="en-GB" sz="2000" dirty="0" smtClean="0"/>
              <a:t> Operation</a:t>
            </a:r>
            <a:endParaRPr lang="en-US" sz="2000" dirty="0" smtClean="0"/>
          </a:p>
          <a:p>
            <a:pPr marL="287338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Companies are encouraged to confirm </a:t>
            </a:r>
            <a:r>
              <a:rPr lang="en-US" sz="2000" dirty="0" smtClean="0"/>
              <a:t>the list of requirements </a:t>
            </a:r>
            <a:r>
              <a:rPr lang="en-US" sz="2000" dirty="0"/>
              <a:t>are </a:t>
            </a:r>
            <a:r>
              <a:rPr lang="en-US" sz="2000" dirty="0" smtClean="0"/>
              <a:t>impacted </a:t>
            </a:r>
            <a:r>
              <a:rPr lang="en-US" sz="2000" dirty="0"/>
              <a:t>by dual SMTC periodicities</a:t>
            </a: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744674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For information</a:t>
            </a:r>
            <a:endParaRPr lang="en-US" sz="2800" dirty="0">
              <a:solidFill>
                <a:srgbClr val="00B050"/>
              </a:solidFill>
            </a:endParaRPr>
          </a:p>
        </p:txBody>
      </p:sp>
      <p:sp>
        <p:nvSpPr>
          <p:cNvPr id="6" name="TextBox 2"/>
          <p:cNvSpPr txBox="1"/>
          <p:nvPr/>
        </p:nvSpPr>
        <p:spPr>
          <a:xfrm>
            <a:off x="395536" y="1340768"/>
            <a:ext cx="835292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7338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For example, if NW configures </a:t>
            </a:r>
            <a:r>
              <a:rPr lang="en-US" sz="2000" i="1" dirty="0" smtClean="0"/>
              <a:t>2</a:t>
            </a:r>
            <a:r>
              <a:rPr lang="en-US" sz="2000" dirty="0" smtClean="0"/>
              <a:t> </a:t>
            </a:r>
            <a:r>
              <a:rPr lang="en-US" sz="2000" dirty="0"/>
              <a:t>intra-frequency MOs to UE, then there could be up to </a:t>
            </a:r>
            <a:r>
              <a:rPr lang="en-US" sz="2000" dirty="0" smtClean="0"/>
              <a:t>4 </a:t>
            </a:r>
            <a:r>
              <a:rPr lang="en-US" sz="2000" dirty="0"/>
              <a:t>combinations due to the selection between smtc1 and smtc2. </a:t>
            </a:r>
            <a:endParaRPr lang="en-US" sz="20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The requirement of </a:t>
            </a:r>
            <a:r>
              <a:rPr lang="en-US" sz="2000" dirty="0" smtClean="0">
                <a:solidFill>
                  <a:srgbClr val="FF0000"/>
                </a:solidFill>
              </a:rPr>
              <a:t>intra-F1 </a:t>
            </a:r>
            <a:r>
              <a:rPr lang="en-US" sz="2000" dirty="0" smtClean="0"/>
              <a:t>is impacted by the choice in intra-F2 and</a:t>
            </a:r>
            <a:r>
              <a:rPr lang="en-US" sz="2000" dirty="0" smtClean="0">
                <a:solidFill>
                  <a:srgbClr val="FF0000"/>
                </a:solidFill>
              </a:rPr>
              <a:t> vice versa</a:t>
            </a:r>
            <a:r>
              <a:rPr lang="en-US" sz="2000" dirty="0" smtClean="0"/>
              <a:t>. </a:t>
            </a:r>
            <a:r>
              <a:rPr lang="en-US" sz="2000" dirty="0"/>
              <a:t>Therefore totally the requirement of intra-F1 still has 4 </a:t>
            </a:r>
            <a:r>
              <a:rPr lang="en-US" sz="2000" dirty="0" smtClean="0"/>
              <a:t>cases</a:t>
            </a:r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The </a:t>
            </a:r>
            <a:r>
              <a:rPr lang="en-US" sz="2000" dirty="0"/>
              <a:t>requirement of </a:t>
            </a:r>
            <a:r>
              <a:rPr lang="en-US" sz="2000" dirty="0" smtClean="0">
                <a:solidFill>
                  <a:srgbClr val="0000FF"/>
                </a:solidFill>
              </a:rPr>
              <a:t>inter-F3</a:t>
            </a:r>
            <a:r>
              <a:rPr lang="en-US" sz="2000" dirty="0" smtClean="0"/>
              <a:t> is also impacted and has 4 cases</a:t>
            </a:r>
            <a:endParaRPr lang="en-US" sz="2000" dirty="0"/>
          </a:p>
          <a:p>
            <a:pPr marL="287338" lvl="1" indent="-285750">
              <a:buFont typeface="Arial" panose="020B0604020202020204" pitchFamily="34" charset="0"/>
              <a:buChar char="•"/>
            </a:pPr>
            <a:endParaRPr lang="en-US" sz="2000" dirty="0" smtClean="0"/>
          </a:p>
          <a:p>
            <a:pPr marL="287338" lvl="1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7338" lvl="1" indent="-285750">
              <a:buFont typeface="Arial" panose="020B0604020202020204" pitchFamily="34" charset="0"/>
              <a:buChar char="•"/>
            </a:pPr>
            <a:endParaRPr lang="en-US" sz="2000" dirty="0" smtClean="0"/>
          </a:p>
          <a:p>
            <a:pPr marL="287338" lvl="1" indent="-285750">
              <a:buFont typeface="Arial" panose="020B0604020202020204" pitchFamily="34" charset="0"/>
              <a:buChar char="•"/>
            </a:pPr>
            <a:endParaRPr lang="en-US" sz="2000" i="1" dirty="0" smtClean="0"/>
          </a:p>
          <a:p>
            <a:pPr marL="287338" lvl="1" indent="-285750">
              <a:buFont typeface="Arial" panose="020B0604020202020204" pitchFamily="34" charset="0"/>
              <a:buChar char="•"/>
            </a:pPr>
            <a:endParaRPr lang="en-US" sz="2000" i="1" dirty="0" smtClean="0"/>
          </a:p>
          <a:p>
            <a:pPr marL="287338" lvl="1" indent="-285750">
              <a:buFont typeface="Arial" panose="020B0604020202020204" pitchFamily="34" charset="0"/>
              <a:buChar char="•"/>
            </a:pPr>
            <a:endParaRPr lang="en-US" sz="2000" i="1" dirty="0" smtClean="0"/>
          </a:p>
          <a:p>
            <a:pPr marL="287338" lvl="1" indent="-285750">
              <a:buFont typeface="Arial" panose="020B0604020202020204" pitchFamily="34" charset="0"/>
              <a:buChar char="•"/>
            </a:pPr>
            <a:endParaRPr lang="en-US" sz="2000" i="1" dirty="0" smtClean="0"/>
          </a:p>
          <a:p>
            <a:pPr marL="287338" lvl="1" indent="-285750">
              <a:buFont typeface="Arial" panose="020B0604020202020204" pitchFamily="34" charset="0"/>
              <a:buChar char="•"/>
            </a:pPr>
            <a:endParaRPr lang="en-US" sz="2000" i="1" dirty="0" smtClean="0"/>
          </a:p>
          <a:p>
            <a:pPr marL="287338" lvl="1" indent="-285750">
              <a:buFont typeface="Arial" panose="020B0604020202020204" pitchFamily="34" charset="0"/>
              <a:buChar char="•"/>
            </a:pPr>
            <a:endParaRPr lang="en-US" sz="2000" dirty="0" smtClean="0"/>
          </a:p>
          <a:p>
            <a:pPr marL="287338" lvl="1" indent="-285750">
              <a:buFont typeface="Arial" panose="020B0604020202020204" pitchFamily="34" charset="0"/>
              <a:buChar char="•"/>
            </a:pPr>
            <a:endParaRPr lang="en-US" sz="2000" dirty="0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5</a:t>
            </a:fld>
            <a:endParaRPr kumimoji="1" lang="ja-JP" altLang="en-US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7197756"/>
              </p:ext>
            </p:extLst>
          </p:nvPr>
        </p:nvGraphicFramePr>
        <p:xfrm>
          <a:off x="5817112" y="3857866"/>
          <a:ext cx="2808024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36008"/>
                <a:gridCol w="936008"/>
                <a:gridCol w="936008"/>
              </a:tblGrid>
              <a:tr h="0"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Intra-F1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Intra-F2</a:t>
                      </a:r>
                      <a:endParaRPr lang="en-US" sz="18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Case 1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smct1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smct1</a:t>
                      </a:r>
                      <a:endParaRPr lang="en-US" sz="18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Case 2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smct1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smct2</a:t>
                      </a:r>
                      <a:endParaRPr lang="en-US" sz="18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Case 3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smct2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smct1</a:t>
                      </a:r>
                      <a:endParaRPr lang="en-US" sz="18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Case 4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smct2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smct2</a:t>
                      </a:r>
                      <a:endParaRPr lang="en-US" sz="18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8" name="文字方塊 37"/>
          <p:cNvSpPr txBox="1"/>
          <p:nvPr/>
        </p:nvSpPr>
        <p:spPr>
          <a:xfrm>
            <a:off x="401165" y="3576620"/>
            <a:ext cx="109536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Intra-F</a:t>
            </a:r>
            <a:r>
              <a:rPr lang="en-US" sz="1200" baseline="-25000" dirty="0" smtClean="0"/>
              <a:t>1</a:t>
            </a:r>
            <a:r>
              <a:rPr lang="en-US" sz="1200" dirty="0" smtClean="0"/>
              <a:t>, smtc1</a:t>
            </a:r>
            <a:endParaRPr lang="en-US" sz="1200" dirty="0"/>
          </a:p>
        </p:txBody>
      </p:sp>
      <p:sp>
        <p:nvSpPr>
          <p:cNvPr id="41" name="文字方塊 40"/>
          <p:cNvSpPr txBox="1"/>
          <p:nvPr/>
        </p:nvSpPr>
        <p:spPr>
          <a:xfrm>
            <a:off x="405546" y="4046380"/>
            <a:ext cx="109536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Intra-F</a:t>
            </a:r>
            <a:r>
              <a:rPr lang="en-US" sz="1200" baseline="-25000" dirty="0" smtClean="0"/>
              <a:t>1</a:t>
            </a:r>
            <a:r>
              <a:rPr lang="en-US" sz="1200" dirty="0" smtClean="0"/>
              <a:t>, smtc2</a:t>
            </a:r>
            <a:endParaRPr lang="en-US" sz="1200" dirty="0"/>
          </a:p>
        </p:txBody>
      </p:sp>
      <p:sp>
        <p:nvSpPr>
          <p:cNvPr id="42" name="文字方塊 41"/>
          <p:cNvSpPr txBox="1"/>
          <p:nvPr/>
        </p:nvSpPr>
        <p:spPr>
          <a:xfrm>
            <a:off x="401165" y="4511092"/>
            <a:ext cx="109536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Intra-F</a:t>
            </a:r>
            <a:r>
              <a:rPr lang="en-US" sz="1200" baseline="-25000" dirty="0" smtClean="0"/>
              <a:t>2</a:t>
            </a:r>
            <a:r>
              <a:rPr lang="en-US" sz="1200" dirty="0" smtClean="0"/>
              <a:t>, smtc1</a:t>
            </a:r>
            <a:endParaRPr lang="en-US" sz="1200" dirty="0"/>
          </a:p>
        </p:txBody>
      </p:sp>
      <p:sp>
        <p:nvSpPr>
          <p:cNvPr id="43" name="文字方塊 37"/>
          <p:cNvSpPr txBox="1"/>
          <p:nvPr/>
        </p:nvSpPr>
        <p:spPr>
          <a:xfrm>
            <a:off x="397846" y="4960017"/>
            <a:ext cx="109536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Intra-F</a:t>
            </a:r>
            <a:r>
              <a:rPr lang="en-US" sz="1200" baseline="-25000" dirty="0" smtClean="0"/>
              <a:t>2</a:t>
            </a:r>
            <a:r>
              <a:rPr lang="en-US" sz="1200" dirty="0" smtClean="0"/>
              <a:t>, smtc2</a:t>
            </a:r>
            <a:endParaRPr lang="en-US" sz="1200" dirty="0"/>
          </a:p>
        </p:txBody>
      </p:sp>
      <p:sp>
        <p:nvSpPr>
          <p:cNvPr id="44" name="文字方塊 37"/>
          <p:cNvSpPr txBox="1"/>
          <p:nvPr/>
        </p:nvSpPr>
        <p:spPr>
          <a:xfrm>
            <a:off x="397846" y="5458824"/>
            <a:ext cx="10214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Inter-F</a:t>
            </a:r>
            <a:r>
              <a:rPr lang="en-US" sz="1200" baseline="-25000" dirty="0" smtClean="0"/>
              <a:t>3</a:t>
            </a:r>
            <a:r>
              <a:rPr lang="en-US" sz="1200" dirty="0" smtClean="0"/>
              <a:t>, </a:t>
            </a:r>
            <a:r>
              <a:rPr lang="en-US" sz="1200" dirty="0" err="1" smtClean="0"/>
              <a:t>smtc</a:t>
            </a:r>
            <a:endParaRPr lang="en-US" sz="1200" dirty="0"/>
          </a:p>
        </p:txBody>
      </p:sp>
      <p:grpSp>
        <p:nvGrpSpPr>
          <p:cNvPr id="45" name="群組 44"/>
          <p:cNvGrpSpPr/>
          <p:nvPr/>
        </p:nvGrpSpPr>
        <p:grpSpPr>
          <a:xfrm>
            <a:off x="988828" y="3715119"/>
            <a:ext cx="4392488" cy="2060422"/>
            <a:chOff x="899592" y="2808738"/>
            <a:chExt cx="5224927" cy="2060422"/>
          </a:xfrm>
        </p:grpSpPr>
        <p:sp>
          <p:nvSpPr>
            <p:cNvPr id="46" name="矩形 45"/>
            <p:cNvSpPr/>
            <p:nvPr/>
          </p:nvSpPr>
          <p:spPr>
            <a:xfrm>
              <a:off x="2662954" y="2808738"/>
              <a:ext cx="580514" cy="184931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</a:rPr>
                <a:t>SSB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4983280" y="2808738"/>
              <a:ext cx="580514" cy="184931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</a:rPr>
                <a:t>SSB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2662954" y="3270844"/>
              <a:ext cx="580514" cy="184931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</a:rPr>
                <a:t>SSB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4983280" y="3270844"/>
              <a:ext cx="580514" cy="184931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</a:rPr>
                <a:t>SSB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1498811" y="3738301"/>
              <a:ext cx="580514" cy="184931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</a:rPr>
                <a:t>SSB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3819137" y="3738301"/>
              <a:ext cx="580514" cy="184931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</a:rPr>
                <a:t>SSB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cxnSp>
          <p:nvCxnSpPr>
            <p:cNvPr id="52" name="直線單箭頭接點 51"/>
            <p:cNvCxnSpPr/>
            <p:nvPr/>
          </p:nvCxnSpPr>
          <p:spPr>
            <a:xfrm>
              <a:off x="902911" y="2994381"/>
              <a:ext cx="5221608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線單箭頭接點 52"/>
            <p:cNvCxnSpPr/>
            <p:nvPr/>
          </p:nvCxnSpPr>
          <p:spPr>
            <a:xfrm flipV="1">
              <a:off x="902911" y="3454842"/>
              <a:ext cx="5221608" cy="934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線單箭頭接點 53"/>
            <p:cNvCxnSpPr/>
            <p:nvPr/>
          </p:nvCxnSpPr>
          <p:spPr>
            <a:xfrm flipV="1">
              <a:off x="902911" y="3921232"/>
              <a:ext cx="5221608" cy="196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矩形 32"/>
            <p:cNvSpPr/>
            <p:nvPr/>
          </p:nvSpPr>
          <p:spPr>
            <a:xfrm>
              <a:off x="1495492" y="4187226"/>
              <a:ext cx="580514" cy="184931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</a:rPr>
                <a:t>SSB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56" name="矩形 33"/>
            <p:cNvSpPr/>
            <p:nvPr/>
          </p:nvSpPr>
          <p:spPr>
            <a:xfrm>
              <a:off x="3815818" y="4187226"/>
              <a:ext cx="580514" cy="184931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</a:rPr>
                <a:t>SSB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cxnSp>
          <p:nvCxnSpPr>
            <p:cNvPr id="57" name="直線單箭頭接點 40"/>
            <p:cNvCxnSpPr/>
            <p:nvPr/>
          </p:nvCxnSpPr>
          <p:spPr>
            <a:xfrm flipV="1">
              <a:off x="899592" y="4370157"/>
              <a:ext cx="5221608" cy="196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矩形 32"/>
            <p:cNvSpPr/>
            <p:nvPr/>
          </p:nvSpPr>
          <p:spPr>
            <a:xfrm>
              <a:off x="1495492" y="4679410"/>
              <a:ext cx="580514" cy="184931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 w="19050">
              <a:solidFill>
                <a:schemeClr val="tx1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</a:rPr>
                <a:t>SSB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59" name="矩形 33"/>
            <p:cNvSpPr/>
            <p:nvPr/>
          </p:nvSpPr>
          <p:spPr>
            <a:xfrm>
              <a:off x="3815818" y="4679410"/>
              <a:ext cx="580514" cy="184931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 w="19050">
              <a:solidFill>
                <a:schemeClr val="tx1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</a:rPr>
                <a:t>SSB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cxnSp>
          <p:nvCxnSpPr>
            <p:cNvPr id="60" name="直線單箭頭接點 40"/>
            <p:cNvCxnSpPr/>
            <p:nvPr/>
          </p:nvCxnSpPr>
          <p:spPr>
            <a:xfrm flipV="1">
              <a:off x="899592" y="4868964"/>
              <a:ext cx="5221608" cy="196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矩形 32"/>
            <p:cNvSpPr/>
            <p:nvPr/>
          </p:nvSpPr>
          <p:spPr>
            <a:xfrm>
              <a:off x="2652953" y="4184599"/>
              <a:ext cx="580514" cy="184931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</a:rPr>
                <a:t>SSB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62" name="矩形 33"/>
            <p:cNvSpPr/>
            <p:nvPr/>
          </p:nvSpPr>
          <p:spPr>
            <a:xfrm>
              <a:off x="4973279" y="4184599"/>
              <a:ext cx="580514" cy="184931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</a:rPr>
                <a:t>SSB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2648182" y="4683209"/>
              <a:ext cx="580514" cy="184931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 w="19050">
              <a:solidFill>
                <a:schemeClr val="tx1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</a:rPr>
                <a:t>SSB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64" name="矩形 33"/>
            <p:cNvSpPr/>
            <p:nvPr/>
          </p:nvSpPr>
          <p:spPr>
            <a:xfrm>
              <a:off x="5007723" y="4682816"/>
              <a:ext cx="580514" cy="184931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 w="19050">
              <a:solidFill>
                <a:schemeClr val="tx1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</a:rPr>
                <a:t>SSB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1487728" y="3273825"/>
              <a:ext cx="580514" cy="184931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</a:rPr>
                <a:t>SSB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3808054" y="3273825"/>
              <a:ext cx="580514" cy="184931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200" dirty="0" smtClean="0">
                  <a:solidFill>
                    <a:schemeClr val="tx1"/>
                  </a:solidFill>
                </a:rPr>
                <a:t>SSB</a:t>
              </a:r>
              <a:endParaRPr lang="en-US" sz="1200" dirty="0">
                <a:solidFill>
                  <a:schemeClr val="tx1"/>
                </a:solidFill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737525" y="6002981"/>
            <a:ext cx="80135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588" lvl="1"/>
            <a:r>
              <a:rPr lang="en-US" sz="1600" dirty="0"/>
              <a:t>An principle is needed to define a unique requirement for each measurement requirement (including intra-frequency layer itself and impacted intra/inter-frequency layers)</a:t>
            </a:r>
          </a:p>
        </p:txBody>
      </p:sp>
    </p:spTree>
    <p:extLst>
      <p:ext uri="{BB962C8B-B14F-4D97-AF65-F5344CB8AC3E}">
        <p14:creationId xmlns:p14="http://schemas.microsoft.com/office/powerpoint/2010/main" val="27553573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Wayforward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328592"/>
          </a:xfrm>
        </p:spPr>
        <p:txBody>
          <a:bodyPr>
            <a:norm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sz="3200" dirty="0" smtClean="0"/>
              <a:t>RAN4 </a:t>
            </a:r>
            <a:r>
              <a:rPr lang="en-US" sz="3200" dirty="0"/>
              <a:t>to </a:t>
            </a:r>
            <a:r>
              <a:rPr lang="en-US" sz="3200" dirty="0" smtClean="0"/>
              <a:t>discuss which options will be used to define the requirements: </a:t>
            </a:r>
          </a:p>
          <a:p>
            <a:pPr marL="742950" lvl="2" indent="-342900"/>
            <a:r>
              <a:rPr lang="en-US" sz="2000" dirty="0"/>
              <a:t>Option 1: </a:t>
            </a:r>
            <a:br>
              <a:rPr lang="en-US" sz="2000" dirty="0"/>
            </a:br>
            <a:r>
              <a:rPr lang="en-US" sz="1600" dirty="0"/>
              <a:t>Both </a:t>
            </a:r>
            <a:r>
              <a:rPr lang="en-US" sz="1600" dirty="0"/>
              <a:t>Category A </a:t>
            </a:r>
            <a:r>
              <a:rPr lang="en-US" sz="1600" dirty="0"/>
              <a:t>and </a:t>
            </a:r>
            <a:r>
              <a:rPr lang="en-US" sz="1600" dirty="0"/>
              <a:t>Category B</a:t>
            </a:r>
            <a:r>
              <a:rPr lang="en-US" sz="1600" dirty="0"/>
              <a:t> assume smtc1</a:t>
            </a:r>
          </a:p>
          <a:p>
            <a:pPr marL="742950" lvl="2" indent="-342900"/>
            <a:r>
              <a:rPr lang="en-US" sz="2000" dirty="0"/>
              <a:t>Option 2: </a:t>
            </a:r>
            <a:br>
              <a:rPr lang="en-US" sz="2000" dirty="0"/>
            </a:br>
            <a:r>
              <a:rPr lang="en-US" sz="1600" dirty="0"/>
              <a:t>Both </a:t>
            </a:r>
            <a:r>
              <a:rPr lang="en-US" sz="1600" dirty="0"/>
              <a:t>Category A </a:t>
            </a:r>
            <a:r>
              <a:rPr lang="en-US" sz="1600" dirty="0"/>
              <a:t>and </a:t>
            </a:r>
            <a:r>
              <a:rPr lang="en-US" sz="1600" dirty="0"/>
              <a:t>Category B</a:t>
            </a:r>
            <a:r>
              <a:rPr lang="en-US" sz="1600" dirty="0"/>
              <a:t> </a:t>
            </a:r>
            <a:r>
              <a:rPr lang="en-US" sz="1600" dirty="0"/>
              <a:t>assume </a:t>
            </a:r>
            <a:r>
              <a:rPr lang="en-US" sz="1600" dirty="0"/>
              <a:t>smtc2</a:t>
            </a:r>
          </a:p>
          <a:p>
            <a:pPr marL="742950" lvl="2" indent="-342900"/>
            <a:r>
              <a:rPr lang="en-US" sz="2000" dirty="0"/>
              <a:t>Option 3: </a:t>
            </a:r>
          </a:p>
          <a:p>
            <a:pPr marL="1200150" lvl="3" indent="-342900"/>
            <a:r>
              <a:rPr lang="en-US" sz="1600" dirty="0"/>
              <a:t>Category A </a:t>
            </a:r>
            <a:r>
              <a:rPr lang="en-US" sz="1600" dirty="0"/>
              <a:t>always assumes smtc1</a:t>
            </a:r>
          </a:p>
          <a:p>
            <a:pPr marL="1200150" lvl="3" indent="-342900"/>
            <a:r>
              <a:rPr lang="en-US" sz="1600" dirty="0"/>
              <a:t>Category B</a:t>
            </a:r>
            <a:r>
              <a:rPr lang="en-US" sz="1600" dirty="0"/>
              <a:t> always assumes smtc2</a:t>
            </a:r>
            <a:endParaRPr lang="en-US" sz="1600" dirty="0"/>
          </a:p>
          <a:p>
            <a:pPr marL="742950" lvl="2" indent="-342900"/>
            <a:r>
              <a:rPr lang="en-US" sz="2000" dirty="0"/>
              <a:t>Option 4: </a:t>
            </a:r>
          </a:p>
          <a:p>
            <a:pPr marL="1200150" lvl="3" indent="-342900"/>
            <a:r>
              <a:rPr lang="en-US" sz="1600" dirty="0"/>
              <a:t>Scenario-based </a:t>
            </a:r>
            <a:r>
              <a:rPr lang="en-US" sz="1600" dirty="0"/>
              <a:t>rule, e.g., Example shown in the next page</a:t>
            </a:r>
          </a:p>
          <a:p>
            <a:pPr marL="742950" lvl="2" indent="-342900"/>
            <a:r>
              <a:rPr lang="en-US" sz="2000" dirty="0"/>
              <a:t>Option 5:</a:t>
            </a:r>
          </a:p>
          <a:p>
            <a:pPr marL="1200150" lvl="3" indent="-342900"/>
            <a:r>
              <a:rPr lang="en-US" sz="1600" dirty="0"/>
              <a:t>Category A </a:t>
            </a:r>
            <a:r>
              <a:rPr lang="en-US" sz="1600" dirty="0" smtClean="0"/>
              <a:t>assumes </a:t>
            </a:r>
            <a:r>
              <a:rPr lang="en-US" sz="1600" dirty="0"/>
              <a:t>the configured smtc1 or smtc2 depending on </a:t>
            </a:r>
            <a:r>
              <a:rPr lang="en-US" sz="1600" dirty="0" smtClean="0"/>
              <a:t>PCI</a:t>
            </a:r>
          </a:p>
          <a:p>
            <a:pPr marL="1200150" lvl="3" indent="-342900"/>
            <a:r>
              <a:rPr lang="en-US" sz="1600"/>
              <a:t>Category </a:t>
            </a:r>
            <a:r>
              <a:rPr lang="en-US" sz="1600" smtClean="0"/>
              <a:t>B: FFS </a:t>
            </a:r>
            <a:endParaRPr lang="en-US" sz="1600" dirty="0"/>
          </a:p>
          <a:p>
            <a:pPr marL="742950" lvl="2" indent="-342900"/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574928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7</a:t>
            </a:fld>
            <a:endParaRPr kumimoji="1" lang="ja-JP" altLang="en-US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687500" y="1591578"/>
            <a:ext cx="6112058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1400" b="1" i="0" u="none" strike="noStrike" cap="none" normalizeH="0" baseline="0" dirty="0" smtClean="0" bmk="_Hlk50501326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新細明體" panose="02020500000000000000" pitchFamily="18" charset="-120"/>
                <a:cs typeface="Arial" panose="020B0604020202020204" pitchFamily="34" charset="0"/>
              </a:rPr>
              <a:t>Table 1: SMTC </a:t>
            </a:r>
            <a:r>
              <a:rPr kumimoji="0" lang="en-US" altLang="zh-CN" sz="1400" b="1" dirty="0" smtClean="0" bmk="_Hlk505013260">
                <a:latin typeface="Arial" panose="020B0604020202020204" pitchFamily="34" charset="0"/>
                <a:ea typeface="新細明體" panose="02020500000000000000" pitchFamily="18" charset="-120"/>
                <a:cs typeface="Arial" panose="020B0604020202020204" pitchFamily="34" charset="0"/>
              </a:rPr>
              <a:t>periodicity that </a:t>
            </a:r>
            <a:r>
              <a:rPr kumimoji="0" lang="en-US" sz="1400" b="1" dirty="0" smtClean="0">
                <a:latin typeface="Arial" panose="020B0604020202020204" pitchFamily="34" charset="0"/>
                <a:ea typeface="新細明體" panose="02020500000000000000" pitchFamily="18" charset="-120"/>
                <a:cs typeface="Arial" panose="020B0604020202020204" pitchFamily="34" charset="0"/>
              </a:rPr>
              <a:t>Category </a:t>
            </a:r>
            <a:r>
              <a:rPr kumimoji="0" lang="en-US" sz="1400" b="1" dirty="0">
                <a:latin typeface="Arial" panose="020B0604020202020204" pitchFamily="34" charset="0"/>
                <a:ea typeface="新細明體" panose="02020500000000000000" pitchFamily="18" charset="-120"/>
                <a:cs typeface="Arial" panose="020B0604020202020204" pitchFamily="34" charset="0"/>
              </a:rPr>
              <a:t>B </a:t>
            </a:r>
            <a:r>
              <a:rPr kumimoji="0" lang="en-US" sz="1400" b="1" dirty="0" smtClean="0">
                <a:latin typeface="Arial" panose="020B0604020202020204" pitchFamily="34" charset="0"/>
                <a:ea typeface="新細明體" panose="02020500000000000000" pitchFamily="18" charset="-120"/>
                <a:cs typeface="Arial" panose="020B0604020202020204" pitchFamily="34" charset="0"/>
              </a:rPr>
              <a:t>assumes based on</a:t>
            </a:r>
            <a:br>
              <a:rPr kumimoji="0" lang="en-US" sz="1400" b="1" dirty="0" smtClean="0">
                <a:latin typeface="Arial" panose="020B0604020202020204" pitchFamily="34" charset="0"/>
                <a:ea typeface="新細明體" panose="02020500000000000000" pitchFamily="18" charset="-120"/>
                <a:cs typeface="Arial" panose="020B0604020202020204" pitchFamily="34" charset="0"/>
              </a:rPr>
            </a:br>
            <a:r>
              <a:rPr kumimoji="0" lang="en-US" sz="1400" b="1" dirty="0" smtClean="0">
                <a:latin typeface="Arial" panose="020B0604020202020204" pitchFamily="34" charset="0"/>
                <a:ea typeface="新細明體" panose="02020500000000000000" pitchFamily="18" charset="-120"/>
                <a:cs typeface="Arial" panose="020B0604020202020204" pitchFamily="34" charset="0"/>
              </a:rPr>
              <a:t> the </a:t>
            </a:r>
            <a:r>
              <a:rPr kumimoji="0" lang="en-US" sz="1400" b="1" dirty="0">
                <a:latin typeface="Arial" panose="020B0604020202020204" pitchFamily="34" charset="0"/>
                <a:ea typeface="新細明體" panose="02020500000000000000" pitchFamily="18" charset="-120"/>
                <a:cs typeface="Arial" panose="020B0604020202020204" pitchFamily="34" charset="0"/>
              </a:rPr>
              <a:t>collision status between SMTC occasions </a:t>
            </a:r>
            <a:r>
              <a:rPr kumimoji="0" lang="en-US" sz="1400" b="1" dirty="0" smtClean="0">
                <a:latin typeface="Arial" panose="020B0604020202020204" pitchFamily="34" charset="0"/>
                <a:ea typeface="新細明體" panose="02020500000000000000" pitchFamily="18" charset="-120"/>
                <a:cs typeface="Arial" panose="020B0604020202020204" pitchFamily="34" charset="0"/>
              </a:rPr>
              <a:t>of Category A and MG. </a:t>
            </a:r>
            <a:br>
              <a:rPr kumimoji="0" lang="en-US" sz="1400" b="1" dirty="0" smtClean="0">
                <a:latin typeface="Arial" panose="020B0604020202020204" pitchFamily="34" charset="0"/>
                <a:ea typeface="新細明體" panose="02020500000000000000" pitchFamily="18" charset="-120"/>
                <a:cs typeface="Arial" panose="020B0604020202020204" pitchFamily="34" charset="0"/>
              </a:rPr>
            </a:br>
            <a:r>
              <a:rPr kumimoji="0" lang="en-US" sz="1400" b="1" dirty="0" smtClean="0">
                <a:latin typeface="Arial" panose="020B0604020202020204" pitchFamily="34" charset="0"/>
                <a:ea typeface="新細明體" panose="02020500000000000000" pitchFamily="18" charset="-120"/>
                <a:cs typeface="Arial" panose="020B0604020202020204" pitchFamily="34" charset="0"/>
              </a:rPr>
              <a:t>Measurement within MG might include Type A/B/C/D and </a:t>
            </a:r>
            <a:br>
              <a:rPr kumimoji="0" lang="en-US" sz="1400" b="1" dirty="0" smtClean="0">
                <a:latin typeface="Arial" panose="020B0604020202020204" pitchFamily="34" charset="0"/>
                <a:ea typeface="新細明體" panose="02020500000000000000" pitchFamily="18" charset="-120"/>
                <a:cs typeface="Arial" panose="020B0604020202020204" pitchFamily="34" charset="0"/>
              </a:rPr>
            </a:br>
            <a:r>
              <a:rPr kumimoji="0" lang="en-US" sz="1400" b="1" dirty="0" smtClean="0">
                <a:latin typeface="Arial" panose="020B0604020202020204" pitchFamily="34" charset="0"/>
                <a:ea typeface="新細明體" panose="02020500000000000000" pitchFamily="18" charset="-120"/>
                <a:cs typeface="Arial" panose="020B0604020202020204" pitchFamily="34" charset="0"/>
              </a:rPr>
              <a:t>measurement outside </a:t>
            </a:r>
            <a:r>
              <a:rPr kumimoji="0" lang="en-US" sz="1400" b="1" dirty="0">
                <a:latin typeface="Arial" panose="020B0604020202020204" pitchFamily="34" charset="0"/>
                <a:ea typeface="新細明體" panose="02020500000000000000" pitchFamily="18" charset="-120"/>
                <a:cs typeface="Arial" panose="020B0604020202020204" pitchFamily="34" charset="0"/>
              </a:rPr>
              <a:t>MG might include Type </a:t>
            </a:r>
            <a:r>
              <a:rPr kumimoji="0" lang="en-US" sz="1400" b="1" dirty="0" smtClean="0">
                <a:latin typeface="Arial" panose="020B0604020202020204" pitchFamily="34" charset="0"/>
                <a:ea typeface="新細明體" panose="02020500000000000000" pitchFamily="18" charset="-120"/>
                <a:cs typeface="Arial" panose="020B0604020202020204" pitchFamily="34" charset="0"/>
              </a:rPr>
              <a:t>A/B. </a:t>
            </a:r>
            <a:endParaRPr kumimoji="0" lang="en-US" sz="1400" b="1" dirty="0">
              <a:latin typeface="Arial" panose="020B0604020202020204" pitchFamily="34" charset="0"/>
              <a:ea typeface="新細明體" panose="02020500000000000000" pitchFamily="18" charset="-120"/>
              <a:cs typeface="Arial" panose="020B060402020202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內容版面配置區 2"/>
          <p:cNvSpPr txBox="1">
            <a:spLocks/>
          </p:cNvSpPr>
          <p:nvPr/>
        </p:nvSpPr>
        <p:spPr>
          <a:xfrm>
            <a:off x="323528" y="404664"/>
            <a:ext cx="8229600" cy="53285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42950" lvl="2" indent="-342900"/>
            <a:endParaRPr lang="en-US" dirty="0"/>
          </a:p>
        </p:txBody>
      </p:sp>
      <p:graphicFrame>
        <p:nvGraphicFramePr>
          <p:cNvPr id="8" name="內容版面配置區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28190028"/>
              </p:ext>
            </p:extLst>
          </p:nvPr>
        </p:nvGraphicFramePr>
        <p:xfrm>
          <a:off x="443785" y="2582420"/>
          <a:ext cx="8229599" cy="4125455"/>
        </p:xfrm>
        <a:graphic>
          <a:graphicData uri="http://schemas.openxmlformats.org/drawingml/2006/table">
            <a:tbl>
              <a:tblPr firstRow="1" firstCol="1" bandRow="1"/>
              <a:tblGrid>
                <a:gridCol w="648072"/>
                <a:gridCol w="1296144"/>
                <a:gridCol w="2232248"/>
                <a:gridCol w="2088232"/>
                <a:gridCol w="1964903"/>
              </a:tblGrid>
              <a:tr h="201603">
                <a:tc rowSpan="2" gridSpan="2">
                  <a:txBody>
                    <a:bodyPr/>
                    <a:lstStyle/>
                    <a:p>
                      <a:pPr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7211" marR="672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Smtc2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7211" marR="672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71091"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Fully overlapped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7211" marR="6721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Partially overlapped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7211" marR="672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Fully </a:t>
                      </a:r>
                      <a:br>
                        <a:rPr lang="en-US" sz="1600" dirty="0"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</a:br>
                      <a:r>
                        <a:rPr lang="en-US" sz="1600" dirty="0"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non-overlapped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7211" marR="672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6347">
                <a:tc rowSpan="6">
                  <a:txBody>
                    <a:bodyPr/>
                    <a:lstStyle/>
                    <a:p>
                      <a:pPr marL="71755" marR="7175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Smtc1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7211" marR="67211" marT="0" marB="0" vert="vert27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Fully overlapped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7211" marR="672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Meas. within MG</a:t>
                      </a:r>
                      <a:br>
                        <a:rPr lang="en-US" sz="1600" dirty="0"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</a:br>
                      <a:r>
                        <a:rPr lang="en-US" sz="1600" dirty="0"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smtc2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7211" marR="67211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Meas. within MG</a:t>
                      </a:r>
                      <a:br>
                        <a:rPr lang="en-US" sz="1600" dirty="0"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</a:br>
                      <a:r>
                        <a:rPr lang="en-US" sz="1600" dirty="0"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smtc1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7211" marR="672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N/A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7211" marR="672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109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Meas. outside MG</a:t>
                      </a:r>
                      <a:br>
                        <a:rPr lang="en-US" sz="1600" dirty="0"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</a:br>
                      <a:r>
                        <a:rPr lang="en-US" sz="1600" dirty="0"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N/A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7211" marR="67211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Meas. outside MG</a:t>
                      </a:r>
                      <a:br>
                        <a:rPr lang="en-US" sz="1600" dirty="0"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</a:br>
                      <a:r>
                        <a:rPr lang="en-US" sz="1600" dirty="0"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smtc2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7211" marR="672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863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Partially overlapped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7211" marR="672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N/A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7211" marR="67211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Meas. within MG</a:t>
                      </a:r>
                      <a:br>
                        <a:rPr lang="en-US" sz="1600" dirty="0"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</a:br>
                      <a:r>
                        <a:rPr lang="en-US" sz="1600" dirty="0"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N/A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7211" marR="672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N/A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7211" marR="672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109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Meas. outside MG</a:t>
                      </a:r>
                      <a:br>
                        <a:rPr lang="en-US" sz="1600" dirty="0"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</a:br>
                      <a:r>
                        <a:rPr lang="en-US" sz="1600" dirty="0"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smtc2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7211" marR="672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7109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Fully non-overlapped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7211" marR="672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N/A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7211" marR="67211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Meas. within MG</a:t>
                      </a:r>
                      <a:br>
                        <a:rPr lang="en-US" sz="1600" dirty="0"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</a:br>
                      <a:r>
                        <a:rPr lang="en-US" sz="1600" dirty="0"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N/A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7211" marR="672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Meas. within MG</a:t>
                      </a:r>
                      <a:br>
                        <a:rPr lang="en-US" sz="1600" dirty="0"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</a:br>
                      <a:r>
                        <a:rPr lang="en-US" sz="1600" dirty="0"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N/A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7211" marR="672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109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Meas. outside MG</a:t>
                      </a:r>
                      <a:br>
                        <a:rPr lang="en-US" sz="1600" dirty="0"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</a:br>
                      <a:r>
                        <a:rPr lang="en-US" sz="1600" dirty="0"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smtc2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7211" marR="672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Meas. outside MG</a:t>
                      </a:r>
                      <a:br>
                        <a:rPr lang="en-US" sz="1600" dirty="0"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</a:br>
                      <a:r>
                        <a:rPr lang="en-US" sz="1600" dirty="0"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smtc2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7211" marR="672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內容版面配置區 2"/>
          <p:cNvSpPr txBox="1">
            <a:spLocks/>
          </p:cNvSpPr>
          <p:nvPr/>
        </p:nvSpPr>
        <p:spPr>
          <a:xfrm>
            <a:off x="307178" y="223092"/>
            <a:ext cx="8229600" cy="53285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None/>
            </a:pPr>
            <a:r>
              <a:rPr kumimoji="0" lang="en-US" altLang="zh-CN" sz="2400" dirty="0" bmk="_Hlk505013260">
                <a:latin typeface="Arial" panose="020B0604020202020204" pitchFamily="34" charset="0"/>
                <a:ea typeface="新細明體" panose="02020500000000000000" pitchFamily="18" charset="-120"/>
                <a:cs typeface="Arial" panose="020B0604020202020204" pitchFamily="34" charset="0"/>
              </a:rPr>
              <a:t>Scenario-based </a:t>
            </a:r>
            <a:r>
              <a:rPr kumimoji="0" lang="en-US" altLang="zh-CN" sz="2400" dirty="0" smtClean="0" bmk="_Hlk505013260">
                <a:latin typeface="Arial" panose="020B0604020202020204" pitchFamily="34" charset="0"/>
                <a:ea typeface="新細明體" panose="02020500000000000000" pitchFamily="18" charset="-120"/>
                <a:cs typeface="Arial" panose="020B0604020202020204" pitchFamily="34" charset="0"/>
              </a:rPr>
              <a:t>rules: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kumimoji="0" lang="en-US" sz="1600" dirty="0">
                <a:latin typeface="Arial" panose="020B0604020202020204" pitchFamily="34" charset="0"/>
                <a:ea typeface="新細明體" panose="02020500000000000000" pitchFamily="18" charset="-120"/>
                <a:cs typeface="Arial" panose="020B0604020202020204" pitchFamily="34" charset="0"/>
              </a:rPr>
              <a:t>Category A always assumes </a:t>
            </a:r>
            <a:r>
              <a:rPr kumimoji="0" lang="en-US" sz="1600" dirty="0" smtClean="0">
                <a:latin typeface="Arial" panose="020B0604020202020204" pitchFamily="34" charset="0"/>
                <a:ea typeface="新細明體" panose="02020500000000000000" pitchFamily="18" charset="-120"/>
                <a:cs typeface="Arial" panose="020B0604020202020204" pitchFamily="34" charset="0"/>
              </a:rPr>
              <a:t>smtc1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kumimoji="0" lang="en-US" sz="1600" dirty="0" smtClean="0">
                <a:latin typeface="Arial" panose="020B0604020202020204" pitchFamily="34" charset="0"/>
                <a:ea typeface="新細明體" panose="02020500000000000000" pitchFamily="18" charset="-120"/>
                <a:cs typeface="Arial" panose="020B0604020202020204" pitchFamily="34" charset="0"/>
              </a:rPr>
              <a:t>SMTC </a:t>
            </a:r>
            <a:r>
              <a:rPr kumimoji="0" lang="en-US" sz="1600" dirty="0">
                <a:latin typeface="Arial" panose="020B0604020202020204" pitchFamily="34" charset="0"/>
                <a:ea typeface="新細明體" panose="02020500000000000000" pitchFamily="18" charset="-120"/>
                <a:cs typeface="Arial" panose="020B0604020202020204" pitchFamily="34" charset="0"/>
              </a:rPr>
              <a:t>periodicity that Category B </a:t>
            </a:r>
            <a:r>
              <a:rPr kumimoji="0" lang="en-US" sz="1600" dirty="0" smtClean="0">
                <a:latin typeface="Arial" panose="020B0604020202020204" pitchFamily="34" charset="0"/>
                <a:ea typeface="新細明體" panose="02020500000000000000" pitchFamily="18" charset="-120"/>
                <a:cs typeface="Arial" panose="020B0604020202020204" pitchFamily="34" charset="0"/>
              </a:rPr>
              <a:t>assumes based on Table 1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4968896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Annex: </a:t>
            </a:r>
            <a:r>
              <a:rPr lang="en-US" sz="2800" dirty="0"/>
              <a:t>dual SMTC periodicity of intra-frequency </a:t>
            </a:r>
            <a:endParaRPr lang="en-US" sz="2800" dirty="0">
              <a:solidFill>
                <a:srgbClr val="00B050"/>
              </a:solidFill>
            </a:endParaRPr>
          </a:p>
        </p:txBody>
      </p:sp>
      <p:sp>
        <p:nvSpPr>
          <p:cNvPr id="6" name="TextBox 2"/>
          <p:cNvSpPr txBox="1"/>
          <p:nvPr/>
        </p:nvSpPr>
        <p:spPr>
          <a:xfrm>
            <a:off x="395536" y="1340768"/>
            <a:ext cx="83529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7338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For intra-frequency CONNECTED mode measurement, UE can be configured with 2 SMTC with different periodicities. </a:t>
            </a:r>
            <a:endParaRPr lang="en-US" sz="2000" dirty="0" smtClean="0"/>
          </a:p>
          <a:p>
            <a:pPr marL="287338" lvl="1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The </a:t>
            </a:r>
            <a:r>
              <a:rPr lang="en-US" sz="2000" dirty="0"/>
              <a:t>RRC signaling is already provided in measurement object (MO) in TS38.331 through smtc1 and smtc2, as captured below.</a:t>
            </a: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8</a:t>
            </a:fld>
            <a:endParaRPr kumimoji="1" lang="ja-JP" altLang="en-US"/>
          </a:p>
        </p:txBody>
      </p:sp>
      <p:graphicFrame>
        <p:nvGraphicFramePr>
          <p:cNvPr id="9" name="內容版面配置區 8"/>
          <p:cNvGraphicFramePr>
            <a:graphicFrameLocks noGrp="1"/>
          </p:cNvGraphicFramePr>
          <p:nvPr>
            <p:ph idx="1"/>
            <p:extLst/>
          </p:nvPr>
        </p:nvGraphicFramePr>
        <p:xfrm>
          <a:off x="695732" y="3068960"/>
          <a:ext cx="7629207" cy="3108960"/>
        </p:xfrm>
        <a:graphic>
          <a:graphicData uri="http://schemas.openxmlformats.org/drawingml/2006/table">
            <a:tbl>
              <a:tblPr firstRow="1" firstCol="1" bandRow="1"/>
              <a:tblGrid>
                <a:gridCol w="7629207"/>
              </a:tblGrid>
              <a:tr h="2644725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1200" dirty="0">
                          <a:effectLst/>
                          <a:highlight>
                            <a:srgbClr val="FFFF00"/>
                          </a:highlight>
                          <a:latin typeface="Courier New" panose="02070309020205020404" pitchFamily="49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smtc1</a:t>
                      </a:r>
                      <a:r>
                        <a:rPr lang="en-GB" sz="1200" dirty="0">
                          <a:effectLst/>
                          <a:latin typeface="Courier New" panose="02070309020205020404" pitchFamily="49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                                  </a:t>
                      </a:r>
                      <a:r>
                        <a:rPr lang="en-GB" sz="1200" dirty="0">
                          <a:solidFill>
                            <a:srgbClr val="993366"/>
                          </a:solidFill>
                          <a:effectLst/>
                          <a:latin typeface="Courier New" panose="02070309020205020404" pitchFamily="49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SEQUENCE</a:t>
                      </a:r>
                      <a:r>
                        <a:rPr lang="en-GB" sz="1200" dirty="0">
                          <a:effectLst/>
                          <a:latin typeface="Courier New" panose="02070309020205020404" pitchFamily="49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{      </a:t>
                      </a:r>
                      <a:endParaRPr lang="en-US" sz="12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1200" dirty="0">
                          <a:effectLst/>
                          <a:latin typeface="Courier New" panose="02070309020205020404" pitchFamily="49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   </a:t>
                      </a:r>
                      <a:r>
                        <a:rPr lang="en-GB" sz="1200" dirty="0" err="1">
                          <a:effectLst/>
                          <a:latin typeface="Courier New" panose="02070309020205020404" pitchFamily="49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periodicityAndOffset</a:t>
                      </a:r>
                      <a:r>
                        <a:rPr lang="en-GB" sz="1200" dirty="0">
                          <a:effectLst/>
                          <a:latin typeface="Courier New" panose="02070309020205020404" pitchFamily="49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               </a:t>
                      </a:r>
                      <a:r>
                        <a:rPr lang="en-GB" sz="1200" dirty="0">
                          <a:solidFill>
                            <a:srgbClr val="993366"/>
                          </a:solidFill>
                          <a:effectLst/>
                          <a:latin typeface="Courier New" panose="02070309020205020404" pitchFamily="49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CHOICE</a:t>
                      </a:r>
                      <a:r>
                        <a:rPr lang="en-GB" sz="1200" dirty="0">
                          <a:effectLst/>
                          <a:latin typeface="Courier New" panose="02070309020205020404" pitchFamily="49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{</a:t>
                      </a:r>
                      <a:endParaRPr lang="en-US" sz="12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1200" dirty="0">
                          <a:effectLst/>
                          <a:latin typeface="Courier New" panose="02070309020205020404" pitchFamily="49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       sf5                             </a:t>
                      </a:r>
                      <a:r>
                        <a:rPr lang="en-GB" sz="1200" dirty="0">
                          <a:solidFill>
                            <a:srgbClr val="993366"/>
                          </a:solidFill>
                          <a:effectLst/>
                          <a:latin typeface="Courier New" panose="02070309020205020404" pitchFamily="49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INTEGER</a:t>
                      </a:r>
                      <a:r>
                        <a:rPr lang="en-GB" sz="1200" dirty="0">
                          <a:effectLst/>
                          <a:latin typeface="Courier New" panose="02070309020205020404" pitchFamily="49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(0..4),</a:t>
                      </a:r>
                      <a:endParaRPr lang="en-US" sz="12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1200" dirty="0">
                          <a:effectLst/>
                          <a:latin typeface="Courier New" panose="02070309020205020404" pitchFamily="49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       sf10                            </a:t>
                      </a:r>
                      <a:r>
                        <a:rPr lang="en-GB" sz="1200" dirty="0">
                          <a:solidFill>
                            <a:srgbClr val="993366"/>
                          </a:solidFill>
                          <a:effectLst/>
                          <a:latin typeface="Courier New" panose="02070309020205020404" pitchFamily="49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INTEGER</a:t>
                      </a:r>
                      <a:r>
                        <a:rPr lang="en-GB" sz="1200" dirty="0">
                          <a:effectLst/>
                          <a:latin typeface="Courier New" panose="02070309020205020404" pitchFamily="49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(0..9),</a:t>
                      </a:r>
                      <a:endParaRPr lang="en-US" sz="12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1200" dirty="0">
                          <a:effectLst/>
                          <a:latin typeface="Courier New" panose="02070309020205020404" pitchFamily="49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       sf20                            </a:t>
                      </a:r>
                      <a:r>
                        <a:rPr lang="en-GB" sz="1200" dirty="0">
                          <a:solidFill>
                            <a:srgbClr val="993366"/>
                          </a:solidFill>
                          <a:effectLst/>
                          <a:latin typeface="Courier New" panose="02070309020205020404" pitchFamily="49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INTEGER</a:t>
                      </a:r>
                      <a:r>
                        <a:rPr lang="en-GB" sz="1200" dirty="0">
                          <a:effectLst/>
                          <a:latin typeface="Courier New" panose="02070309020205020404" pitchFamily="49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(0..19),</a:t>
                      </a:r>
                      <a:endParaRPr lang="en-US" sz="12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1200" dirty="0">
                          <a:effectLst/>
                          <a:latin typeface="Courier New" panose="02070309020205020404" pitchFamily="49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       sf40                            </a:t>
                      </a:r>
                      <a:r>
                        <a:rPr lang="en-GB" sz="1200" dirty="0">
                          <a:solidFill>
                            <a:srgbClr val="993366"/>
                          </a:solidFill>
                          <a:effectLst/>
                          <a:latin typeface="Courier New" panose="02070309020205020404" pitchFamily="49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INTEGER</a:t>
                      </a:r>
                      <a:r>
                        <a:rPr lang="en-GB" sz="1200" dirty="0">
                          <a:effectLst/>
                          <a:latin typeface="Courier New" panose="02070309020205020404" pitchFamily="49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(0..39),</a:t>
                      </a:r>
                      <a:endParaRPr lang="en-US" sz="12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1200" dirty="0">
                          <a:effectLst/>
                          <a:latin typeface="Courier New" panose="02070309020205020404" pitchFamily="49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       sf80                            </a:t>
                      </a:r>
                      <a:r>
                        <a:rPr lang="en-GB" sz="1200" dirty="0">
                          <a:solidFill>
                            <a:srgbClr val="993366"/>
                          </a:solidFill>
                          <a:effectLst/>
                          <a:latin typeface="Courier New" panose="02070309020205020404" pitchFamily="49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INTEGER</a:t>
                      </a:r>
                      <a:r>
                        <a:rPr lang="en-GB" sz="1200" dirty="0">
                          <a:effectLst/>
                          <a:latin typeface="Courier New" panose="02070309020205020404" pitchFamily="49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(0..79),</a:t>
                      </a:r>
                      <a:endParaRPr lang="en-US" sz="12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1200" dirty="0">
                          <a:effectLst/>
                          <a:latin typeface="Courier New" panose="02070309020205020404" pitchFamily="49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       sf160                           </a:t>
                      </a:r>
                      <a:r>
                        <a:rPr lang="en-GB" sz="1200" dirty="0">
                          <a:solidFill>
                            <a:srgbClr val="993366"/>
                          </a:solidFill>
                          <a:effectLst/>
                          <a:latin typeface="Courier New" panose="02070309020205020404" pitchFamily="49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INTEGER</a:t>
                      </a:r>
                      <a:r>
                        <a:rPr lang="en-GB" sz="1200" dirty="0">
                          <a:effectLst/>
                          <a:latin typeface="Courier New" panose="02070309020205020404" pitchFamily="49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(0..159)</a:t>
                      </a:r>
                      <a:endParaRPr lang="en-US" sz="12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1200" dirty="0">
                          <a:effectLst/>
                          <a:latin typeface="Courier New" panose="02070309020205020404" pitchFamily="49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   },</a:t>
                      </a:r>
                      <a:endParaRPr lang="en-US" sz="12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1200" dirty="0">
                          <a:effectLst/>
                          <a:latin typeface="Courier New" panose="02070309020205020404" pitchFamily="49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   duration                            </a:t>
                      </a:r>
                      <a:r>
                        <a:rPr lang="en-GB" sz="1200" dirty="0">
                          <a:solidFill>
                            <a:srgbClr val="993366"/>
                          </a:solidFill>
                          <a:effectLst/>
                          <a:latin typeface="Courier New" panose="02070309020205020404" pitchFamily="49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ENUMERATED</a:t>
                      </a:r>
                      <a:r>
                        <a:rPr lang="en-GB" sz="1200" dirty="0">
                          <a:effectLst/>
                          <a:latin typeface="Courier New" panose="02070309020205020404" pitchFamily="49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{ sf1, sf2, sf3, sf4, sf5 }</a:t>
                      </a:r>
                      <a:endParaRPr lang="en-US" sz="12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1200" dirty="0">
                          <a:effectLst/>
                          <a:latin typeface="Courier New" panose="02070309020205020404" pitchFamily="49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},</a:t>
                      </a:r>
                      <a:endParaRPr lang="en-US" sz="12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1200" dirty="0">
                          <a:effectLst/>
                          <a:highlight>
                            <a:srgbClr val="00FFFF"/>
                          </a:highlight>
                          <a:latin typeface="Courier New" panose="02070309020205020404" pitchFamily="49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smtc2</a:t>
                      </a:r>
                      <a:r>
                        <a:rPr lang="en-GB" sz="1200" dirty="0">
                          <a:effectLst/>
                          <a:latin typeface="Courier New" panose="02070309020205020404" pitchFamily="49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                                  </a:t>
                      </a:r>
                      <a:r>
                        <a:rPr lang="en-GB" sz="1200" dirty="0">
                          <a:solidFill>
                            <a:srgbClr val="993366"/>
                          </a:solidFill>
                          <a:effectLst/>
                          <a:latin typeface="Courier New" panose="02070309020205020404" pitchFamily="49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SEQUENCE</a:t>
                      </a:r>
                      <a:r>
                        <a:rPr lang="en-GB" sz="1200" dirty="0">
                          <a:effectLst/>
                          <a:latin typeface="Courier New" panose="02070309020205020404" pitchFamily="49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{</a:t>
                      </a:r>
                      <a:endParaRPr lang="en-US" sz="12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1200" dirty="0">
                          <a:effectLst/>
                          <a:latin typeface="Courier New" panose="02070309020205020404" pitchFamily="49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   </a:t>
                      </a:r>
                      <a:r>
                        <a:rPr lang="en-GB" sz="1200" dirty="0" err="1">
                          <a:effectLst/>
                          <a:latin typeface="Courier New" panose="02070309020205020404" pitchFamily="49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pci</a:t>
                      </a:r>
                      <a:r>
                        <a:rPr lang="en-GB" sz="1200" dirty="0">
                          <a:effectLst/>
                          <a:latin typeface="Courier New" panose="02070309020205020404" pitchFamily="49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-List       </a:t>
                      </a:r>
                      <a:r>
                        <a:rPr lang="en-GB" sz="1200" dirty="0">
                          <a:solidFill>
                            <a:srgbClr val="993366"/>
                          </a:solidFill>
                          <a:effectLst/>
                          <a:latin typeface="Courier New" panose="02070309020205020404" pitchFamily="49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SEQUENCE</a:t>
                      </a:r>
                      <a:r>
                        <a:rPr lang="en-GB" sz="1200" dirty="0">
                          <a:effectLst/>
                          <a:latin typeface="Courier New" panose="02070309020205020404" pitchFamily="49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GB" sz="1200" dirty="0">
                          <a:solidFill>
                            <a:srgbClr val="993366"/>
                          </a:solidFill>
                          <a:effectLst/>
                          <a:latin typeface="Courier New" panose="02070309020205020404" pitchFamily="49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SIZE</a:t>
                      </a:r>
                      <a:r>
                        <a:rPr lang="en-GB" sz="1200" dirty="0">
                          <a:effectLst/>
                          <a:latin typeface="Courier New" panose="02070309020205020404" pitchFamily="49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(1..maxNrofPCIsPerSMTC))</a:t>
                      </a:r>
                      <a:r>
                        <a:rPr lang="en-GB" sz="1200" dirty="0">
                          <a:solidFill>
                            <a:srgbClr val="993366"/>
                          </a:solidFill>
                          <a:effectLst/>
                          <a:latin typeface="Courier New" panose="02070309020205020404" pitchFamily="49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OF</a:t>
                      </a:r>
                      <a:r>
                        <a:rPr lang="en-GB" sz="1200" dirty="0">
                          <a:effectLst/>
                          <a:latin typeface="Courier New" panose="02070309020205020404" pitchFamily="49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200" dirty="0" err="1">
                          <a:effectLst/>
                          <a:latin typeface="Courier New" panose="02070309020205020404" pitchFamily="49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PhysCellId</a:t>
                      </a:r>
                      <a:r>
                        <a:rPr lang="en-GB" sz="1200" dirty="0">
                          <a:effectLst/>
                          <a:latin typeface="Courier New" panose="02070309020205020404" pitchFamily="49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GB" sz="1200" dirty="0">
                          <a:solidFill>
                            <a:srgbClr val="993366"/>
                          </a:solidFill>
                          <a:effectLst/>
                          <a:latin typeface="Courier New" panose="02070309020205020404" pitchFamily="49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OPTIONAL</a:t>
                      </a:r>
                      <a:r>
                        <a:rPr lang="en-GB" sz="1200" dirty="0">
                          <a:effectLst/>
                          <a:latin typeface="Courier New" panose="02070309020205020404" pitchFamily="49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GB" sz="1200" dirty="0">
                          <a:solidFill>
                            <a:srgbClr val="808080"/>
                          </a:solidFill>
                          <a:effectLst/>
                          <a:latin typeface="Courier New" panose="02070309020205020404" pitchFamily="49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-- Need M</a:t>
                      </a:r>
                      <a:endParaRPr lang="en-US" sz="12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1200" dirty="0">
                          <a:effectLst/>
                          <a:latin typeface="Courier New" panose="02070309020205020404" pitchFamily="49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   periodicity    </a:t>
                      </a:r>
                      <a:r>
                        <a:rPr lang="en-GB" sz="1200" dirty="0">
                          <a:solidFill>
                            <a:srgbClr val="993366"/>
                          </a:solidFill>
                          <a:effectLst/>
                          <a:latin typeface="Courier New" panose="02070309020205020404" pitchFamily="49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ENUMERATED</a:t>
                      </a:r>
                      <a:r>
                        <a:rPr lang="en-GB" sz="1200" dirty="0">
                          <a:effectLst/>
                          <a:latin typeface="Courier New" panose="02070309020205020404" pitchFamily="49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{sf5, sf10, sf20, sf40, sf80, sf160, spare2, spare1}</a:t>
                      </a:r>
                      <a:endParaRPr lang="en-US" sz="12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  <a:tabLst>
                          <a:tab pos="243840" algn="l"/>
                          <a:tab pos="487680" algn="l"/>
                          <a:tab pos="731520" algn="l"/>
                          <a:tab pos="975360" algn="l"/>
                          <a:tab pos="1219200" algn="l"/>
                          <a:tab pos="1463040" algn="l"/>
                          <a:tab pos="1706880" algn="l"/>
                          <a:tab pos="1950720" algn="l"/>
                          <a:tab pos="2194560" algn="l"/>
                          <a:tab pos="2438400" algn="l"/>
                          <a:tab pos="2682240" algn="l"/>
                          <a:tab pos="2926080" algn="l"/>
                          <a:tab pos="3169920" algn="l"/>
                          <a:tab pos="3413760" algn="l"/>
                          <a:tab pos="3657600" algn="l"/>
                          <a:tab pos="3901440" algn="l"/>
                          <a:tab pos="4145280" algn="l"/>
                          <a:tab pos="4389120" algn="l"/>
                          <a:tab pos="4632960" algn="l"/>
                          <a:tab pos="4876800" algn="l"/>
                          <a:tab pos="5120640" algn="l"/>
                          <a:tab pos="5364480" algn="l"/>
                          <a:tab pos="5608320" algn="l"/>
                          <a:tab pos="5852160" algn="l"/>
                        </a:tabLst>
                      </a:pPr>
                      <a:r>
                        <a:rPr lang="en-GB" sz="1200" dirty="0">
                          <a:effectLst/>
                          <a:latin typeface="Courier New" panose="02070309020205020404" pitchFamily="49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}                                       </a:t>
                      </a:r>
                      <a:r>
                        <a:rPr lang="en-GB" sz="1200" dirty="0">
                          <a:solidFill>
                            <a:srgbClr val="993366"/>
                          </a:solidFill>
                          <a:effectLst/>
                          <a:latin typeface="Courier New" panose="02070309020205020404" pitchFamily="49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OPTIONAL</a:t>
                      </a:r>
                      <a:r>
                        <a:rPr lang="en-GB" sz="1200" dirty="0">
                          <a:effectLst/>
                          <a:latin typeface="Courier New" panose="02070309020205020404" pitchFamily="49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GB" sz="1200" dirty="0">
                          <a:solidFill>
                            <a:srgbClr val="808080"/>
                          </a:solidFill>
                          <a:effectLst/>
                          <a:latin typeface="Courier New" panose="02070309020205020404" pitchFamily="49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-- Cond </a:t>
                      </a:r>
                      <a:r>
                        <a:rPr lang="en-GB" sz="1200" dirty="0" err="1">
                          <a:solidFill>
                            <a:srgbClr val="808080"/>
                          </a:solidFill>
                          <a:effectLst/>
                          <a:latin typeface="Courier New" panose="02070309020205020404" pitchFamily="49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IntraFreqConnected</a:t>
                      </a:r>
                      <a:endParaRPr lang="en-US" sz="1200" dirty="0">
                        <a:effectLst/>
                        <a:latin typeface="Courier New" panose="02070309020205020404" pitchFamily="49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956954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Annex: </a:t>
            </a:r>
            <a:r>
              <a:rPr lang="en-US" sz="2800" dirty="0"/>
              <a:t>dual SMTC periodicity of intra-frequency </a:t>
            </a:r>
            <a:endParaRPr lang="en-US" sz="2800" dirty="0">
              <a:solidFill>
                <a:srgbClr val="00B050"/>
              </a:solidFill>
            </a:endParaRPr>
          </a:p>
        </p:txBody>
      </p:sp>
      <p:sp>
        <p:nvSpPr>
          <p:cNvPr id="6" name="TextBox 2"/>
          <p:cNvSpPr txBox="1"/>
          <p:nvPr/>
        </p:nvSpPr>
        <p:spPr>
          <a:xfrm>
            <a:off x="395536" y="1340768"/>
            <a:ext cx="835292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7338" lvl="1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In the intra-MO</a:t>
            </a:r>
            <a:r>
              <a:rPr lang="en-US" sz="2000" dirty="0"/>
              <a:t>, smtc2 is optional. If smtc2 is provided, a PCI list will also be signaled to inform UE of which cell(s) is associated with this different periodicity. </a:t>
            </a:r>
            <a:endParaRPr lang="en-US" sz="2000" dirty="0" smtClean="0"/>
          </a:p>
          <a:p>
            <a:pPr marL="287338" lvl="1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For </a:t>
            </a:r>
            <a:r>
              <a:rPr lang="en-US" sz="2000" dirty="0"/>
              <a:t>all the other cells not listed in the </a:t>
            </a:r>
            <a:r>
              <a:rPr lang="en-US" sz="2000" dirty="0" smtClean="0"/>
              <a:t>PCI-List</a:t>
            </a:r>
            <a:r>
              <a:rPr lang="en-US" sz="2000" dirty="0"/>
              <a:t>, UE assumes their SMTC periodicity following smtc1. </a:t>
            </a:r>
            <a:endParaRPr lang="en-US" sz="2000" dirty="0" smtClean="0"/>
          </a:p>
          <a:p>
            <a:pPr marL="287338" lvl="1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According </a:t>
            </a:r>
            <a:r>
              <a:rPr lang="en-US" sz="2000" dirty="0"/>
              <a:t>to RAN1 agreement in NR#2 meeting, the periodicity of smtc1 is longer than smtc2.</a:t>
            </a: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9</a:t>
            </a:fld>
            <a:endParaRPr kumimoji="1" lang="ja-JP" altLang="en-US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/>
          </p:nvPr>
        </p:nvGraphicFramePr>
        <p:xfrm>
          <a:off x="416124" y="3646487"/>
          <a:ext cx="8291264" cy="2892425"/>
        </p:xfrm>
        <a:graphic>
          <a:graphicData uri="http://schemas.openxmlformats.org/drawingml/2006/table">
            <a:tbl>
              <a:tblPr firstRow="1" firstCol="1" bandRow="1"/>
              <a:tblGrid>
                <a:gridCol w="8291264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b="1" u="sng" dirty="0"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Agreements: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  <a:p>
                      <a:pPr marL="457200" indent="-22860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     </a:t>
                      </a:r>
                      <a:r>
                        <a:rPr lang="en-US" sz="1400" dirty="0" smtClean="0"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Regarding </a:t>
                      </a: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the SS block based RRM measurement timing configuration (SMTC) i.e., measurement window periodicity/duration/offset information for UE RRM measurement per frequency carrier,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  <a:p>
                      <a:pPr marL="914400" indent="-22860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–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       </a:t>
                      </a: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For intra-frequency CONNECTED mode measurement, up to two measurement window periodicities can be configured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  <a:p>
                      <a:pPr marL="1371600" indent="-22860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        </a:t>
                      </a: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UE can be informed of which cell(s) is associated with which measurement window periodicity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  <a:p>
                      <a:pPr marL="1828800" indent="-22860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        </a:t>
                      </a: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For cell(s) that is not listed, longer measurement window periodicity is used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  <a:p>
                      <a:pPr marL="1371600" indent="-22860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        </a:t>
                      </a: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Single measurement window offset and duration are configured per frequency carrier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400" i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新細明體" panose="02020500000000000000" pitchFamily="18" charset="-120"/>
                          <a:cs typeface="Times New Roman" panose="02020603050405020304" pitchFamily="18" charset="0"/>
                        </a:rPr>
                        <a:t>&lt;Remaining parts omitted.&gt;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7848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86942121D0D154CBD2D3F76445276D6" ma:contentTypeVersion="1" ma:contentTypeDescription="Create a new document." ma:contentTypeScope="" ma:versionID="b8d807968eb3d3a9868a8d83d069797b">
  <xsd:schema xmlns:xsd="http://www.w3.org/2001/XMLSchema" xmlns:xs="http://www.w3.org/2001/XMLSchema" xmlns:p="http://schemas.microsoft.com/office/2006/metadata/properties" xmlns:ns2="81c2d00d-6e98-4ecf-9fde-812538fb8530" xmlns:ns3="9238aee7-caa6-41e3-83d0-457e088803cc" xmlns:ns4="http://schemas.microsoft.com/sharepoint/v4" targetNamespace="http://schemas.microsoft.com/office/2006/metadata/properties" ma:root="true" ma:fieldsID="408fc3d172937589e39476a466dd6d59" ns2:_="" ns3:_="" ns4:_="">
    <xsd:import namespace="81c2d00d-6e98-4ecf-9fde-812538fb8530"/>
    <xsd:import namespace="9238aee7-caa6-41e3-83d0-457e088803cc"/>
    <xsd:import namespace="http://schemas.microsoft.com/sharepoint/v4"/>
    <xsd:element name="properties">
      <xsd:complexType>
        <xsd:sequence>
          <xsd:element name="documentManagement">
            <xsd:complexType>
              <xsd:all>
                <xsd:element ref="ns2:c0056b5a17ee4177952a0243d3705a30" minOccurs="0"/>
                <xsd:element ref="ns3:TaxCatchAll" minOccurs="0"/>
                <xsd:element ref="ns2:n5b632f732064b10a63a3a187e825ac6" minOccurs="0"/>
                <xsd:element ref="ns4:IconOverla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c2d00d-6e98-4ecf-9fde-812538fb8530" elementFormDefault="qualified">
    <xsd:import namespace="http://schemas.microsoft.com/office/2006/documentManagement/types"/>
    <xsd:import namespace="http://schemas.microsoft.com/office/infopath/2007/PartnerControls"/>
    <xsd:element name="c0056b5a17ee4177952a0243d3705a30" ma:index="9" nillable="true" ma:taxonomy="true" ma:internalName="c0056b5a17ee4177952a0243d3705a30" ma:taxonomyFieldName="Document_x0020_Type" ma:displayName="Document Type" ma:default="" ma:fieldId="{c0056b5a-17ee-4177-952a-0243d3705a30}" ma:sspId="6d5f5814-4f01-4a3f-8a26-8a5755563af8" ma:termSetId="1e16500f-a9d9-40a6-a408-a011f1a94a77" ma:anchorId="ea4c1ac2-2df1-4db1-94ca-c989081e93ce" ma:open="false" ma:isKeyword="false">
      <xsd:complexType>
        <xsd:sequence>
          <xsd:element ref="pc:Terms" minOccurs="0" maxOccurs="1"/>
        </xsd:sequence>
      </xsd:complexType>
    </xsd:element>
    <xsd:element name="n5b632f732064b10a63a3a187e825ac6" ma:index="12" nillable="true" ma:taxonomy="true" ma:internalName="n5b632f732064b10a63a3a187e825ac6" ma:taxonomyFieldName="Technical_x0020_Type" ma:displayName="Technical Type" ma:default="" ma:fieldId="{75b632f7-3206-4b10-a63a-3a187e825ac6}" ma:sspId="6d5f5814-4f01-4a3f-8a26-8a5755563af8" ma:termSetId="1e16500f-a9d9-40a6-a408-a011f1a94a77" ma:anchorId="ac3c26f2-93c5-4db3-a2b8-348e3fc26581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38aee7-caa6-41e3-83d0-457e088803cc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6722027d-9888-40e8-ab94-ac73661d71a4}" ma:internalName="TaxCatchAll" ma:showField="CatchAllData" ma:web="9238aee7-caa6-41e3-83d0-457e088803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13" nillable="true" ma:displayName="IconOverlay" ma:hidden="true" ma:internalName="IconOverlay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  <TaxCatchAll xmlns="9238aee7-caa6-41e3-83d0-457e088803cc"/>
    <n5b632f732064b10a63a3a187e825ac6 xmlns="81c2d00d-6e98-4ecf-9fde-812538fb8530">
      <Terms xmlns="http://schemas.microsoft.com/office/infopath/2007/PartnerControls"/>
    </n5b632f732064b10a63a3a187e825ac6>
    <c0056b5a17ee4177952a0243d3705a30 xmlns="81c2d00d-6e98-4ecf-9fde-812538fb8530">
      <Terms xmlns="http://schemas.microsoft.com/office/infopath/2007/PartnerControls"/>
    </c0056b5a17ee4177952a0243d3705a30>
  </documentManagement>
</p:properties>
</file>

<file path=customXml/itemProps1.xml><?xml version="1.0" encoding="utf-8"?>
<ds:datastoreItem xmlns:ds="http://schemas.openxmlformats.org/officeDocument/2006/customXml" ds:itemID="{05AF7ED7-EFED-4C1C-8D14-01CBB967DAF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1c2d00d-6e98-4ecf-9fde-812538fb8530"/>
    <ds:schemaRef ds:uri="9238aee7-caa6-41e3-83d0-457e088803cc"/>
    <ds:schemaRef ds:uri="http://schemas.microsoft.com/sharepoint/v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D506F1D-3485-42F1-B20D-225D17A3902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BE7B8BC-82FC-4E05-8614-02C122873825}">
  <ds:schemaRefs>
    <ds:schemaRef ds:uri="81c2d00d-6e98-4ecf-9fde-812538fb8530"/>
    <ds:schemaRef ds:uri="http://schemas.microsoft.com/office/2006/documentManagement/types"/>
    <ds:schemaRef ds:uri="9238aee7-caa6-41e3-83d0-457e088803cc"/>
    <ds:schemaRef ds:uri="http://purl.org/dc/elements/1.1/"/>
    <ds:schemaRef ds:uri="http://schemas.microsoft.com/sharepoint/v4"/>
    <ds:schemaRef ds:uri="http://www.w3.org/XML/1998/namespace"/>
    <ds:schemaRef ds:uri="http://purl.org/dc/dcmitype/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19149</TotalTime>
  <Words>813</Words>
  <Application>Microsoft Office PowerPoint</Application>
  <PresentationFormat>如螢幕大小 (4:3)</PresentationFormat>
  <Paragraphs>190</Paragraphs>
  <Slides>10</Slides>
  <Notes>7</Notes>
  <HiddenSlides>0</HiddenSlides>
  <MMClips>0</MMClips>
  <ScaleCrop>false</ScaleCrop>
  <HeadingPairs>
    <vt:vector size="6" baseType="variant">
      <vt:variant>
        <vt:lpstr>使用字型</vt:lpstr>
      </vt:variant>
      <vt:variant>
        <vt:i4>8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10</vt:i4>
      </vt:variant>
    </vt:vector>
  </HeadingPairs>
  <TitlesOfParts>
    <vt:vector size="19" baseType="lpstr">
      <vt:lpstr>ＭＳ Ｐゴシック</vt:lpstr>
      <vt:lpstr>SimSun</vt:lpstr>
      <vt:lpstr>SimSun</vt:lpstr>
      <vt:lpstr>新細明體</vt:lpstr>
      <vt:lpstr>Arial</vt:lpstr>
      <vt:lpstr>Calibri</vt:lpstr>
      <vt:lpstr>Courier New</vt:lpstr>
      <vt:lpstr>Times New Roman</vt:lpstr>
      <vt:lpstr>Office テーマ</vt:lpstr>
      <vt:lpstr>Wayforward on dual SMTC periodicities</vt:lpstr>
      <vt:lpstr>Background</vt:lpstr>
      <vt:lpstr>Wayforward</vt:lpstr>
      <vt:lpstr>Wayforward</vt:lpstr>
      <vt:lpstr>For information</vt:lpstr>
      <vt:lpstr>Wayforward</vt:lpstr>
      <vt:lpstr>PowerPoint 簡報</vt:lpstr>
      <vt:lpstr>Annex: dual SMTC periodicity of intra-frequency </vt:lpstr>
      <vt:lpstr>Annex: dual SMTC periodicity of intra-frequency </vt:lpstr>
      <vt:lpstr>Annex: dual SMTC periodicity of intra-frequency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keywords>CTPClassification=CTP_PUBLIC:VisualMarkings=, CTPClassification=CTP_NT</cp:keywords>
  <cp:lastModifiedBy>Althea Huang (黃汀華)</cp:lastModifiedBy>
  <cp:revision>507</cp:revision>
  <dcterms:created xsi:type="dcterms:W3CDTF">2017-01-18T16:32:26Z</dcterms:created>
  <dcterms:modified xsi:type="dcterms:W3CDTF">2018-08-23T18:50:21Z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09cd94dd-fecd-4d8a-8739-e3a75d525d1a</vt:lpwstr>
  </property>
  <property fmtid="{D5CDD505-2E9C-101B-9397-08002B2CF9AE}" pid="4" name="CTP_TimeStamp">
    <vt:lpwstr>2018-03-02 12:35:13Z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NSCPROP_SA">
    <vt:lpwstr>C:\Users\Administrator\AppData\Local\Microsoft\Windows\Temporary Internet Files\Content.Outlook\B6K6BQ5R\draft R4-1801829 Wayforward on UE measurement gap for NR v9 - clean.pptx</vt:lpwstr>
  </property>
  <property fmtid="{D5CDD505-2E9C-101B-9397-08002B2CF9AE}" pid="9" name="CTPClassification">
    <vt:lpwstr>CTP_NT</vt:lpwstr>
  </property>
  <property fmtid="{D5CDD505-2E9C-101B-9397-08002B2CF9AE}" pid="10" name="ContentTypeId">
    <vt:lpwstr>0x010100186942121D0D154CBD2D3F76445276D6</vt:lpwstr>
  </property>
</Properties>
</file>