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69" r:id="rId4"/>
    <p:sldId id="265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-444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/>
          </a:bodyPr>
          <a:lstStyle/>
          <a:p>
            <a:r>
              <a:rPr lang="en-GB" dirty="0" err="1" smtClean="0"/>
              <a:t>Tx</a:t>
            </a:r>
            <a:r>
              <a:rPr lang="en-GB" dirty="0" smtClean="0"/>
              <a:t>/Rx TRP spurious emissions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 smtClean="0"/>
              <a:t>Huawei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</a:t>
            </a:r>
            <a:r>
              <a:rPr lang="en-GB" altLang="sv-SE" b="1" dirty="0" smtClean="0">
                <a:cs typeface="Arial" panose="020B0604020202020204" pitchFamily="34" charset="0"/>
              </a:rPr>
              <a:t>#88</a:t>
            </a:r>
            <a:endParaRPr lang="en-GB" altLang="sv-SE" b="1" dirty="0">
              <a:cs typeface="Arial" panose="020B0604020202020204" pitchFamily="34" charset="0"/>
            </a:endParaRPr>
          </a:p>
          <a:p>
            <a:r>
              <a:rPr lang="en-GB" b="1" dirty="0" smtClean="0"/>
              <a:t>Gothenburg, Sweden, 20th </a:t>
            </a:r>
            <a:r>
              <a:rPr lang="en-GB" b="1" dirty="0"/>
              <a:t>– </a:t>
            </a:r>
            <a:r>
              <a:rPr lang="en-GB" b="1" dirty="0" smtClean="0"/>
              <a:t>24</a:t>
            </a:r>
            <a:r>
              <a:rPr lang="en-GB" b="1" baseline="30000" dirty="0" smtClean="0"/>
              <a:t>th</a:t>
            </a:r>
            <a:r>
              <a:rPr lang="en-GB" b="1" dirty="0" smtClean="0"/>
              <a:t> Aug 2018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R4-1811672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26824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Rx emissions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43600" y="1011383"/>
            <a:ext cx="5791199" cy="5250872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Same contributors as </a:t>
            </a:r>
            <a:r>
              <a:rPr lang="en-GB" dirty="0" err="1" smtClean="0"/>
              <a:t>Tx</a:t>
            </a:r>
            <a:r>
              <a:rPr lang="en-GB" dirty="0" smtClean="0"/>
              <a:t> SE with addition of :</a:t>
            </a:r>
          </a:p>
          <a:p>
            <a:pPr lvl="1"/>
            <a:r>
              <a:rPr lang="en-GB" dirty="0" smtClean="0"/>
              <a:t>Measurement system dynamic range uncertainty </a:t>
            </a:r>
          </a:p>
          <a:p>
            <a:pPr>
              <a:buNone/>
            </a:pPr>
            <a:r>
              <a:rPr lang="en-GB" dirty="0" smtClean="0"/>
              <a:t>SE is added RSS at 2</a:t>
            </a:r>
            <a:r>
              <a:rPr lang="el-GR" dirty="0" smtClean="0"/>
              <a:t>σ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30 MHz ≤ f ≤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6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GHz, MU=2.5dB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6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GHz &lt; f ≤ 19 GHz, MU=4.2dB</a:t>
            </a:r>
          </a:p>
          <a:p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17249" y="744538"/>
          <a:ext cx="5258055" cy="5757871"/>
        </p:xfrm>
        <a:graphic>
          <a:graphicData uri="http://schemas.openxmlformats.org/drawingml/2006/table">
            <a:tbl>
              <a:tblPr/>
              <a:tblGrid>
                <a:gridCol w="465820"/>
                <a:gridCol w="1707275"/>
                <a:gridCol w="465820"/>
                <a:gridCol w="465820"/>
                <a:gridCol w="421875"/>
                <a:gridCol w="421875"/>
                <a:gridCol w="421875"/>
                <a:gridCol w="465820"/>
                <a:gridCol w="421875"/>
              </a:tblGrid>
              <a:tr h="1873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5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Standard uncertainty </a:t>
                      </a:r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79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30MHz&lt;f≤4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30MHz&lt;f≤4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Pointing misalignment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measurement uncertainty (minus missmatch)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in the receiving chain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antenan frequency variation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FSPL estimation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system dynamic range uncertainty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4819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receiving antenna and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reference antenna and the network analyzer.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for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reference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receiving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 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Additional requirements- co-existence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66701" y="1155700"/>
          <a:ext cx="11485433" cy="5100467"/>
        </p:xfrm>
        <a:graphic>
          <a:graphicData uri="http://schemas.openxmlformats.org/drawingml/2006/table">
            <a:tbl>
              <a:tblPr/>
              <a:tblGrid>
                <a:gridCol w="1730311"/>
                <a:gridCol w="206458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</a:tblGrid>
              <a:tr h="48837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Requirement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Conducted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897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WF ref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4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6.7.6.4 Transmitter spurious emissions, Additional spurious emission requirements (3GPP co-existence)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f ≤ 3.0GHz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3.0GHz &lt; f ≤ 4.2GHz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4.2GHz &lt; f ≤ 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6.0GHz &lt; f ≤ 26.0GHz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f ≤ 3.0GHz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3.0GHz &lt; f ≤ 4.2GHz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4.2GHz &lt; f ≤ 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6.0GHz &lt; f ≤ 26.0GHz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Mandatory additional e.g. PHS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Additional requirements- co-existence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 fontScale="92500" lnSpcReduction="20000"/>
          </a:bodyPr>
          <a:lstStyle/>
          <a:p>
            <a:r>
              <a:rPr lang="en-GB" dirty="0" smtClean="0"/>
              <a:t>As with all the co-existence bands are 3GPP the MU’s are split in freq like the wanted signal – this can be kept.</a:t>
            </a:r>
            <a:endParaRPr lang="en-GB" dirty="0" smtClean="0">
              <a:latin typeface="Arial"/>
            </a:endParaRPr>
          </a:p>
          <a:p>
            <a:endParaRPr lang="en-GB" dirty="0" smtClean="0">
              <a:latin typeface="Arial"/>
            </a:endParaRPr>
          </a:p>
          <a:p>
            <a:r>
              <a:rPr lang="en-GB" sz="2400" dirty="0" smtClean="0">
                <a:latin typeface="Arial"/>
              </a:rPr>
              <a:t>The co-existence requirements (like the Rx emissions) are at a much lower power level so TRP calculation may be affected by the noise floor of the measurement system, the following definition is proposed:</a:t>
            </a:r>
          </a:p>
          <a:p>
            <a:endParaRPr lang="en-GB" dirty="0" smtClean="0">
              <a:latin typeface="Arial"/>
            </a:endParaRPr>
          </a:p>
          <a:p>
            <a:pPr>
              <a:buNone/>
            </a:pPr>
            <a:r>
              <a:rPr lang="en-GB" sz="2400" b="1" dirty="0" smtClean="0">
                <a:latin typeface="Arial"/>
              </a:rPr>
              <a:t>Measurement system dynamic range uncertainty </a:t>
            </a:r>
            <a:r>
              <a:rPr lang="en-GB" sz="2400" dirty="0" smtClean="0">
                <a:latin typeface="Arial"/>
              </a:rPr>
              <a:t>– uncertainty due to the test requirement being close to the measurement equipment noise floor and the noise floor contributing significantly to the TRP total.</a:t>
            </a:r>
          </a:p>
          <a:p>
            <a:pPr lvl="1"/>
            <a:endParaRPr lang="en-GB" dirty="0" smtClean="0">
              <a:latin typeface="Arial"/>
            </a:endParaRPr>
          </a:p>
          <a:p>
            <a:r>
              <a:rPr lang="en-GB" dirty="0" smtClean="0"/>
              <a:t>Conducted MU are given for above and below -60dBm, the requirement levels are above -60dBm but the measured power for OTA will be less than -60dBm. As some contributions are lower than the conducted MU to keep the MU down the above -60dBm conducted values are used.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Additional requirements- co-existence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950200" y="1011383"/>
            <a:ext cx="3784599" cy="5250872"/>
          </a:xfrm>
        </p:spPr>
        <p:txBody>
          <a:bodyPr vert="horz">
            <a:normAutofit fontScale="85000" lnSpcReduction="20000"/>
          </a:bodyPr>
          <a:lstStyle/>
          <a:p>
            <a:r>
              <a:rPr lang="en-GB" dirty="0" err="1" smtClean="0"/>
              <a:t>Bvased</a:t>
            </a:r>
            <a:r>
              <a:rPr lang="en-GB" dirty="0" smtClean="0"/>
              <a:t> on CATR as this is worst case for EIRP measurement (other can be </a:t>
            </a:r>
            <a:r>
              <a:rPr lang="en-GB" dirty="0" err="1" smtClean="0"/>
              <a:t>sdone</a:t>
            </a:r>
            <a:r>
              <a:rPr lang="en-GB" dirty="0" smtClean="0"/>
              <a:t> bit will be lower MU).</a:t>
            </a:r>
          </a:p>
          <a:p>
            <a:r>
              <a:rPr lang="en-GB" dirty="0" smtClean="0"/>
              <a:t>Measurement system dynamic range uncertainty added as low power level</a:t>
            </a:r>
          </a:p>
          <a:p>
            <a:r>
              <a:rPr lang="en-GB" dirty="0" smtClean="0"/>
              <a:t>SE added at 2</a:t>
            </a:r>
            <a:r>
              <a:rPr lang="el-GR" dirty="0" smtClean="0"/>
              <a:t>σ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f ≤ 3 GHz, MU=2.5dB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3 GHz &lt; f ≤ 4.2 GHz, MU=2.5dB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solidFill>
                  <a:srgbClr val="FF0000"/>
                </a:solidFill>
                <a:latin typeface="Arial"/>
              </a:rPr>
              <a:t>4.2 GHz &lt; f ≤ 6 GHz, MU=2.9dB</a:t>
            </a:r>
          </a:p>
          <a:p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76122" y="960437"/>
          <a:ext cx="6975755" cy="5418669"/>
        </p:xfrm>
        <a:graphic>
          <a:graphicData uri="http://schemas.openxmlformats.org/drawingml/2006/table">
            <a:tbl>
              <a:tblPr/>
              <a:tblGrid>
                <a:gridCol w="519932"/>
                <a:gridCol w="1776435"/>
                <a:gridCol w="519932"/>
                <a:gridCol w="519932"/>
                <a:gridCol w="519932"/>
                <a:gridCol w="519932"/>
                <a:gridCol w="519932"/>
                <a:gridCol w="519932"/>
                <a:gridCol w="519932"/>
                <a:gridCol w="519932"/>
                <a:gridCol w="519932"/>
              </a:tblGrid>
              <a:tr h="16247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7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7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Standard uncertainty </a:t>
                      </a:r>
                      <a:r>
                        <a:rPr lang="en-GB" sz="7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r>
                        <a:rPr lang="en-GB" sz="7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95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f≤3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3GHz&lt;f ≤4.2GHz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4.2GHz&lt;f ≤6GHz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f≤3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3GHz&lt;f ≤4.2GHz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4.2GHz&lt;f ≤6GHz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DUT &amp; pointing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measurement uncertainty (minus missmatch)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Standing wave between DUT and test range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RF leakage, test range antenna cable connector terminated.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QZ ripple with DUT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system dynamic range uncertainty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701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return loss (S11) measurement of SGH and test receiver (VNA) ports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Insertion loss variation in receiver chain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RF leakage, test range antenna cable connector terminated.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calibration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SGH Calibration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positioning system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SGH and pointing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Rotary joints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Standing wave between SGH and test range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QZ ripple with SGH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Switching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Back ground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The following slide contains a summary of the contribution on the MU and TT values for the TRP spurious emissions requirements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1" y="190500"/>
          <a:ext cx="11485433" cy="9732602"/>
        </p:xfrm>
        <a:graphic>
          <a:graphicData uri="http://schemas.openxmlformats.org/drawingml/2006/table">
            <a:tbl>
              <a:tblPr/>
              <a:tblGrid>
                <a:gridCol w="1730311"/>
                <a:gridCol w="206458"/>
                <a:gridCol w="258072"/>
                <a:gridCol w="258072"/>
                <a:gridCol w="258072"/>
                <a:gridCol w="260814"/>
                <a:gridCol w="255330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</a:tblGrid>
              <a:tr h="48837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Requirement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Conducted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897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WF ref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Rx Spurious emssions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30 MHz ≤ f ≤ 4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 GHz &lt; f ≤ 19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19 GHz &lt; f ≤ 26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Transmitter spurious emissions, Mandatory Requirements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30 MHz ≤ f ≤ 4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 GHz &lt; f ≤ 19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19 GHz &lt; f ≤ 26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604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6.7.6.4 Transmitter spurious emissions, Additional spurious emission requirements (3GPP co-existence)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f ≤ 3.0GHz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3.0GHz &lt; f ≤ 4.2GHz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4.2GHz &lt; f ≤ 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6.0GHz &lt; f ≤ 26.0GHz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f ≤ 3.0GHz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3.0GHz &lt; f ≤ 4.2GHz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4.2GHz &lt; f ≤ 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6.0GHz &lt; f ≤ 26.0GHz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Mandatory additional e.g. PHS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 lnSpcReduction="10000"/>
          </a:bodyPr>
          <a:lstStyle/>
          <a:p>
            <a:r>
              <a:rPr lang="en-GB" dirty="0" smtClean="0"/>
              <a:t>2 companies have contributed</a:t>
            </a:r>
          </a:p>
          <a:p>
            <a:pPr lvl="1"/>
            <a:r>
              <a:rPr lang="en-GB" dirty="0" smtClean="0"/>
              <a:t>Huawei – value are based on conducted MU plus consideration of OTA chamber and SE</a:t>
            </a:r>
          </a:p>
          <a:p>
            <a:pPr lvl="1"/>
            <a:r>
              <a:rPr lang="en-GB" dirty="0" smtClean="0"/>
              <a:t>Ericsson – values have been calculated from scratch considering OTA MU analysis and are lower than conducted MU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Compromise</a:t>
            </a:r>
          </a:p>
          <a:p>
            <a:pPr lvl="1"/>
            <a:r>
              <a:rPr lang="en-GB" dirty="0" smtClean="0"/>
              <a:t>We can use the conducted MU as a basic for the conducted part measurement accuracy but not explicitly state that its just the conducted MU.</a:t>
            </a:r>
          </a:p>
          <a:p>
            <a:pPr lvl="1"/>
            <a:r>
              <a:rPr lang="en-GB" dirty="0" smtClean="0"/>
              <a:t>Propose the following contributor to describe this:</a:t>
            </a:r>
          </a:p>
          <a:p>
            <a:pPr lvl="1">
              <a:buNone/>
            </a:pPr>
            <a:endParaRPr lang="en-GB" dirty="0" smtClean="0"/>
          </a:p>
          <a:p>
            <a:pPr lvl="1">
              <a:buNone/>
            </a:pPr>
            <a:r>
              <a:rPr lang="en-GB" dirty="0" smtClean="0"/>
              <a:t>Conducted measurement uncertainty – Measurement uncertainty of the RF measurement equipment and the associated RF measurement system including filters, attenuators, limiters etc… as necessary for the appropriate test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 mandatory emissions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0218" y="1233059"/>
          <a:ext cx="11485433" cy="3982445"/>
        </p:xfrm>
        <a:graphic>
          <a:graphicData uri="http://schemas.openxmlformats.org/drawingml/2006/table">
            <a:tbl>
              <a:tblPr/>
              <a:tblGrid>
                <a:gridCol w="1730311"/>
                <a:gridCol w="206458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</a:tblGrid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Requirement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Conducted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897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WF ref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30 MHz ≤ f ≤ 4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 GHz &lt; f ≤ 19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19 GHz &lt; f ≤ 26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 mandatory emissions - agreements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Currently 2 ranges</a:t>
            </a:r>
          </a:p>
          <a:p>
            <a:pPr lvl="1"/>
            <a:r>
              <a:rPr lang="en-GB" dirty="0" smtClean="0">
                <a:latin typeface="Arial"/>
              </a:rPr>
              <a:t>30 MHz ≤ f ≤ 4 GHz</a:t>
            </a:r>
          </a:p>
          <a:p>
            <a:pPr lvl="1"/>
            <a:r>
              <a:rPr lang="en-GB" dirty="0" smtClean="0">
                <a:latin typeface="Arial"/>
              </a:rPr>
              <a:t>4 GHz &lt; f ≤ 19 GHz</a:t>
            </a:r>
          </a:p>
          <a:p>
            <a:r>
              <a:rPr lang="en-GB" dirty="0" smtClean="0">
                <a:latin typeface="Arial"/>
              </a:rPr>
              <a:t>The frequency breakpoint is at 4GHz, as we now have wanted frequency bands up to 6GHz (for NR at least), up to 6GHz can be considered in-band in some cases so would be expected to have better MU, it is proposed to change the freq breakpoint to 6GHz as follows:</a:t>
            </a:r>
          </a:p>
          <a:p>
            <a:pPr lvl="1"/>
            <a:r>
              <a:rPr lang="en-GB" dirty="0" smtClean="0">
                <a:latin typeface="Arial"/>
              </a:rPr>
              <a:t>30 MHz ≤ f ≤ 6 GHz</a:t>
            </a:r>
          </a:p>
          <a:p>
            <a:pPr lvl="1"/>
            <a:r>
              <a:rPr lang="en-GB" dirty="0" smtClean="0">
                <a:latin typeface="Arial"/>
              </a:rPr>
              <a:t>6 GHz &lt; f ≤ 19 GHz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 mandatory emissions - agreements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43600" y="1011383"/>
            <a:ext cx="5791199" cy="5250872"/>
          </a:xfrm>
        </p:spPr>
        <p:txBody>
          <a:bodyPr vert="horz">
            <a:normAutofit lnSpcReduction="10000"/>
          </a:bodyPr>
          <a:lstStyle/>
          <a:p>
            <a:r>
              <a:rPr lang="en-GB" dirty="0" smtClean="0"/>
              <a:t>Wide band chamber analysis, new contributors are:</a:t>
            </a:r>
          </a:p>
          <a:p>
            <a:pPr lvl="1"/>
            <a:r>
              <a:rPr lang="en-GB" dirty="0" smtClean="0"/>
              <a:t>Conducted measurement uncertainty – as describe don slide 3</a:t>
            </a:r>
          </a:p>
          <a:p>
            <a:pPr lvl="1"/>
            <a:r>
              <a:rPr lang="en-GB" dirty="0" smtClean="0"/>
              <a:t>Measurement antenna variation</a:t>
            </a:r>
          </a:p>
          <a:p>
            <a:pPr lvl="1"/>
            <a:r>
              <a:rPr lang="en-GB" dirty="0" smtClean="0"/>
              <a:t>FSPL estimation error</a:t>
            </a:r>
          </a:p>
          <a:p>
            <a:pPr lvl="1"/>
            <a:r>
              <a:rPr lang="en-GB" dirty="0" smtClean="0"/>
              <a:t>Uncertainty of the absolute gain of the reference antenna</a:t>
            </a:r>
          </a:p>
          <a:p>
            <a:pPr>
              <a:buNone/>
            </a:pPr>
            <a:r>
              <a:rPr lang="en-GB" dirty="0" smtClean="0"/>
              <a:t>SE is added RSS at 2</a:t>
            </a:r>
            <a:r>
              <a:rPr lang="el-GR" dirty="0" smtClean="0"/>
              <a:t>σ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30 MHz ≤ f ≤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6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GHz, MU=2.3dB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6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GHz &lt; f ≤ 19 GHz, MU=4.2dB</a:t>
            </a:r>
          </a:p>
          <a:p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04322" y="871536"/>
          <a:ext cx="5148781" cy="5618160"/>
        </p:xfrm>
        <a:graphic>
          <a:graphicData uri="http://schemas.openxmlformats.org/drawingml/2006/table">
            <a:tbl>
              <a:tblPr/>
              <a:tblGrid>
                <a:gridCol w="456140"/>
                <a:gridCol w="1671793"/>
                <a:gridCol w="456140"/>
                <a:gridCol w="456140"/>
                <a:gridCol w="413107"/>
                <a:gridCol w="413107"/>
                <a:gridCol w="413107"/>
                <a:gridCol w="456140"/>
                <a:gridCol w="413107"/>
              </a:tblGrid>
              <a:tr h="1902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5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Standard uncertainty </a:t>
                      </a:r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36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30MHz&lt;f≤6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30MHz&lt;f≤6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Pointing misalignment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measurement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in the receiving chain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antenna frequency variation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FSPL estimation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receiving antenna and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reference antenna and the network analyzer.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for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reference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receiving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 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Rx emissions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90501" y="1224977"/>
          <a:ext cx="11485433" cy="4154890"/>
        </p:xfrm>
        <a:graphic>
          <a:graphicData uri="http://schemas.openxmlformats.org/drawingml/2006/table">
            <a:tbl>
              <a:tblPr/>
              <a:tblGrid>
                <a:gridCol w="1730311"/>
                <a:gridCol w="206458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</a:tblGrid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Requirement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Conducted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897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WF ref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Rx Spurious emssions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30 MHz ≤ f ≤ 4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 GHz &lt; f ≤ 19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19 GHz &lt; f ≤ 26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Rx emissions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As with </a:t>
            </a:r>
            <a:r>
              <a:rPr lang="en-GB" dirty="0" err="1" smtClean="0"/>
              <a:t>Tx</a:t>
            </a:r>
            <a:r>
              <a:rPr lang="en-GB" dirty="0" smtClean="0"/>
              <a:t> the frequency breakpoint is changed to 6GHz:</a:t>
            </a:r>
            <a:endParaRPr lang="en-GB" dirty="0" smtClean="0">
              <a:latin typeface="Arial"/>
            </a:endParaRPr>
          </a:p>
          <a:p>
            <a:pPr lvl="1"/>
            <a:r>
              <a:rPr lang="en-GB" dirty="0" smtClean="0">
                <a:latin typeface="Arial"/>
              </a:rPr>
              <a:t>30 MHz ≤ f ≤ 6 GHz</a:t>
            </a:r>
          </a:p>
          <a:p>
            <a:pPr lvl="1"/>
            <a:r>
              <a:rPr lang="en-GB" dirty="0" smtClean="0">
                <a:latin typeface="Arial"/>
              </a:rPr>
              <a:t>6 GHz &lt; f ≤ 19 GHz</a:t>
            </a:r>
          </a:p>
          <a:p>
            <a:pPr lvl="1"/>
            <a:endParaRPr lang="en-GB" dirty="0" smtClean="0">
              <a:latin typeface="Arial"/>
            </a:endParaRPr>
          </a:p>
          <a:p>
            <a:r>
              <a:rPr lang="en-GB" dirty="0" smtClean="0">
                <a:latin typeface="Arial"/>
              </a:rPr>
              <a:t>The receiver requirements are at a much lower power level so TRP calculation may be affected by the noise floor of the measurement system, the following definition is proposed:</a:t>
            </a:r>
          </a:p>
          <a:p>
            <a:endParaRPr lang="en-GB" dirty="0" smtClean="0">
              <a:latin typeface="Arial"/>
            </a:endParaRPr>
          </a:p>
          <a:p>
            <a:pPr>
              <a:buNone/>
            </a:pPr>
            <a:r>
              <a:rPr lang="en-GB" sz="2400" b="1" dirty="0" smtClean="0">
                <a:latin typeface="Arial"/>
              </a:rPr>
              <a:t>Measurement system dynamic range uncertainty </a:t>
            </a:r>
            <a:r>
              <a:rPr lang="en-GB" sz="2400" dirty="0" smtClean="0">
                <a:latin typeface="Arial"/>
              </a:rPr>
              <a:t>– uncertainty due to the test requirement being close to the measurement equipment noise floor and the noise floor contributing significantly to the TRP total.</a:t>
            </a:r>
          </a:p>
          <a:p>
            <a:pPr lvl="1"/>
            <a:endParaRPr lang="en-GB" dirty="0" smtClean="0">
              <a:latin typeface="Arial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4254</TotalTime>
  <Words>3365</Words>
  <Application>Microsoft Office PowerPoint</Application>
  <PresentationFormat>Custom</PresentationFormat>
  <Paragraphs>2598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Tx/Rx TRP spurious emissions </vt:lpstr>
      <vt:lpstr>Back ground</vt:lpstr>
      <vt:lpstr>Slide 3</vt:lpstr>
      <vt:lpstr>Discussion</vt:lpstr>
      <vt:lpstr>Tx mandatory emissions</vt:lpstr>
      <vt:lpstr>Tx mandatory emissions - agreements</vt:lpstr>
      <vt:lpstr>Tx mandatory emissions - agreements</vt:lpstr>
      <vt:lpstr>Rx emissions</vt:lpstr>
      <vt:lpstr>Rx emissions</vt:lpstr>
      <vt:lpstr>Rx emissions</vt:lpstr>
      <vt:lpstr>Additional requirements- co-existence</vt:lpstr>
      <vt:lpstr>Additional requirements- co-existence</vt:lpstr>
      <vt:lpstr>Additional requirements- co-existence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rapporteur</cp:lastModifiedBy>
  <cp:revision>223</cp:revision>
  <dcterms:created xsi:type="dcterms:W3CDTF">2016-11-16T01:29:09Z</dcterms:created>
  <dcterms:modified xsi:type="dcterms:W3CDTF">2018-08-22T13:12:46Z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1534862360</vt:lpwstr>
  </property>
</Properties>
</file>