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23" autoAdjust="0"/>
    <p:restoredTop sz="94660"/>
  </p:normalViewPr>
  <p:slideViewPr>
    <p:cSldViewPr snapToGrid="0">
      <p:cViewPr varScale="1">
        <p:scale>
          <a:sx n="63" d="100"/>
          <a:sy n="63" d="100"/>
        </p:scale>
        <p:origin x="72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zuyoshi Uesaka" userId="aeaeab76-c689-4b76-9153-89f795eadfdb" providerId="ADAL" clId="{B2471F28-90A5-442E-98DB-B4EAFADD3E3F}"/>
    <pc:docChg chg="undo custSel addSld modSld">
      <pc:chgData name="Kazuyoshi Uesaka" userId="aeaeab76-c689-4b76-9153-89f795eadfdb" providerId="ADAL" clId="{B2471F28-90A5-442E-98DB-B4EAFADD3E3F}" dt="2018-08-23T11:16:07.738" v="1533"/>
      <pc:docMkLst>
        <pc:docMk/>
      </pc:docMkLst>
      <pc:sldChg chg="modSp">
        <pc:chgData name="Kazuyoshi Uesaka" userId="aeaeab76-c689-4b76-9153-89f795eadfdb" providerId="ADAL" clId="{B2471F28-90A5-442E-98DB-B4EAFADD3E3F}" dt="2018-08-22T13:04:09.903" v="1078" actId="27636"/>
        <pc:sldMkLst>
          <pc:docMk/>
          <pc:sldMk cId="3785356658" sldId="256"/>
        </pc:sldMkLst>
        <pc:spChg chg="mod">
          <ac:chgData name="Kazuyoshi Uesaka" userId="aeaeab76-c689-4b76-9153-89f795eadfdb" providerId="ADAL" clId="{B2471F28-90A5-442E-98DB-B4EAFADD3E3F}" dt="2018-08-22T13:04:09.903" v="1078" actId="27636"/>
          <ac:spMkLst>
            <pc:docMk/>
            <pc:sldMk cId="3785356658" sldId="256"/>
            <ac:spMk id="2" creationId="{0C967C0C-F851-4312-A3B6-CA5312C9D575}"/>
          </ac:spMkLst>
        </pc:spChg>
      </pc:sldChg>
      <pc:sldChg chg="modSp">
        <pc:chgData name="Kazuyoshi Uesaka" userId="aeaeab76-c689-4b76-9153-89f795eadfdb" providerId="ADAL" clId="{B2471F28-90A5-442E-98DB-B4EAFADD3E3F}" dt="2018-08-23T09:42:48.135" v="1455" actId="20577"/>
        <pc:sldMkLst>
          <pc:docMk/>
          <pc:sldMk cId="716999267" sldId="257"/>
        </pc:sldMkLst>
        <pc:spChg chg="mod">
          <ac:chgData name="Kazuyoshi Uesaka" userId="aeaeab76-c689-4b76-9153-89f795eadfdb" providerId="ADAL" clId="{B2471F28-90A5-442E-98DB-B4EAFADD3E3F}" dt="2018-08-22T12:56:04.626" v="1011" actId="20577"/>
          <ac:spMkLst>
            <pc:docMk/>
            <pc:sldMk cId="716999267" sldId="257"/>
            <ac:spMk id="2" creationId="{1FEDF350-7D7A-4482-8A56-30045A4BBEA4}"/>
          </ac:spMkLst>
        </pc:spChg>
        <pc:spChg chg="mod">
          <ac:chgData name="Kazuyoshi Uesaka" userId="aeaeab76-c689-4b76-9153-89f795eadfdb" providerId="ADAL" clId="{B2471F28-90A5-442E-98DB-B4EAFADD3E3F}" dt="2018-08-23T09:42:48.135" v="1455" actId="20577"/>
          <ac:spMkLst>
            <pc:docMk/>
            <pc:sldMk cId="716999267" sldId="257"/>
            <ac:spMk id="3" creationId="{68DF1109-B1C3-4749-8A3B-4E16F030FB35}"/>
          </ac:spMkLst>
        </pc:spChg>
      </pc:sldChg>
      <pc:sldChg chg="modSp add">
        <pc:chgData name="Kazuyoshi Uesaka" userId="aeaeab76-c689-4b76-9153-89f795eadfdb" providerId="ADAL" clId="{B2471F28-90A5-442E-98DB-B4EAFADD3E3F}" dt="2018-08-23T11:16:07.738" v="1533"/>
        <pc:sldMkLst>
          <pc:docMk/>
          <pc:sldMk cId="1799271104" sldId="258"/>
        </pc:sldMkLst>
        <pc:spChg chg="mod">
          <ac:chgData name="Kazuyoshi Uesaka" userId="aeaeab76-c689-4b76-9153-89f795eadfdb" providerId="ADAL" clId="{B2471F28-90A5-442E-98DB-B4EAFADD3E3F}" dt="2018-08-22T12:56:16.820" v="1037" actId="20577"/>
          <ac:spMkLst>
            <pc:docMk/>
            <pc:sldMk cId="1799271104" sldId="258"/>
            <ac:spMk id="2" creationId="{503E356E-9B87-458A-B249-B0E5B470D6FA}"/>
          </ac:spMkLst>
        </pc:spChg>
        <pc:spChg chg="mod">
          <ac:chgData name="Kazuyoshi Uesaka" userId="aeaeab76-c689-4b76-9153-89f795eadfdb" providerId="ADAL" clId="{B2471F28-90A5-442E-98DB-B4EAFADD3E3F}" dt="2018-08-23T11:16:07.738" v="1533"/>
          <ac:spMkLst>
            <pc:docMk/>
            <pc:sldMk cId="1799271104" sldId="258"/>
            <ac:spMk id="3" creationId="{8FE39363-2F97-493F-BAEA-AF936EE2DBC8}"/>
          </ac:spMkLst>
        </pc:spChg>
        <pc:graphicFrameChg chg="mod modGraphic">
          <ac:chgData name="Kazuyoshi Uesaka" userId="aeaeab76-c689-4b76-9153-89f795eadfdb" providerId="ADAL" clId="{B2471F28-90A5-442E-98DB-B4EAFADD3E3F}" dt="2018-08-23T11:16:00.810" v="1532" actId="1036"/>
          <ac:graphicFrameMkLst>
            <pc:docMk/>
            <pc:sldMk cId="1799271104" sldId="258"/>
            <ac:graphicFrameMk id="4" creationId="{9805C7B4-BAD4-4349-A6EB-57CC7228C281}"/>
          </ac:graphicFrameMkLst>
        </pc:graphicFrameChg>
      </pc:sldChg>
      <pc:sldChg chg="addSp modSp add">
        <pc:chgData name="Kazuyoshi Uesaka" userId="aeaeab76-c689-4b76-9153-89f795eadfdb" providerId="ADAL" clId="{B2471F28-90A5-442E-98DB-B4EAFADD3E3F}" dt="2018-08-23T09:44:57.777" v="1506" actId="20577"/>
        <pc:sldMkLst>
          <pc:docMk/>
          <pc:sldMk cId="972844333" sldId="259"/>
        </pc:sldMkLst>
        <pc:spChg chg="mod">
          <ac:chgData name="Kazuyoshi Uesaka" userId="aeaeab76-c689-4b76-9153-89f795eadfdb" providerId="ADAL" clId="{B2471F28-90A5-442E-98DB-B4EAFADD3E3F}" dt="2018-08-22T12:56:21.798" v="1051" actId="20577"/>
          <ac:spMkLst>
            <pc:docMk/>
            <pc:sldMk cId="972844333" sldId="259"/>
            <ac:spMk id="2" creationId="{3875B0B3-03E3-46AA-8A30-05BED6D2164F}"/>
          </ac:spMkLst>
        </pc:spChg>
        <pc:spChg chg="mod">
          <ac:chgData name="Kazuyoshi Uesaka" userId="aeaeab76-c689-4b76-9153-89f795eadfdb" providerId="ADAL" clId="{B2471F28-90A5-442E-98DB-B4EAFADD3E3F}" dt="2018-08-23T09:44:57.777" v="1506" actId="20577"/>
          <ac:spMkLst>
            <pc:docMk/>
            <pc:sldMk cId="972844333" sldId="259"/>
            <ac:spMk id="3" creationId="{DC70E5E3-3F5B-4227-8BFE-2300CFA36EF4}"/>
          </ac:spMkLst>
        </pc:spChg>
        <pc:graphicFrameChg chg="add mod modGraphic">
          <ac:chgData name="Kazuyoshi Uesaka" userId="aeaeab76-c689-4b76-9153-89f795eadfdb" providerId="ADAL" clId="{B2471F28-90A5-442E-98DB-B4EAFADD3E3F}" dt="2018-08-23T08:25:25.561" v="1389" actId="20577"/>
          <ac:graphicFrameMkLst>
            <pc:docMk/>
            <pc:sldMk cId="972844333" sldId="259"/>
            <ac:graphicFrameMk id="4" creationId="{FF0FE852-746E-4ADA-A475-E45FB2673454}"/>
          </ac:graphicFrameMkLst>
        </pc:graphicFrameChg>
      </pc:sldChg>
      <pc:sldChg chg="modSp add">
        <pc:chgData name="Kazuyoshi Uesaka" userId="aeaeab76-c689-4b76-9153-89f795eadfdb" providerId="ADAL" clId="{B2471F28-90A5-442E-98DB-B4EAFADD3E3F}" dt="2018-08-22T12:55:49.027" v="993" actId="20577"/>
        <pc:sldMkLst>
          <pc:docMk/>
          <pc:sldMk cId="2567749973" sldId="260"/>
        </pc:sldMkLst>
        <pc:spChg chg="mod">
          <ac:chgData name="Kazuyoshi Uesaka" userId="aeaeab76-c689-4b76-9153-89f795eadfdb" providerId="ADAL" clId="{B2471F28-90A5-442E-98DB-B4EAFADD3E3F}" dt="2018-08-22T12:55:49.027" v="993" actId="20577"/>
          <ac:spMkLst>
            <pc:docMk/>
            <pc:sldMk cId="2567749973" sldId="260"/>
            <ac:spMk id="2" creationId="{AA04A987-809D-46F3-8070-7DAF5412C422}"/>
          </ac:spMkLst>
        </pc:spChg>
        <pc:spChg chg="mod">
          <ac:chgData name="Kazuyoshi Uesaka" userId="aeaeab76-c689-4b76-9153-89f795eadfdb" providerId="ADAL" clId="{B2471F28-90A5-442E-98DB-B4EAFADD3E3F}" dt="2018-08-22T12:55:45.245" v="990" actId="20577"/>
          <ac:spMkLst>
            <pc:docMk/>
            <pc:sldMk cId="2567749973" sldId="260"/>
            <ac:spMk id="3" creationId="{27ACC585-81F1-4D57-9F5E-D3FFCF2F98B6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48870A-BBB1-4E2E-84E9-B9239B9F6D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7E52E1E-3431-47F0-B421-A0795AEEAD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5F2311-7A4E-438C-99C2-FD2F931822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2018-08-23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948197-7CFF-4C2A-A508-B420BEA2D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F75F6A-2918-49B8-9437-8EECF2CD7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0386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84A2EE-409D-4233-AB45-93331FA297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FD287D-64CB-429D-A501-97D505231E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D494E4-557A-4974-A184-6B11422AE1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2018-08-23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34B815-7E50-4FBA-BC26-EF5C73CC5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33D9A2-8579-42CC-90FF-13FDB17A65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3374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CDE2EE-387D-4384-B937-FAB93E0CD23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FF2A24-763E-4C03-A547-A30F5DD5AD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46B591-124E-4FDE-9BBD-C0579D1EF9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2018-08-23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0CC6E9-8C6D-428A-869C-8A558C706E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CD5DA5-D7AE-4021-BACD-69333E107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908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D030E3-A2EC-4776-8214-64A3269F75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6E843D-F777-40F1-B69E-B6ADA1025E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A0EDF9-FBBF-45F2-903E-08B606894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2018-08-23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E61A1-861E-41C6-B6CA-13B708801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872313-92E6-483D-BB92-477ACDF4EE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793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1D1914-0C05-4253-9E36-FEDB310DA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DBA19E-D69A-4F2A-817C-74759B0115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C58044-A8AF-430A-9BEB-915F37305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2018-08-23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CD0C04-3B38-492E-8CE5-0D82552513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B052AD-18A3-468A-8177-7DC821BC5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081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F15493-2F56-4CC5-BF14-175A42EFA0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0D4CF1-125C-4803-95EC-1D3C572CADC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AF57A5-2E6D-45B2-AB21-F0047AE894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5F8D59-2537-447A-BDE1-34F6780E32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2018-08-23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737B67-329B-450E-AE81-ACDFADEF3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24449D-4C12-4AA7-84DE-0CC12320A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730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5A4E87-4B20-4FC4-9E12-9BFDDAD808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36AE53-E01C-490D-8E91-2D67625BF2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321C2A-D3D4-43E5-94B7-EB0766B6A1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5E1A19-D1B3-423B-8D6E-02BF0111BF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5516FF-F114-48B4-BFD4-41E34AD8A4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F61FFA3-0216-4C0F-9E70-F33BDC7B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2018-08-23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D5D2365-835F-42A8-9B7D-E72069A04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9D1B502-7CF3-415F-B19A-DBD5AA8A3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5234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9473E8-DA0D-446B-BCA3-42EA70F770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1D34B27-D5A8-42CE-925A-7002FE25A9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2018-08-23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D9ACC6E-1C70-45D4-8782-5C1D2C7C9F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E5F20B-96F6-4676-8B6D-1CB99C4998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934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5FC3F65-4616-45DA-8F9F-0F2EE7AA91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2018-08-23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2A992E-9177-4720-8EFD-4F44921F92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0A2DB9-A42C-4361-B1F5-A8BB416BD1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621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D68AF3-641B-4137-9A1C-81464F0C41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C3EEDD-DDE4-4294-A0B3-F94D21C954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0BA9C8-6986-4B34-92B6-A83E430467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A287F1-50C8-4F15-944B-611F9BF7C8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2018-08-23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DB9244-3F66-481D-BF3E-79BCC76D98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9B5B21-A600-4F9D-8827-CC01593BC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615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7D4B29-779E-4C7B-B91D-9A04FDD3E6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C8FE4-5DD5-42BD-A770-7AD76D7F95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D866E8-B0E9-473B-8A51-9A734C4A12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5306CE-8EBE-401F-9592-FE6B974D26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2018-08-23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AEE602-A99F-4E55-814B-2FBFE1C60E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413DE4-C6C1-4695-889A-59932E75A1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21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61A3580-86DC-4677-85F1-99DEDF1DB6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9114C5-AA77-4793-B80B-78E2AE207E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15CC4C-8D94-4689-BB25-C8A922DD16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E0651C-FAA2-4584-8996-43A380721704}" type="datetimeFigureOut">
              <a:rPr lang="en-US" smtClean="0"/>
              <a:t>2018-08-23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A1FC33-FDAE-4D3E-9FEA-8CEAFB0AF1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8E6D70-B89E-431B-A56D-5ABAE27A57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475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967C0C-F851-4312-A3B6-CA5312C9D5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Way forward on </a:t>
            </a:r>
            <a:r>
              <a:rPr lang="en-US" dirty="0" err="1"/>
              <a:t>eFeMTC</a:t>
            </a:r>
            <a:r>
              <a:rPr lang="en-US" dirty="0"/>
              <a:t> UE demodulation and CSI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15AE54F-A77B-47D1-BF70-86484D1BAAC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Ericsson</a:t>
            </a:r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8AAA0A9E-1EE2-47F7-8B18-BFE21D8645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618" y="152400"/>
            <a:ext cx="6370407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#88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Gothenburg, Sweden, 20 – 24 August, 2018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629C934C-80F0-4A03-B4EC-824F52B686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39535" y="223837"/>
            <a:ext cx="2506882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R4-1811372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5356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EDF350-7D7A-4482-8A56-30045A4BBE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for PDSCH for BL/CE 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DF1109-B1C3-4749-8A3B-4E16F030FB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DL 64QAM </a:t>
            </a:r>
          </a:p>
          <a:p>
            <a:pPr lvl="1"/>
            <a:r>
              <a:rPr lang="en-US" dirty="0"/>
              <a:t>CE Mode A with 3PRB allocation, TBS=968 and under EPA5 2x1 low</a:t>
            </a:r>
          </a:p>
          <a:p>
            <a:pPr lvl="1"/>
            <a:r>
              <a:rPr lang="en-US" dirty="0"/>
              <a:t>Transmission mode: TM2</a:t>
            </a:r>
          </a:p>
          <a:p>
            <a:r>
              <a:rPr lang="en-US" altLang="zh-CN" dirty="0"/>
              <a:t>High speed scenario:</a:t>
            </a:r>
          </a:p>
          <a:p>
            <a:pPr lvl="1"/>
            <a:r>
              <a:rPr lang="en-US" altLang="zh-CN" dirty="0"/>
              <a:t>TM2, QPSK 1/3, (TBS=504bits with 6PRB), EPA200, 2x1 Low, CE Mode A, without frequency hopping</a:t>
            </a:r>
          </a:p>
          <a:p>
            <a:pPr lvl="1"/>
            <a:r>
              <a:rPr lang="en-US" altLang="zh-CN" dirty="0">
                <a:highlight>
                  <a:srgbClr val="FFFF00"/>
                </a:highlight>
              </a:rPr>
              <a:t>No Repetition</a:t>
            </a:r>
          </a:p>
          <a:p>
            <a:r>
              <a:rPr lang="en-US" dirty="0"/>
              <a:t>CRS muting</a:t>
            </a:r>
          </a:p>
          <a:p>
            <a:pPr lvl="1"/>
            <a:r>
              <a:rPr lang="en-US" altLang="zh-CN" dirty="0"/>
              <a:t>Select test cases from</a:t>
            </a:r>
            <a:endParaRPr lang="zh-CN" altLang="zh-CN" dirty="0"/>
          </a:p>
          <a:p>
            <a:pPr lvl="2"/>
            <a:r>
              <a:rPr lang="en-US" altLang="zh-CN" dirty="0">
                <a:highlight>
                  <a:srgbClr val="FFFF00"/>
                </a:highlight>
              </a:rPr>
              <a:t>Cat-M1</a:t>
            </a:r>
          </a:p>
          <a:p>
            <a:pPr lvl="3"/>
            <a:r>
              <a:rPr lang="en-US" altLang="zh-CN" dirty="0">
                <a:highlight>
                  <a:srgbClr val="FFFF00"/>
                </a:highlight>
              </a:rPr>
              <a:t>8.11.1.1.3.1 Tests 2 (TM2, 16QAM 1/2, 3PRB, CE Mode A, No repetitions)</a:t>
            </a:r>
            <a:endParaRPr lang="zh-CN" altLang="zh-CN" dirty="0">
              <a:highlight>
                <a:srgbClr val="FFFF00"/>
              </a:highlight>
            </a:endParaRPr>
          </a:p>
          <a:p>
            <a:pPr lvl="2"/>
            <a:r>
              <a:rPr lang="en-US" altLang="zh-CN" dirty="0">
                <a:highlight>
                  <a:srgbClr val="FFFF00"/>
                </a:highlight>
              </a:rPr>
              <a:t>Cat-M2</a:t>
            </a:r>
            <a:endParaRPr lang="zh-CN" altLang="zh-CN" dirty="0">
              <a:highlight>
                <a:srgbClr val="FFFF00"/>
              </a:highlight>
            </a:endParaRPr>
          </a:p>
          <a:p>
            <a:pPr lvl="3"/>
            <a:r>
              <a:rPr lang="en-US" altLang="zh-CN" dirty="0">
                <a:highlight>
                  <a:srgbClr val="FFFF00"/>
                </a:highlight>
              </a:rPr>
              <a:t>8.11.1.1.3.2 Tests 2 (TM2, QPSK 1/10, 18PRB, CE Mode B, 32 repetitions)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69992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3E356E-9B87-458A-B249-B0E5B470D6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for CQI definition test for CQI table 5 for BL/CE 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E39363-2F97-493F-BAEA-AF936EE2DB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Companies are encouraged to provide the simulation results to set the SNR test points corresponding to 64QAM </a:t>
            </a:r>
          </a:p>
          <a:p>
            <a:r>
              <a:rPr lang="en-US" dirty="0"/>
              <a:t>CQI2MCS is given as follows as example:</a:t>
            </a:r>
          </a:p>
          <a:p>
            <a:pPr lvl="1"/>
            <a:r>
              <a:rPr lang="en-US" dirty="0"/>
              <a:t>Companies are encouraged to verify this table. </a:t>
            </a:r>
          </a:p>
          <a:p>
            <a:pPr lvl="1"/>
            <a:r>
              <a:rPr lang="en-US" dirty="0"/>
              <a:t>Other options are not precluded.  </a:t>
            </a:r>
          </a:p>
          <a:p>
            <a:pPr lvl="1"/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805C7B4-BAD4-4349-A6EB-57CC7228C2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1146972"/>
              </p:ext>
            </p:extLst>
          </p:nvPr>
        </p:nvGraphicFramePr>
        <p:xfrm>
          <a:off x="680720" y="4074954"/>
          <a:ext cx="10779776" cy="101092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98876">
                  <a:extLst>
                    <a:ext uri="{9D8B030D-6E8A-4147-A177-3AD203B41FA5}">
                      <a16:colId xmlns:a16="http://schemas.microsoft.com/office/drawing/2014/main" val="1889872498"/>
                    </a:ext>
                  </a:extLst>
                </a:gridCol>
                <a:gridCol w="864164">
                  <a:extLst>
                    <a:ext uri="{9D8B030D-6E8A-4147-A177-3AD203B41FA5}">
                      <a16:colId xmlns:a16="http://schemas.microsoft.com/office/drawing/2014/main" val="594492466"/>
                    </a:ext>
                  </a:extLst>
                </a:gridCol>
                <a:gridCol w="582296">
                  <a:extLst>
                    <a:ext uri="{9D8B030D-6E8A-4147-A177-3AD203B41FA5}">
                      <a16:colId xmlns:a16="http://schemas.microsoft.com/office/drawing/2014/main" val="1279136017"/>
                    </a:ext>
                  </a:extLst>
                </a:gridCol>
                <a:gridCol w="582296">
                  <a:extLst>
                    <a:ext uri="{9D8B030D-6E8A-4147-A177-3AD203B41FA5}">
                      <a16:colId xmlns:a16="http://schemas.microsoft.com/office/drawing/2014/main" val="341285612"/>
                    </a:ext>
                  </a:extLst>
                </a:gridCol>
                <a:gridCol w="582296">
                  <a:extLst>
                    <a:ext uri="{9D8B030D-6E8A-4147-A177-3AD203B41FA5}">
                      <a16:colId xmlns:a16="http://schemas.microsoft.com/office/drawing/2014/main" val="1469584360"/>
                    </a:ext>
                  </a:extLst>
                </a:gridCol>
                <a:gridCol w="582296">
                  <a:extLst>
                    <a:ext uri="{9D8B030D-6E8A-4147-A177-3AD203B41FA5}">
                      <a16:colId xmlns:a16="http://schemas.microsoft.com/office/drawing/2014/main" val="3212968841"/>
                    </a:ext>
                  </a:extLst>
                </a:gridCol>
                <a:gridCol w="582296">
                  <a:extLst>
                    <a:ext uri="{9D8B030D-6E8A-4147-A177-3AD203B41FA5}">
                      <a16:colId xmlns:a16="http://schemas.microsoft.com/office/drawing/2014/main" val="2991413707"/>
                    </a:ext>
                  </a:extLst>
                </a:gridCol>
                <a:gridCol w="582296">
                  <a:extLst>
                    <a:ext uri="{9D8B030D-6E8A-4147-A177-3AD203B41FA5}">
                      <a16:colId xmlns:a16="http://schemas.microsoft.com/office/drawing/2014/main" val="1819630516"/>
                    </a:ext>
                  </a:extLst>
                </a:gridCol>
                <a:gridCol w="582296">
                  <a:extLst>
                    <a:ext uri="{9D8B030D-6E8A-4147-A177-3AD203B41FA5}">
                      <a16:colId xmlns:a16="http://schemas.microsoft.com/office/drawing/2014/main" val="1845937204"/>
                    </a:ext>
                  </a:extLst>
                </a:gridCol>
                <a:gridCol w="582296">
                  <a:extLst>
                    <a:ext uri="{9D8B030D-6E8A-4147-A177-3AD203B41FA5}">
                      <a16:colId xmlns:a16="http://schemas.microsoft.com/office/drawing/2014/main" val="3276217481"/>
                    </a:ext>
                  </a:extLst>
                </a:gridCol>
                <a:gridCol w="582296">
                  <a:extLst>
                    <a:ext uri="{9D8B030D-6E8A-4147-A177-3AD203B41FA5}">
                      <a16:colId xmlns:a16="http://schemas.microsoft.com/office/drawing/2014/main" val="1461798050"/>
                    </a:ext>
                  </a:extLst>
                </a:gridCol>
                <a:gridCol w="582296">
                  <a:extLst>
                    <a:ext uri="{9D8B030D-6E8A-4147-A177-3AD203B41FA5}">
                      <a16:colId xmlns:a16="http://schemas.microsoft.com/office/drawing/2014/main" val="1223865861"/>
                    </a:ext>
                  </a:extLst>
                </a:gridCol>
                <a:gridCol w="582296">
                  <a:extLst>
                    <a:ext uri="{9D8B030D-6E8A-4147-A177-3AD203B41FA5}">
                      <a16:colId xmlns:a16="http://schemas.microsoft.com/office/drawing/2014/main" val="2609496236"/>
                    </a:ext>
                  </a:extLst>
                </a:gridCol>
                <a:gridCol w="582296">
                  <a:extLst>
                    <a:ext uri="{9D8B030D-6E8A-4147-A177-3AD203B41FA5}">
                      <a16:colId xmlns:a16="http://schemas.microsoft.com/office/drawing/2014/main" val="3719818248"/>
                    </a:ext>
                  </a:extLst>
                </a:gridCol>
                <a:gridCol w="582296">
                  <a:extLst>
                    <a:ext uri="{9D8B030D-6E8A-4147-A177-3AD203B41FA5}">
                      <a16:colId xmlns:a16="http://schemas.microsoft.com/office/drawing/2014/main" val="2623653143"/>
                    </a:ext>
                  </a:extLst>
                </a:gridCol>
                <a:gridCol w="582296">
                  <a:extLst>
                    <a:ext uri="{9D8B030D-6E8A-4147-A177-3AD203B41FA5}">
                      <a16:colId xmlns:a16="http://schemas.microsoft.com/office/drawing/2014/main" val="1004366395"/>
                    </a:ext>
                  </a:extLst>
                </a:gridCol>
                <a:gridCol w="582296">
                  <a:extLst>
                    <a:ext uri="{9D8B030D-6E8A-4147-A177-3AD203B41FA5}">
                      <a16:colId xmlns:a16="http://schemas.microsoft.com/office/drawing/2014/main" val="967212433"/>
                    </a:ext>
                  </a:extLst>
                </a:gridCol>
                <a:gridCol w="582296">
                  <a:extLst>
                    <a:ext uri="{9D8B030D-6E8A-4147-A177-3AD203B41FA5}">
                      <a16:colId xmlns:a16="http://schemas.microsoft.com/office/drawing/2014/main" val="16147031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PRB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Available 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25419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DTX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62380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92711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5B0B3-03E3-46AA-8A30-05BED6D216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for CQI definition test for CQI table 6 for BL/CE 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70E5E3-3F5B-4227-8BFE-2300CFA36E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Companies are encouraged to provide the simulation results to set the SNR test points corresponding to 16QAM </a:t>
            </a:r>
          </a:p>
          <a:p>
            <a:r>
              <a:rPr lang="en-US" dirty="0"/>
              <a:t>CQI2MCS is given as follows as example:</a:t>
            </a:r>
          </a:p>
          <a:p>
            <a:pPr lvl="1"/>
            <a:r>
              <a:rPr lang="en-US" dirty="0"/>
              <a:t>Companies are encouraged to verify the options.</a:t>
            </a:r>
          </a:p>
          <a:p>
            <a:pPr lvl="1"/>
            <a:r>
              <a:rPr lang="en-US" dirty="0"/>
              <a:t>Other options are not precluded.  </a:t>
            </a:r>
          </a:p>
          <a:p>
            <a:pPr lvl="1"/>
            <a:endParaRPr lang="en-US" dirty="0">
              <a:highlight>
                <a:srgbClr val="FFFF00"/>
              </a:highlight>
            </a:endParaRPr>
          </a:p>
          <a:p>
            <a:pPr lvl="1"/>
            <a:endParaRPr lang="en-US" dirty="0">
              <a:highlight>
                <a:srgbClr val="FFFF00"/>
              </a:highlight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F0FE852-746E-4ADA-A475-E45FB26734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5328295"/>
              </p:ext>
            </p:extLst>
          </p:nvPr>
        </p:nvGraphicFramePr>
        <p:xfrm>
          <a:off x="213360" y="4085114"/>
          <a:ext cx="11724643" cy="1436846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617085">
                  <a:extLst>
                    <a:ext uri="{9D8B030D-6E8A-4147-A177-3AD203B41FA5}">
                      <a16:colId xmlns:a16="http://schemas.microsoft.com/office/drawing/2014/main" val="1025000095"/>
                    </a:ext>
                  </a:extLst>
                </a:gridCol>
                <a:gridCol w="617085">
                  <a:extLst>
                    <a:ext uri="{9D8B030D-6E8A-4147-A177-3AD203B41FA5}">
                      <a16:colId xmlns:a16="http://schemas.microsoft.com/office/drawing/2014/main" val="1889872498"/>
                    </a:ext>
                  </a:extLst>
                </a:gridCol>
                <a:gridCol w="890441">
                  <a:extLst>
                    <a:ext uri="{9D8B030D-6E8A-4147-A177-3AD203B41FA5}">
                      <a16:colId xmlns:a16="http://schemas.microsoft.com/office/drawing/2014/main" val="594492466"/>
                    </a:ext>
                  </a:extLst>
                </a:gridCol>
                <a:gridCol w="600002">
                  <a:extLst>
                    <a:ext uri="{9D8B030D-6E8A-4147-A177-3AD203B41FA5}">
                      <a16:colId xmlns:a16="http://schemas.microsoft.com/office/drawing/2014/main" val="1279136017"/>
                    </a:ext>
                  </a:extLst>
                </a:gridCol>
                <a:gridCol w="600002">
                  <a:extLst>
                    <a:ext uri="{9D8B030D-6E8A-4147-A177-3AD203B41FA5}">
                      <a16:colId xmlns:a16="http://schemas.microsoft.com/office/drawing/2014/main" val="341285612"/>
                    </a:ext>
                  </a:extLst>
                </a:gridCol>
                <a:gridCol w="600002">
                  <a:extLst>
                    <a:ext uri="{9D8B030D-6E8A-4147-A177-3AD203B41FA5}">
                      <a16:colId xmlns:a16="http://schemas.microsoft.com/office/drawing/2014/main" val="1469584360"/>
                    </a:ext>
                  </a:extLst>
                </a:gridCol>
                <a:gridCol w="600002">
                  <a:extLst>
                    <a:ext uri="{9D8B030D-6E8A-4147-A177-3AD203B41FA5}">
                      <a16:colId xmlns:a16="http://schemas.microsoft.com/office/drawing/2014/main" val="3212968841"/>
                    </a:ext>
                  </a:extLst>
                </a:gridCol>
                <a:gridCol w="600002">
                  <a:extLst>
                    <a:ext uri="{9D8B030D-6E8A-4147-A177-3AD203B41FA5}">
                      <a16:colId xmlns:a16="http://schemas.microsoft.com/office/drawing/2014/main" val="2991413707"/>
                    </a:ext>
                  </a:extLst>
                </a:gridCol>
                <a:gridCol w="600002">
                  <a:extLst>
                    <a:ext uri="{9D8B030D-6E8A-4147-A177-3AD203B41FA5}">
                      <a16:colId xmlns:a16="http://schemas.microsoft.com/office/drawing/2014/main" val="1819630516"/>
                    </a:ext>
                  </a:extLst>
                </a:gridCol>
                <a:gridCol w="600002">
                  <a:extLst>
                    <a:ext uri="{9D8B030D-6E8A-4147-A177-3AD203B41FA5}">
                      <a16:colId xmlns:a16="http://schemas.microsoft.com/office/drawing/2014/main" val="1845937204"/>
                    </a:ext>
                  </a:extLst>
                </a:gridCol>
                <a:gridCol w="600002">
                  <a:extLst>
                    <a:ext uri="{9D8B030D-6E8A-4147-A177-3AD203B41FA5}">
                      <a16:colId xmlns:a16="http://schemas.microsoft.com/office/drawing/2014/main" val="3276217481"/>
                    </a:ext>
                  </a:extLst>
                </a:gridCol>
                <a:gridCol w="600002">
                  <a:extLst>
                    <a:ext uri="{9D8B030D-6E8A-4147-A177-3AD203B41FA5}">
                      <a16:colId xmlns:a16="http://schemas.microsoft.com/office/drawing/2014/main" val="1461798050"/>
                    </a:ext>
                  </a:extLst>
                </a:gridCol>
                <a:gridCol w="600002">
                  <a:extLst>
                    <a:ext uri="{9D8B030D-6E8A-4147-A177-3AD203B41FA5}">
                      <a16:colId xmlns:a16="http://schemas.microsoft.com/office/drawing/2014/main" val="1223865861"/>
                    </a:ext>
                  </a:extLst>
                </a:gridCol>
                <a:gridCol w="600002">
                  <a:extLst>
                    <a:ext uri="{9D8B030D-6E8A-4147-A177-3AD203B41FA5}">
                      <a16:colId xmlns:a16="http://schemas.microsoft.com/office/drawing/2014/main" val="2609496236"/>
                    </a:ext>
                  </a:extLst>
                </a:gridCol>
                <a:gridCol w="600002">
                  <a:extLst>
                    <a:ext uri="{9D8B030D-6E8A-4147-A177-3AD203B41FA5}">
                      <a16:colId xmlns:a16="http://schemas.microsoft.com/office/drawing/2014/main" val="3719818248"/>
                    </a:ext>
                  </a:extLst>
                </a:gridCol>
                <a:gridCol w="600002">
                  <a:extLst>
                    <a:ext uri="{9D8B030D-6E8A-4147-A177-3AD203B41FA5}">
                      <a16:colId xmlns:a16="http://schemas.microsoft.com/office/drawing/2014/main" val="2623653143"/>
                    </a:ext>
                  </a:extLst>
                </a:gridCol>
                <a:gridCol w="600002">
                  <a:extLst>
                    <a:ext uri="{9D8B030D-6E8A-4147-A177-3AD203B41FA5}">
                      <a16:colId xmlns:a16="http://schemas.microsoft.com/office/drawing/2014/main" val="1004366395"/>
                    </a:ext>
                  </a:extLst>
                </a:gridCol>
                <a:gridCol w="600002">
                  <a:extLst>
                    <a:ext uri="{9D8B030D-6E8A-4147-A177-3AD203B41FA5}">
                      <a16:colId xmlns:a16="http://schemas.microsoft.com/office/drawing/2014/main" val="967212433"/>
                    </a:ext>
                  </a:extLst>
                </a:gridCol>
                <a:gridCol w="600002">
                  <a:extLst>
                    <a:ext uri="{9D8B030D-6E8A-4147-A177-3AD203B41FA5}">
                      <a16:colId xmlns:a16="http://schemas.microsoft.com/office/drawing/2014/main" val="16147031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Option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PRB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Available 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2541914"/>
                  </a:ext>
                </a:extLst>
              </a:tr>
              <a:tr h="425926"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DTX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62380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DTX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0</a:t>
                      </a:r>
                      <a:endParaRPr lang="en-US" sz="1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</a:t>
                      </a:r>
                      <a:endParaRPr lang="en-US" sz="1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  <a:endParaRPr lang="en-US" sz="1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</a:t>
                      </a:r>
                      <a:endParaRPr lang="en-US" sz="1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</a:t>
                      </a:r>
                      <a:endParaRPr lang="en-US" sz="1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  <a:endParaRPr lang="en-US" sz="1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</a:t>
                      </a:r>
                      <a:endParaRPr lang="en-US" sz="1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9</a:t>
                      </a:r>
                      <a:endParaRPr lang="en-US" sz="1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</a:t>
                      </a:r>
                      <a:endParaRPr lang="en-US" sz="1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14</a:t>
                      </a:r>
                      <a:endParaRPr lang="en-US" sz="1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</a:t>
                      </a:r>
                      <a:endParaRPr lang="en-US" sz="1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</a:t>
                      </a:r>
                      <a:endParaRPr lang="en-US" sz="1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21</a:t>
                      </a:r>
                      <a:endParaRPr lang="en-US" sz="1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24</a:t>
                      </a:r>
                      <a:endParaRPr lang="en-US" sz="1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27</a:t>
                      </a:r>
                      <a:endParaRPr lang="en-US" sz="1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34278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28443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04A987-809D-46F3-8070-7DAF5412C4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Applicability for non-BL CE 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CC585-81F1-4D57-9F5E-D3FFCF2F98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FFS: Applicability of the new Rel-15 requirements to non-BL CE UEs.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77499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</TotalTime>
  <Words>351</Words>
  <Application>Microsoft Office PowerPoint</Application>
  <PresentationFormat>Widescreen</PresentationFormat>
  <Paragraphs>123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Batang</vt:lpstr>
      <vt:lpstr>等线</vt:lpstr>
      <vt:lpstr>SimSun</vt:lpstr>
      <vt:lpstr>Arial</vt:lpstr>
      <vt:lpstr>Calibri</vt:lpstr>
      <vt:lpstr>Calibri Light</vt:lpstr>
      <vt:lpstr>Times New Roman</vt:lpstr>
      <vt:lpstr>Office Theme</vt:lpstr>
      <vt:lpstr>Way forward on eFeMTC UE demodulation and CSI</vt:lpstr>
      <vt:lpstr>Way forward for PDSCH for BL/CE UEs</vt:lpstr>
      <vt:lpstr>Way forward for CQI definition test for CQI table 5 for BL/CE UEs</vt:lpstr>
      <vt:lpstr>Way forward for CQI definition test for CQI table 6 for BL/CE UEs</vt:lpstr>
      <vt:lpstr>Applicability for non-BL CE UEs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eFeMTC UE demodulation and CSI requirements</dc:title>
  <dc:creator>Kazuyoshi Uesaka</dc:creator>
  <cp:lastModifiedBy>Ericsson</cp:lastModifiedBy>
  <cp:revision>2</cp:revision>
  <dcterms:created xsi:type="dcterms:W3CDTF">2018-08-21T17:57:55Z</dcterms:created>
  <dcterms:modified xsi:type="dcterms:W3CDTF">2018-08-23T11:18:39Z</dcterms:modified>
</cp:coreProperties>
</file>