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sldIdLst>
    <p:sldId id="256" r:id="rId5"/>
    <p:sldId id="381" r:id="rId6"/>
    <p:sldId id="382" r:id="rId7"/>
    <p:sldId id="385"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meng (WN)" initials="Z(" lastIdx="5" clrIdx="0">
    <p:extLst>
      <p:ext uri="{19B8F6BF-5375-455C-9EA6-DF929625EA0E}">
        <p15:presenceInfo xmlns:p15="http://schemas.microsoft.com/office/powerpoint/2012/main" userId="S-1-5-21-147214757-305610072-1517763936-51239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85" d="100"/>
          <a:sy n="85" d="100"/>
        </p:scale>
        <p:origin x="77" y="19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10.08.2018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8/10/2018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8/10/2018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8/10/2018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8/10/2018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8/10/2018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8/10/2018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8/10/2018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8/10/2018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8/10/2018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8/10/2018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8/10/2018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8/10/2018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2209800" y="2130425"/>
            <a:ext cx="7772400" cy="1963738"/>
          </a:xfrm>
        </p:spPr>
        <p:txBody>
          <a:bodyPr/>
          <a:lstStyle/>
          <a:p>
            <a:pPr eaLnBrk="1" hangingPunct="1"/>
            <a:r>
              <a:rPr lang="en-US" altLang="zh-CN" sz="4000" dirty="0"/>
              <a:t>Way forward on new gaps for dense PRS </a:t>
            </a:r>
            <a:r>
              <a:rPr lang="en-US" altLang="zh-CN" sz="4000" dirty="0" smtClean="0"/>
              <a:t>configuration</a:t>
            </a:r>
            <a:endParaRPr lang="en-GB" altLang="en-US" sz="4000" dirty="0"/>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zh-CN" sz="2800" dirty="0">
                <a:solidFill>
                  <a:srgbClr val="898989"/>
                </a:solidFill>
              </a:rPr>
              <a:t>Huawei, HiSilicon, </a:t>
            </a:r>
            <a:r>
              <a:rPr lang="en-US" altLang="zh-CN" sz="2800" dirty="0" smtClean="0">
                <a:solidFill>
                  <a:srgbClr val="898989"/>
                </a:solidFill>
              </a:rPr>
              <a:t>…</a:t>
            </a:r>
            <a:endParaRPr lang="en-US" altLang="en-US" sz="2800" dirty="0">
              <a:solidFill>
                <a:srgbClr val="898989"/>
              </a:solidFill>
            </a:endParaRPr>
          </a:p>
        </p:txBody>
      </p:sp>
      <p:sp>
        <p:nvSpPr>
          <p:cNvPr id="3076" name="TextBox 3"/>
          <p:cNvSpPr txBox="1">
            <a:spLocks noChangeArrowheads="1"/>
          </p:cNvSpPr>
          <p:nvPr/>
        </p:nvSpPr>
        <p:spPr bwMode="auto">
          <a:xfrm>
            <a:off x="304800" y="298076"/>
            <a:ext cx="4574329"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smtClean="0"/>
              <a:t>8</a:t>
            </a:r>
            <a:r>
              <a:rPr lang="en-US" altLang="zh-CN" sz="1800" b="1" dirty="0"/>
              <a:t>8</a:t>
            </a:r>
            <a:br>
              <a:rPr lang="en-US" altLang="zh-CN" sz="1800" b="1" dirty="0"/>
            </a:br>
            <a:r>
              <a:rPr lang="en-US" altLang="zh-CN" sz="1800" b="1" dirty="0" smtClean="0"/>
              <a:t>Gothenburg</a:t>
            </a:r>
            <a:r>
              <a:rPr lang="en-US" sz="1800" b="1" dirty="0" smtClean="0"/>
              <a:t>, Sweden, 20</a:t>
            </a:r>
            <a:r>
              <a:rPr lang="en-US" sz="1800" b="1" baseline="30000" dirty="0" smtClean="0"/>
              <a:t>th</a:t>
            </a:r>
            <a:r>
              <a:rPr lang="en-US" sz="1800" b="1" dirty="0" smtClean="0"/>
              <a:t> – 24</a:t>
            </a:r>
            <a:r>
              <a:rPr lang="en-US" sz="1800" b="1" baseline="30000" dirty="0" smtClean="0"/>
              <a:t>th</a:t>
            </a:r>
            <a:r>
              <a:rPr lang="en-US" sz="1800" b="1" dirty="0" smtClean="0"/>
              <a:t> August, 2018</a:t>
            </a:r>
          </a:p>
          <a:p>
            <a:pPr>
              <a:buNone/>
            </a:pPr>
            <a:r>
              <a:rPr lang="en-US" sz="1800" b="1" dirty="0" smtClean="0"/>
              <a:t>Agenda item</a:t>
            </a:r>
            <a:r>
              <a:rPr lang="en-US" sz="1800" b="1" smtClean="0"/>
              <a:t>: 6.5.4.1</a:t>
            </a:r>
            <a:endParaRPr lang="en-GB" sz="1800" b="1" dirty="0"/>
          </a:p>
        </p:txBody>
      </p:sp>
      <p:sp>
        <p:nvSpPr>
          <p:cNvPr id="3077" name="TextBox 4"/>
          <p:cNvSpPr txBox="1">
            <a:spLocks noChangeArrowheads="1"/>
          </p:cNvSpPr>
          <p:nvPr/>
        </p:nvSpPr>
        <p:spPr bwMode="auto">
          <a:xfrm>
            <a:off x="10667999" y="298076"/>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smtClean="0"/>
              <a:t>R4-1810630</a:t>
            </a:r>
            <a:endParaRPr lang="zh-CN" altLang="en-US" sz="1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82437D5-0D8E-4A9F-9C7D-417E89D35927}"/>
              </a:ext>
            </a:extLst>
          </p:cNvPr>
          <p:cNvSpPr>
            <a:spLocks noGrp="1"/>
          </p:cNvSpPr>
          <p:nvPr>
            <p:ph type="title"/>
          </p:nvPr>
        </p:nvSpPr>
        <p:spPr/>
        <p:txBody>
          <a:bodyPr/>
          <a:lstStyle/>
          <a:p>
            <a:r>
              <a:rPr lang="sv-SE" dirty="0" smtClean="0"/>
              <a:t>Background in R4-1808476</a:t>
            </a:r>
            <a:endParaRPr lang="sv-SE" dirty="0"/>
          </a:p>
        </p:txBody>
      </p:sp>
      <p:sp>
        <p:nvSpPr>
          <p:cNvPr id="3" name="Content Placeholder 2">
            <a:extLst>
              <a:ext uri="{FF2B5EF4-FFF2-40B4-BE49-F238E27FC236}">
                <a16:creationId xmlns="" xmlns:a16="http://schemas.microsoft.com/office/drawing/2014/main" id="{43357236-09A9-447B-922F-0FFF893017C8}"/>
              </a:ext>
            </a:extLst>
          </p:cNvPr>
          <p:cNvSpPr>
            <a:spLocks noGrp="1"/>
          </p:cNvSpPr>
          <p:nvPr>
            <p:ph idx="1"/>
          </p:nvPr>
        </p:nvSpPr>
        <p:spPr/>
        <p:txBody>
          <a:bodyPr/>
          <a:lstStyle/>
          <a:p>
            <a:r>
              <a:rPr lang="en-US" altLang="zh-CN" dirty="0"/>
              <a:t>RSTD measurement period:</a:t>
            </a:r>
          </a:p>
          <a:p>
            <a:pPr lvl="1"/>
            <a:r>
              <a:rPr lang="en-US" altLang="zh-CN" dirty="0"/>
              <a:t>The existing UE Cat M1 and Cat M2 measurement period requirements (generically formulated with respect to MGL and MGRP) for RSTD measurements in gaps shall also apply with the new gaps</a:t>
            </a:r>
          </a:p>
          <a:p>
            <a:r>
              <a:rPr lang="sv-SE" altLang="zh-CN" dirty="0"/>
              <a:t>RLM requirements:</a:t>
            </a:r>
          </a:p>
          <a:p>
            <a:pPr lvl="1"/>
            <a:r>
              <a:rPr lang="en-US" altLang="zh-CN" dirty="0"/>
              <a:t>When the UE is configured with new measurement gaps for RSTD measurements, the UE shall also perform RLM. If there is no overlap between the new measurement gaps and configured MPDCCH subframes for UE monitoring, the UE shall meet the existing requirements; otherwise, the out-of-sync and in-sync evaluation periods can be longer than currently defined in 36.133</a:t>
            </a:r>
            <a:endParaRPr lang="sv-SE" altLang="zh-CN" dirty="0"/>
          </a:p>
          <a:p>
            <a:r>
              <a:rPr lang="sv-SE" altLang="zh-CN" dirty="0"/>
              <a:t>RRM requirements:</a:t>
            </a:r>
          </a:p>
          <a:p>
            <a:pPr lvl="1"/>
            <a:r>
              <a:rPr lang="en-US" altLang="zh-CN" dirty="0"/>
              <a:t>RRM cell identification delay and measurement delay may be longer while the UE is using a new measurement gap pattern configured for RSTD measurements</a:t>
            </a:r>
          </a:p>
          <a:p>
            <a:pPr lvl="1"/>
            <a:endParaRPr lang="en-US" altLang="zh-CN" dirty="0"/>
          </a:p>
          <a:p>
            <a:r>
              <a:rPr lang="en-GB" altLang="zh-CN" dirty="0" smtClean="0"/>
              <a:t>RAN4 </a:t>
            </a:r>
            <a:r>
              <a:rPr lang="en-GB" altLang="zh-CN" dirty="0"/>
              <a:t>to further discuss whether Note 1 after Table 8.1.2.1-2 needs to be updated due to the introduction of the new measurement gaps</a:t>
            </a:r>
            <a:endParaRPr lang="sv-SE" altLang="zh-CN" dirty="0"/>
          </a:p>
        </p:txBody>
      </p:sp>
    </p:spTree>
    <p:extLst>
      <p:ext uri="{BB962C8B-B14F-4D97-AF65-F5344CB8AC3E}">
        <p14:creationId xmlns:p14="http://schemas.microsoft.com/office/powerpoint/2010/main" val="4486981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smtClean="0"/>
              <a:t>WF</a:t>
            </a:r>
            <a:endParaRPr lang="en-GB" dirty="0"/>
          </a:p>
        </p:txBody>
      </p:sp>
      <p:sp>
        <p:nvSpPr>
          <p:cNvPr id="3" name="Content Placeholder 2"/>
          <p:cNvSpPr>
            <a:spLocks noGrp="1"/>
          </p:cNvSpPr>
          <p:nvPr>
            <p:ph idx="1"/>
          </p:nvPr>
        </p:nvSpPr>
        <p:spPr>
          <a:xfrm>
            <a:off x="109182" y="1537250"/>
            <a:ext cx="11955439" cy="5226502"/>
          </a:xfrm>
        </p:spPr>
        <p:txBody>
          <a:bodyPr>
            <a:normAutofit/>
          </a:bodyPr>
          <a:lstStyle/>
          <a:p>
            <a:r>
              <a:rPr lang="en-US" altLang="zh-CN" dirty="0" smtClean="0"/>
              <a:t>Define </a:t>
            </a:r>
            <a:r>
              <a:rPr lang="en-US" altLang="zh-CN" dirty="0"/>
              <a:t>applicability for the dense PRS gap patterns under certain principles,</a:t>
            </a:r>
          </a:p>
          <a:p>
            <a:pPr lvl="1"/>
            <a:r>
              <a:rPr lang="en-US" altLang="zh-CN" dirty="0" smtClean="0"/>
              <a:t>Dense </a:t>
            </a:r>
            <a:r>
              <a:rPr lang="en-US" altLang="zh-CN" dirty="0"/>
              <a:t>PRS gap patterns are not used for RRM measurements</a:t>
            </a:r>
          </a:p>
          <a:p>
            <a:pPr lvl="1"/>
            <a:r>
              <a:rPr lang="en-US" altLang="zh-CN" dirty="0" smtClean="0"/>
              <a:t>Dense </a:t>
            </a:r>
            <a:r>
              <a:rPr lang="en-US" altLang="zh-CN" dirty="0"/>
              <a:t>PRS gap patterns are not used for RSTD measurements without dense PRS configuration</a:t>
            </a:r>
          </a:p>
          <a:p>
            <a:pPr lvl="1"/>
            <a:r>
              <a:rPr lang="en-US" altLang="zh-CN" dirty="0" smtClean="0"/>
              <a:t>Patterns </a:t>
            </a:r>
            <a:r>
              <a:rPr lang="en-US" altLang="zh-CN" dirty="0"/>
              <a:t>designed for TDD are not used for FDD mode, which are rstd9 ~ </a:t>
            </a:r>
            <a:r>
              <a:rPr lang="en-US" altLang="zh-CN" dirty="0" err="1"/>
              <a:t>rstd</a:t>
            </a:r>
            <a:r>
              <a:rPr lang="en-US" altLang="zh-CN" dirty="0"/>
              <a:t> 11, </a:t>
            </a:r>
            <a:r>
              <a:rPr lang="en-US" altLang="zh-CN" dirty="0" err="1"/>
              <a:t>rstd</a:t>
            </a:r>
            <a:r>
              <a:rPr lang="en-US" altLang="zh-CN" dirty="0"/>
              <a:t> 15 and </a:t>
            </a:r>
            <a:r>
              <a:rPr lang="en-US" altLang="zh-CN" dirty="0" err="1"/>
              <a:t>rstd</a:t>
            </a:r>
            <a:r>
              <a:rPr lang="en-US" altLang="zh-CN" dirty="0"/>
              <a:t> 16</a:t>
            </a:r>
          </a:p>
          <a:p>
            <a:pPr lvl="1"/>
            <a:r>
              <a:rPr lang="en-US" altLang="zh-CN" dirty="0" smtClean="0"/>
              <a:t>Discuss </a:t>
            </a:r>
            <a:r>
              <a:rPr lang="en-US" altLang="zh-CN" dirty="0"/>
              <a:t>how to define the applicability to better align with the PRS configuration</a:t>
            </a:r>
          </a:p>
          <a:p>
            <a:r>
              <a:rPr lang="en-US" altLang="zh-CN" dirty="0" smtClean="0"/>
              <a:t>Upon </a:t>
            </a:r>
            <a:r>
              <a:rPr lang="en-US" altLang="zh-CN" dirty="0"/>
              <a:t>receiving RSTD measurement configuration, UE requests the proper RSTD gap pattern from the serving eNB.</a:t>
            </a:r>
          </a:p>
          <a:p>
            <a:r>
              <a:rPr lang="en-US" altLang="zh-CN" dirty="0" smtClean="0"/>
              <a:t>Upon </a:t>
            </a:r>
            <a:r>
              <a:rPr lang="en-US" altLang="zh-CN" dirty="0"/>
              <a:t>receiving RSTD measurement configuration with new gaps, UE should follow enhanced RRM requirements.</a:t>
            </a:r>
          </a:p>
          <a:p>
            <a:r>
              <a:rPr lang="en-US" altLang="zh-CN" dirty="0" smtClean="0"/>
              <a:t>Clarify </a:t>
            </a:r>
            <a:r>
              <a:rPr lang="en-US" altLang="zh-CN" dirty="0"/>
              <a:t>the applicability of RLM requirements for the cases in which the dense PRS gaps are configured.</a:t>
            </a:r>
          </a:p>
          <a:p>
            <a:endParaRPr lang="sv-SE" dirty="0"/>
          </a:p>
        </p:txBody>
      </p:sp>
    </p:spTree>
    <p:extLst>
      <p:ext uri="{BB962C8B-B14F-4D97-AF65-F5344CB8AC3E}">
        <p14:creationId xmlns:p14="http://schemas.microsoft.com/office/powerpoint/2010/main" val="38326251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20392"/>
            <a:ext cx="11573302" cy="1325563"/>
          </a:xfrm>
        </p:spPr>
        <p:txBody>
          <a:bodyPr/>
          <a:lstStyle/>
          <a:p>
            <a:r>
              <a:rPr lang="en-GB" dirty="0" smtClean="0"/>
              <a:t>Gap pattern applicability</a:t>
            </a:r>
            <a:endParaRPr lang="en-GB" dirty="0"/>
          </a:p>
        </p:txBody>
      </p:sp>
      <p:graphicFrame>
        <p:nvGraphicFramePr>
          <p:cNvPr id="3" name="Table 2"/>
          <p:cNvGraphicFramePr>
            <a:graphicFrameLocks noGrp="1"/>
          </p:cNvGraphicFramePr>
          <p:nvPr>
            <p:extLst>
              <p:ext uri="{D42A27DB-BD31-4B8C-83A1-F6EECF244321}">
                <p14:modId xmlns:p14="http://schemas.microsoft.com/office/powerpoint/2010/main" val="3322124364"/>
              </p:ext>
            </p:extLst>
          </p:nvPr>
        </p:nvGraphicFramePr>
        <p:xfrm>
          <a:off x="1220907" y="1219200"/>
          <a:ext cx="9677398" cy="5334008"/>
        </p:xfrm>
        <a:graphic>
          <a:graphicData uri="http://schemas.openxmlformats.org/drawingml/2006/table">
            <a:tbl>
              <a:tblPr firstRow="1" firstCol="1" bandRow="1">
                <a:tableStyleId>{5C22544A-7EE6-4342-B048-85BDC9FD1C3A}</a:tableStyleId>
              </a:tblPr>
              <a:tblGrid>
                <a:gridCol w="1753743"/>
                <a:gridCol w="2254207"/>
                <a:gridCol w="2402650"/>
                <a:gridCol w="3266798"/>
              </a:tblGrid>
              <a:tr h="592666">
                <a:tc>
                  <a:txBody>
                    <a:bodyPr/>
                    <a:lstStyle/>
                    <a:p>
                      <a:pPr algn="ctr">
                        <a:spcBef>
                          <a:spcPts val="10"/>
                        </a:spcBef>
                        <a:spcAft>
                          <a:spcPts val="10"/>
                        </a:spcAft>
                      </a:pPr>
                      <a:r>
                        <a:rPr lang="en-GB" sz="900">
                          <a:effectLst/>
                        </a:rPr>
                        <a:t>Gap Pattern Id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nchor="ctr"/>
                </a:tc>
                <a:tc>
                  <a:txBody>
                    <a:bodyPr/>
                    <a:lstStyle/>
                    <a:p>
                      <a:pPr algn="ctr">
                        <a:spcBef>
                          <a:spcPts val="10"/>
                        </a:spcBef>
                        <a:spcAft>
                          <a:spcPts val="10"/>
                        </a:spcAft>
                      </a:pPr>
                      <a:r>
                        <a:rPr lang="en-GB" sz="900">
                          <a:effectLst/>
                        </a:rPr>
                        <a:t>Measurement Gap Length</a:t>
                      </a:r>
                      <a:endParaRPr lang="zh-CN" sz="1000">
                        <a:effectLst/>
                      </a:endParaRPr>
                    </a:p>
                    <a:p>
                      <a:pPr algn="ctr">
                        <a:spcBef>
                          <a:spcPts val="10"/>
                        </a:spcBef>
                        <a:spcAft>
                          <a:spcPts val="10"/>
                        </a:spcAft>
                      </a:pPr>
                      <a:r>
                        <a:rPr lang="en-GB" sz="900">
                          <a:effectLst/>
                        </a:rPr>
                        <a:t>(MGL, ms)</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nchor="ctr"/>
                </a:tc>
                <a:tc>
                  <a:txBody>
                    <a:bodyPr/>
                    <a:lstStyle/>
                    <a:p>
                      <a:pPr algn="ctr">
                        <a:spcBef>
                          <a:spcPts val="10"/>
                        </a:spcBef>
                        <a:spcAft>
                          <a:spcPts val="10"/>
                        </a:spcAft>
                      </a:pPr>
                      <a:r>
                        <a:rPr lang="en-GB" sz="900">
                          <a:effectLst/>
                        </a:rPr>
                        <a:t>Measurement Gap Repetition Period</a:t>
                      </a:r>
                      <a:endParaRPr lang="zh-CN" sz="900">
                        <a:effectLst/>
                      </a:endParaRPr>
                    </a:p>
                    <a:p>
                      <a:pPr algn="ctr">
                        <a:spcBef>
                          <a:spcPts val="10"/>
                        </a:spcBef>
                        <a:spcAft>
                          <a:spcPts val="10"/>
                        </a:spcAft>
                      </a:pPr>
                      <a:r>
                        <a:rPr lang="en-GB" sz="900">
                          <a:effectLst/>
                        </a:rPr>
                        <a:t>(MGRP, ms)</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nchor="ctr"/>
                </a:tc>
                <a:tc>
                  <a:txBody>
                    <a:bodyPr/>
                    <a:lstStyle/>
                    <a:p>
                      <a:pPr algn="ctr">
                        <a:spcBef>
                          <a:spcPts val="10"/>
                        </a:spcBef>
                        <a:spcAft>
                          <a:spcPts val="10"/>
                        </a:spcAft>
                      </a:pPr>
                      <a:r>
                        <a:rPr lang="en-GB" sz="900">
                          <a:effectLst/>
                        </a:rPr>
                        <a:t>Applicability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nchor="ctr"/>
                </a:tc>
              </a:tr>
              <a:tr h="197556">
                <a:tc>
                  <a:txBody>
                    <a:bodyPr/>
                    <a:lstStyle/>
                    <a:p>
                      <a:pPr algn="ctr">
                        <a:spcBef>
                          <a:spcPts val="10"/>
                        </a:spcBef>
                        <a:spcAft>
                          <a:spcPts val="10"/>
                        </a:spcAft>
                      </a:pPr>
                      <a:r>
                        <a:rPr lang="en-GB" sz="900">
                          <a:effectLst/>
                        </a:rPr>
                        <a:t>rstd0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160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rstd2</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320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rstd3</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640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1280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rstd5</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160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rstd6</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320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rstd7</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640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rstd8</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1280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rstd9</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24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320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TDD only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24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640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TDD only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rstd11</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24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1280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TDD only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rstd12</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32</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320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rstd13</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32</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640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32</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1280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TBD</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rstd15</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54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640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TDD only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rstd16</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54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1280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TDD only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rstd17</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64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640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CE mode B only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rstd18</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64</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1280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CE mode B only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rstd19</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640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Cat M1 CE mode B only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197556">
                <a:tc>
                  <a:txBody>
                    <a:bodyPr/>
                    <a:lstStyle/>
                    <a:p>
                      <a:pPr algn="ctr">
                        <a:spcBef>
                          <a:spcPts val="10"/>
                        </a:spcBef>
                        <a:spcAft>
                          <a:spcPts val="10"/>
                        </a:spcAft>
                      </a:pPr>
                      <a:r>
                        <a:rPr lang="en-GB" sz="900">
                          <a:effectLst/>
                        </a:rPr>
                        <a:t>rstd20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1280</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c>
                  <a:txBody>
                    <a:bodyPr/>
                    <a:lstStyle/>
                    <a:p>
                      <a:pPr algn="ctr">
                        <a:spcBef>
                          <a:spcPts val="10"/>
                        </a:spcBef>
                        <a:spcAft>
                          <a:spcPts val="10"/>
                        </a:spcAft>
                      </a:pPr>
                      <a:r>
                        <a:rPr lang="en-GB" sz="900">
                          <a:effectLst/>
                        </a:rPr>
                        <a:t>Cat M1 CE mode B only</a:t>
                      </a:r>
                      <a:endParaRPr lang="zh-CN" sz="1000" b="1">
                        <a:effectLst/>
                        <a:latin typeface="Tms Rmn"/>
                        <a:ea typeface="MS Mincho" panose="02020609040205080304" pitchFamily="49" charset="-128"/>
                        <a:cs typeface="Times New Roman" panose="02020603050405020304" pitchFamily="18" charset="0"/>
                      </a:endParaRPr>
                    </a:p>
                  </a:txBody>
                  <a:tcPr marL="68580" marR="68580" marT="0" marB="0"/>
                </a:tc>
              </a:tr>
              <a:tr h="592666">
                <a:tc gridSpan="4">
                  <a:txBody>
                    <a:bodyPr/>
                    <a:lstStyle/>
                    <a:p>
                      <a:pPr marL="540385" indent="-540385">
                        <a:spcAft>
                          <a:spcPts val="0"/>
                        </a:spcAft>
                      </a:pPr>
                      <a:r>
                        <a:rPr lang="en-US" sz="900" dirty="0">
                          <a:effectLst/>
                        </a:rPr>
                        <a:t>NOTE 1:</a:t>
                      </a:r>
                      <a:r>
                        <a:rPr lang="en-GB" sz="900" dirty="0">
                          <a:effectLst/>
                        </a:rPr>
                        <a:t>	</a:t>
                      </a:r>
                      <a:r>
                        <a:rPr lang="en-US" sz="900" dirty="0">
                          <a:effectLst/>
                        </a:rPr>
                        <a:t>Measurement gap patterns rstd0─rstd20 can only be configured for RSTD measurements requiring such gaps and used during the RSTD measurement period corresponding to these measurements.</a:t>
                      </a:r>
                      <a:endParaRPr lang="zh-CN" sz="900" dirty="0">
                        <a:effectLst/>
                      </a:endParaRPr>
                    </a:p>
                    <a:p>
                      <a:pPr marL="540385" indent="-540385">
                        <a:spcAft>
                          <a:spcPts val="0"/>
                        </a:spcAft>
                      </a:pPr>
                      <a:r>
                        <a:rPr lang="en-US" sz="900" dirty="0">
                          <a:effectLst/>
                        </a:rPr>
                        <a:t> </a:t>
                      </a:r>
                      <a:endParaRPr lang="zh-CN" sz="900" dirty="0">
                        <a:effectLst/>
                        <a:latin typeface="Tms Rmn"/>
                        <a:ea typeface="MS Mincho" panose="02020609040205080304" pitchFamily="49" charset="-128"/>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22964522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200F65EB-5730-43A8-9AFA-15BFC5DC8F7F}">
  <ds:schemaRefs>
    <ds:schemaRef ds:uri="http://www.w3.org/XML/1998/namespace"/>
    <ds:schemaRef ds:uri="http://schemas.microsoft.com/office/2006/documentManagement/types"/>
    <ds:schemaRef ds:uri="http://purl.org/dc/terms/"/>
    <ds:schemaRef ds:uri="http://schemas.microsoft.com/office/2006/metadata/properties"/>
    <ds:schemaRef ds:uri="http://schemas.openxmlformats.org/package/2006/metadata/core-properties"/>
    <ds:schemaRef ds:uri="17c5c574-4f42-45b3-8a7f-77d8e859d074"/>
    <ds:schemaRef ds:uri="http://purl.org/dc/elements/1.1/"/>
    <ds:schemaRef ds:uri="http://purl.org/dc/dcmitype/"/>
    <ds:schemaRef ds:uri="http://schemas.microsoft.com/office/infopath/2007/PartnerControls"/>
    <ds:schemaRef ds:uri="66EEDB98-F073-460B-B9B0-9643F9FE785E"/>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14272</TotalTime>
  <Words>434</Words>
  <Application>Microsoft Office PowerPoint</Application>
  <PresentationFormat>Widescreen</PresentationFormat>
  <Paragraphs>116</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MS Mincho</vt:lpstr>
      <vt:lpstr>Tms Rmn</vt:lpstr>
      <vt:lpstr>宋体</vt:lpstr>
      <vt:lpstr>Arial</vt:lpstr>
      <vt:lpstr>Calibri</vt:lpstr>
      <vt:lpstr>Times New Roman</vt:lpstr>
      <vt:lpstr>Office Theme</vt:lpstr>
      <vt:lpstr>Way forward on new gaps for dense PRS configuration</vt:lpstr>
      <vt:lpstr>Background in R4-1808476</vt:lpstr>
      <vt:lpstr>WF</vt:lpstr>
      <vt:lpstr>Gap pattern applicability</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keywords>CTPClassification=:VisualMarkings=, CTPClassification=CTP_PUBLIC:VisualMarkings=</cp:keywords>
  <cp:lastModifiedBy>Huawei</cp:lastModifiedBy>
  <cp:revision>1115</cp:revision>
  <dcterms:created xsi:type="dcterms:W3CDTF">2013-05-13T16:02:00Z</dcterms:created>
  <dcterms:modified xsi:type="dcterms:W3CDTF">2018-08-10T12:23:39Z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2015_ms_pID_725343">
    <vt:lpwstr>(3)0RD7xD03Sau/HH/c53E5w+8681edhAoZyu0DRApBmI5ILWUHf5SSF4B71dR+SGAMHt6wAneo
53NKxt52ITsy9L8vABRb2RMA0digxFah4JZMAE8KAxqu7xhyVfQP9AqMoQI5oldxbqr5eZ0D
zhxYgIJNM2aIyijgjpz57XPzAcIr6KU/2d16PxQomCX2QNeM5nIwIx+NICuWPfgmUZ4RQCbv
8f0lICRxvII63hWi4c</vt:lpwstr>
  </property>
  <property fmtid="{D5CDD505-2E9C-101B-9397-08002B2CF9AE}" pid="14" name="_2015_ms_pID_7253431">
    <vt:lpwstr>bIRb97iq2IAm5cSZa9Es/Q8IQY8Xbmlqn8uGYbUGJnPB92LKLhrmg0
yUpxoOJJBdOoJkL9/IrgHz/rcRjPD/oMefxI4cVszHmPQ1v0xi3HIbMZ/3BydiYgV3i7X6xy
gcDfuBYMM+EC9A5pcag1zvPXkV4d7YY9VxKDtBcYpRBPwxPW3VGLNsnsAEKmgTyRgKfCVUF0
EogkmECRB7k8m7yvETHYDMDFiN6yZpjD9GV0</vt:lpwstr>
  </property>
  <property fmtid="{D5CDD505-2E9C-101B-9397-08002B2CF9AE}" pid="15" name="_2015_ms_pID_7253432">
    <vt:lpwstr>nQ==</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1526300653</vt:lpwstr>
  </property>
</Properties>
</file>