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1" r:id="rId3"/>
    <p:sldId id="282" r:id="rId4"/>
    <p:sldId id="27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75" d="100"/>
          <a:sy n="75" d="100"/>
        </p:scale>
        <p:origin x="868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Proposed conclusion on BS requirements for LTE-NR uplink sharing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Huawei, HiSilicon, Vodafone, Orange, Intel, China Telecomm, Telefonica, CMCC, KDDI, BT plc, </a:t>
            </a:r>
            <a:r>
              <a:rPr lang="en-US" altLang="ja-JP" dirty="0" err="1" smtClean="0"/>
              <a:t>MediaTek</a:t>
            </a:r>
            <a:r>
              <a:rPr lang="en-US" altLang="ja-JP" dirty="0"/>
              <a:t>, Deutsche </a:t>
            </a:r>
            <a:r>
              <a:rPr lang="en-US" altLang="ja-JP" dirty="0" smtClean="0"/>
              <a:t>Telekom, </a:t>
            </a:r>
            <a:r>
              <a:rPr lang="en-US" altLang="ja-JP" dirty="0" err="1" smtClean="0"/>
              <a:t>Spreadtrum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3899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</a:t>
            </a:r>
            <a:r>
              <a:rPr lang="en-US" b="1" dirty="0" smtClean="0"/>
              <a:t>Meeting #87</a:t>
            </a:r>
            <a:endParaRPr lang="en-US" b="1" dirty="0"/>
          </a:p>
          <a:p>
            <a:r>
              <a:rPr lang="en-GB" altLang="zh-CN" b="1" dirty="0"/>
              <a:t>Busan, Korea, 21-24 May, </a:t>
            </a:r>
            <a:r>
              <a:rPr lang="en-GB" altLang="zh-CN" b="1" dirty="0" smtClean="0"/>
              <a:t>2018</a:t>
            </a:r>
          </a:p>
          <a:p>
            <a:endParaRPr lang="en-GB" b="1" i="1" dirty="0" smtClean="0"/>
          </a:p>
          <a:p>
            <a:r>
              <a:rPr lang="en-GB" b="1" dirty="0" smtClean="0"/>
              <a:t>Agenda: 7.3.2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R4-1808398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RAN4 has been discussing BS requirements for UL sharing for several meetings</a:t>
            </a:r>
          </a:p>
          <a:p>
            <a:r>
              <a:rPr lang="en-US" altLang="zh-CN" dirty="0" smtClean="0"/>
              <a:t>At RAN4_AH-1801, it was agreed to focus on two scenarios: </a:t>
            </a:r>
          </a:p>
          <a:p>
            <a:pPr lvl="1"/>
            <a:r>
              <a:rPr lang="en-US" altLang="zh-CN" dirty="0" smtClean="0"/>
              <a:t>Scenario </a:t>
            </a:r>
            <a:r>
              <a:rPr lang="en-US" altLang="zh-CN" dirty="0"/>
              <a:t>1: LTE and NR subcarriers with same SCS (15kHz) and NR has 7.5kHz raster shift in Rel-15 </a:t>
            </a:r>
          </a:p>
          <a:p>
            <a:pPr lvl="2"/>
            <a:r>
              <a:rPr lang="en-US" altLang="zh-CN" dirty="0" smtClean="0"/>
              <a:t>LTE </a:t>
            </a:r>
            <a:r>
              <a:rPr lang="en-US" altLang="zh-CN" dirty="0"/>
              <a:t>and NR with different waveforms (CP-OFDM and S-OFDM) and waveform conforming technique </a:t>
            </a:r>
          </a:p>
          <a:p>
            <a:pPr lvl="1"/>
            <a:r>
              <a:rPr lang="en-US" altLang="zh-CN" dirty="0" smtClean="0"/>
              <a:t>Scenario </a:t>
            </a:r>
            <a:r>
              <a:rPr lang="en-US" altLang="zh-CN" dirty="0"/>
              <a:t>2: LTE and NR subcarriers with different SCS </a:t>
            </a:r>
          </a:p>
          <a:p>
            <a:pPr lvl="2"/>
            <a:r>
              <a:rPr lang="en-US" altLang="zh-CN" dirty="0" smtClean="0"/>
              <a:t>LTE </a:t>
            </a:r>
            <a:r>
              <a:rPr lang="en-US" altLang="zh-CN" dirty="0"/>
              <a:t>and NR with different waveforms (CP-OFDM and S-OFDM) and waveform conforming technique </a:t>
            </a:r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50709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For Scenario 1, the </a:t>
            </a:r>
            <a:r>
              <a:rPr lang="en-US" altLang="zh-CN" dirty="0"/>
              <a:t>following </a:t>
            </a:r>
            <a:r>
              <a:rPr lang="en-US" altLang="zh-CN" dirty="0" smtClean="0"/>
              <a:t>aspects were </a:t>
            </a:r>
            <a:r>
              <a:rPr lang="en-US" altLang="zh-CN" dirty="0"/>
              <a:t>investigated [</a:t>
            </a:r>
            <a:r>
              <a:rPr lang="en-US" altLang="zh-CN" dirty="0" smtClean="0"/>
              <a:t>R4-1801568, R4-1803893</a:t>
            </a:r>
            <a:r>
              <a:rPr lang="en-US" altLang="zh-CN" dirty="0"/>
              <a:t>, </a:t>
            </a:r>
            <a:r>
              <a:rPr lang="en-US" altLang="zh-CN" dirty="0" smtClean="0">
                <a:solidFill>
                  <a:srgbClr val="FF0000"/>
                </a:solidFill>
              </a:rPr>
              <a:t>R4-1808397</a:t>
            </a:r>
            <a:r>
              <a:rPr lang="en-US" altLang="zh-CN" dirty="0" smtClean="0"/>
              <a:t>]:</a:t>
            </a:r>
            <a:endParaRPr lang="en-US" altLang="zh-CN" dirty="0"/>
          </a:p>
          <a:p>
            <a:pPr lvl="1"/>
            <a:r>
              <a:rPr lang="en-US" altLang="zh-CN" dirty="0" err="1" smtClean="0"/>
              <a:t>Orthogonality</a:t>
            </a:r>
            <a:r>
              <a:rPr lang="en-US" altLang="zh-CN" dirty="0" smtClean="0"/>
              <a:t> </a:t>
            </a:r>
            <a:r>
              <a:rPr lang="en-US" altLang="zh-CN" dirty="0"/>
              <a:t>and guard </a:t>
            </a:r>
            <a:r>
              <a:rPr lang="en-US" altLang="zh-CN" dirty="0" smtClean="0"/>
              <a:t>band for the cases of both perfect and realistic time and frequency synchronization between different UEs</a:t>
            </a:r>
          </a:p>
          <a:p>
            <a:pPr lvl="1"/>
            <a:r>
              <a:rPr lang="en-US" altLang="zh-CN" dirty="0" smtClean="0"/>
              <a:t>RX requirements with TX on</a:t>
            </a:r>
          </a:p>
          <a:p>
            <a:pPr lvl="1"/>
            <a:r>
              <a:rPr lang="en-US" altLang="zh-CN" dirty="0" smtClean="0"/>
              <a:t>Potential RX requirements differentiation between UL sharing from network perspective and UE perspective</a:t>
            </a:r>
          </a:p>
          <a:p>
            <a:r>
              <a:rPr lang="en-US" altLang="zh-CN" dirty="0"/>
              <a:t>For Scenario 2, the following aspects were investigated [R4-1800920]:</a:t>
            </a:r>
          </a:p>
          <a:p>
            <a:pPr lvl="1"/>
            <a:r>
              <a:rPr lang="en-US" altLang="zh-CN" dirty="0" err="1"/>
              <a:t>Orthogonality</a:t>
            </a:r>
            <a:r>
              <a:rPr lang="en-US" altLang="zh-CN" dirty="0"/>
              <a:t> and guard band</a:t>
            </a:r>
          </a:p>
        </p:txBody>
      </p:sp>
    </p:spTree>
    <p:extLst>
      <p:ext uri="{BB962C8B-B14F-4D97-AF65-F5344CB8AC3E}">
        <p14:creationId xmlns:p14="http://schemas.microsoft.com/office/powerpoint/2010/main" val="23792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Proposed conclusion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It is proposed that for UL sharing </a:t>
            </a:r>
            <a:r>
              <a:rPr lang="en-US" altLang="ja-JP" dirty="0"/>
              <a:t>from </a:t>
            </a:r>
            <a:r>
              <a:rPr lang="en-US" altLang="ja-JP" dirty="0" smtClean="0"/>
              <a:t>network </a:t>
            </a:r>
            <a:r>
              <a:rPr lang="en-US" altLang="ja-JP" dirty="0"/>
              <a:t>perspective or </a:t>
            </a:r>
            <a:r>
              <a:rPr lang="en-US" altLang="ja-JP" dirty="0"/>
              <a:t>UL sharing from UE </a:t>
            </a:r>
            <a:r>
              <a:rPr lang="en-US" altLang="ja-JP" dirty="0" smtClean="0"/>
              <a:t>perspective </a:t>
            </a:r>
            <a:r>
              <a:rPr lang="en-US" altLang="ja-JP" dirty="0" smtClean="0"/>
              <a:t>with TDM operation, </a:t>
            </a:r>
            <a:r>
              <a:rPr lang="en-US" altLang="ja-JP" dirty="0"/>
              <a:t>no additional NR </a:t>
            </a:r>
            <a:r>
              <a:rPr lang="en-US" altLang="ja-JP" smtClean="0"/>
              <a:t>BS </a:t>
            </a:r>
            <a:r>
              <a:rPr lang="en-US" altLang="ja-JP" smtClean="0">
                <a:solidFill>
                  <a:srgbClr val="FF0000"/>
                </a:solidFill>
              </a:rPr>
              <a:t>RF</a:t>
            </a:r>
            <a:r>
              <a:rPr lang="en-US" altLang="ja-JP" smtClean="0"/>
              <a:t> </a:t>
            </a:r>
            <a:r>
              <a:rPr lang="en-US" altLang="ja-JP" dirty="0" smtClean="0"/>
              <a:t>requirements </a:t>
            </a:r>
            <a:r>
              <a:rPr lang="en-US" altLang="ja-JP" dirty="0"/>
              <a:t>need to be </a:t>
            </a:r>
            <a:r>
              <a:rPr lang="en-US" altLang="ja-JP" dirty="0" smtClean="0"/>
              <a:t>introduced </a:t>
            </a:r>
            <a:r>
              <a:rPr lang="en-US" altLang="ja-JP" dirty="0" smtClean="0">
                <a:solidFill>
                  <a:srgbClr val="FF0000"/>
                </a:solidFill>
              </a:rPr>
              <a:t>for scenario </a:t>
            </a:r>
            <a:r>
              <a:rPr lang="en-US" altLang="ja-JP" dirty="0">
                <a:solidFill>
                  <a:srgbClr val="FF0000"/>
                </a:solidFill>
              </a:rPr>
              <a:t>1 with the target BLER larger than 1</a:t>
            </a:r>
            <a:r>
              <a:rPr lang="en-US" altLang="ja-JP" dirty="0" smtClean="0">
                <a:solidFill>
                  <a:srgbClr val="FF0000"/>
                </a:solidFill>
              </a:rPr>
              <a:t>% (without the use of HARQ). 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FFS if additional BS demodulation requirements are needed 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FFS </a:t>
            </a:r>
            <a:r>
              <a:rPr lang="en-US" altLang="ja-JP" dirty="0" smtClean="0">
                <a:solidFill>
                  <a:srgbClr val="FF0000"/>
                </a:solidFill>
              </a:rPr>
              <a:t>if </a:t>
            </a:r>
            <a:r>
              <a:rPr lang="en-US" altLang="ja-JP" dirty="0">
                <a:solidFill>
                  <a:srgbClr val="FF0000"/>
                </a:solidFill>
              </a:rPr>
              <a:t>additional </a:t>
            </a:r>
            <a:r>
              <a:rPr lang="en-US" altLang="ja-JP" dirty="0" smtClean="0">
                <a:solidFill>
                  <a:srgbClr val="FF0000"/>
                </a:solidFill>
              </a:rPr>
              <a:t>BS requirements </a:t>
            </a:r>
            <a:r>
              <a:rPr lang="en-US" altLang="ja-JP" dirty="0">
                <a:solidFill>
                  <a:srgbClr val="FF0000"/>
                </a:solidFill>
              </a:rPr>
              <a:t>are needed for UL sharing </a:t>
            </a:r>
            <a:r>
              <a:rPr lang="en-US" altLang="ja-JP" dirty="0" smtClean="0">
                <a:solidFill>
                  <a:srgbClr val="FF0000"/>
                </a:solidFill>
              </a:rPr>
              <a:t>from UE </a:t>
            </a:r>
            <a:r>
              <a:rPr lang="en-US" altLang="ja-JP" dirty="0">
                <a:solidFill>
                  <a:srgbClr val="FF0000"/>
                </a:solidFill>
              </a:rPr>
              <a:t>perspective with </a:t>
            </a:r>
            <a:r>
              <a:rPr lang="en-US" altLang="ja-JP" dirty="0" smtClean="0">
                <a:solidFill>
                  <a:srgbClr val="FF0000"/>
                </a:solidFill>
              </a:rPr>
              <a:t>FDM operation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FFS </a:t>
            </a:r>
            <a:r>
              <a:rPr lang="en-US" altLang="ja-JP" dirty="0">
                <a:solidFill>
                  <a:srgbClr val="FF0000"/>
                </a:solidFill>
              </a:rPr>
              <a:t>if additional NR BS requirements need to be introduced for scenario </a:t>
            </a:r>
            <a:r>
              <a:rPr lang="en-US" altLang="ja-JP" dirty="0" smtClean="0">
                <a:solidFill>
                  <a:srgbClr val="FF0000"/>
                </a:solidFill>
              </a:rPr>
              <a:t>2</a:t>
            </a:r>
            <a:endParaRPr lang="en-GB" altLang="ja-JP" dirty="0" smtClean="0"/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8111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5801</TotalTime>
  <Words>298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テーマ</vt:lpstr>
      <vt:lpstr>Proposed conclusion on BS requirements for LTE-NR uplink sharing</vt:lpstr>
      <vt:lpstr>Background</vt:lpstr>
      <vt:lpstr>Background</vt:lpstr>
      <vt:lpstr>Proposed 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Steven Chen</cp:lastModifiedBy>
  <cp:revision>298</cp:revision>
  <dcterms:created xsi:type="dcterms:W3CDTF">2017-01-18T16:32:26Z</dcterms:created>
  <dcterms:modified xsi:type="dcterms:W3CDTF">2018-05-25T06:17:17Z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(3)lFEjLR2CyontMQJnMrLyEvpmkUTjkn8yVccCj7zesxLtB4R+TbHQt/0og8UekjjhPMPNF3ih
AOHySGNcUWS3o6xOf7mTS5A8gqn9pDG2RiIxB8Wnmha14hozaYnqzIkX4AHxjTwLtUs5DnCt
J7dvDe7+Q2kLRnONXs+h3HXbs9tsQffNt54gPfoZgj4L0qk9zHbMWTqIAMNkuxCy2GUVCsbR
sQZUR8z45492v2N24g</vt:lpwstr>
  </property>
  <property fmtid="{D5CDD505-2E9C-101B-9397-08002B2CF9AE}" pid="4" name="_2015_ms_pID_7253431">
    <vt:lpwstr>sfyLB4J8IDD8QY/RJ9IfXvLCoWEgLIfVX/As9YvDcbofCOdnDpFinq
c7lWewiCAGkWrUz2NPNWypRB9GQzzBqdA9q0g9kuQyk9xAbLUSSrwS40E5i8SUID1mgLSsfA
1QXTokN/l1NM67A8DkC5jt4+Ns7k4yiGPLRp1K3ck82jTuYw3pd3rlthKnQbzeSZ5mJM4kas
i3VaXDcnQFVRMZFqxA9u3fD3uywsWlZkAxke</vt:lpwstr>
  </property>
  <property fmtid="{D5CDD505-2E9C-101B-9397-08002B2CF9AE}" pid="5" name="_2015_ms_pID_7253432">
    <vt:lpwstr>j8YxukmZCamqCOP+atnwnUE=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1526294559</vt:lpwstr>
  </property>
</Properties>
</file>