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6" r:id="rId4"/>
    <p:sldId id="26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116" d="100"/>
          <a:sy n="116" d="100"/>
        </p:scale>
        <p:origin x="-18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8175742\AppData\Local\Docs\R4-1807182.zip" TargetMode="External"/><Relationship Id="rId3" Type="http://schemas.openxmlformats.org/officeDocument/2006/relationships/hyperlink" Target="file:///C:\Users\8175742\AppData\Local\Docs\R4-1805804.zip" TargetMode="External"/><Relationship Id="rId7" Type="http://schemas.openxmlformats.org/officeDocument/2006/relationships/hyperlink" Target="file:///C:\Users\8175742\AppData\Local\Docs\R4-1807190.zip" TargetMode="External"/><Relationship Id="rId2" Type="http://schemas.openxmlformats.org/officeDocument/2006/relationships/hyperlink" Target="file:///C:\Users\5852648\OUT\RAN4\RAN4#86bis @Melbourne\Docs\R4-180533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8175742\AppData\Local\Docs\R4-1807878.zip" TargetMode="External"/><Relationship Id="rId5" Type="http://schemas.openxmlformats.org/officeDocument/2006/relationships/hyperlink" Target="file:///C:\Users\8175742\AppData\Local\Docs\R4-1806400.zip" TargetMode="External"/><Relationship Id="rId4" Type="http://schemas.openxmlformats.org/officeDocument/2006/relationships/hyperlink" Target="file:///C:\Users\8175742\AppData\Local\Docs\R4-1807576.zip" TargetMode="External"/><Relationship Id="rId9" Type="http://schemas.openxmlformats.org/officeDocument/2006/relationships/hyperlink" Target="file:///C:\Users\8175742\AppData\Local\Docs\R4-1807183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b="1" dirty="0" smtClean="0"/>
              <a:t>WF </a:t>
            </a:r>
            <a:r>
              <a:rPr lang="en-GB" altLang="ja-JP" b="1" dirty="0"/>
              <a:t>on the clarification of NR BS TAE applicable scenarios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NTT DOCOMO, INC</a:t>
            </a:r>
            <a:r>
              <a:rPr lang="en-US" altLang="ja-JP" dirty="0" smtClean="0">
                <a:solidFill>
                  <a:schemeClr val="tx1"/>
                </a:solidFill>
              </a:rPr>
              <a:t>.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R4-1808289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ja-JP" b="1" dirty="0"/>
              <a:t>3GPP TSG-RAN WG4 Meeting #87</a:t>
            </a:r>
            <a:r>
              <a:rPr lang="en-GB" altLang="ja-JP" b="1" i="1" dirty="0"/>
              <a:t>	</a:t>
            </a:r>
          </a:p>
          <a:p>
            <a:r>
              <a:rPr lang="en-GB" altLang="ja-JP" b="1" dirty="0"/>
              <a:t>Busan, Korea, 21</a:t>
            </a:r>
            <a:r>
              <a:rPr lang="en-GB" altLang="ja-JP" b="1" baseline="30000" dirty="0"/>
              <a:t> </a:t>
            </a:r>
            <a:r>
              <a:rPr lang="en-GB" altLang="ja-JP" b="1" dirty="0"/>
              <a:t>- 25 May, 2018</a:t>
            </a:r>
          </a:p>
          <a:p>
            <a:r>
              <a:rPr lang="en-GB" altLang="ja-JP" b="1" dirty="0"/>
              <a:t>Agenda 7.7.2.4.2.3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ja-JP" dirty="0" smtClean="0"/>
              <a:t>In RAN4 #86bis, </a:t>
            </a:r>
            <a:r>
              <a:rPr lang="en-US" altLang="ja-JP" dirty="0"/>
              <a:t>f</a:t>
            </a:r>
            <a:r>
              <a:rPr kumimoji="1" lang="en-US" altLang="ja-JP" dirty="0" smtClean="0"/>
              <a:t>ollowing contribution triggers the discussion of understanding regarding TAE requirements for MIMO or TX diversity, and intra-band C CA. </a:t>
            </a:r>
            <a:endParaRPr lang="en-GB" altLang="ja-JP" b="1" u="heavy" dirty="0">
              <a:hlinkClick r:id="rId2"/>
            </a:endParaRPr>
          </a:p>
          <a:p>
            <a:pPr lvl="1"/>
            <a:r>
              <a:rPr lang="en-GB" altLang="ja-JP" b="1" u="heavy" dirty="0">
                <a:hlinkClick r:id="rId2"/>
              </a:rPr>
              <a:t>R4-1805339</a:t>
            </a:r>
            <a:r>
              <a:rPr lang="en-GB" altLang="ja-JP" b="1" dirty="0"/>
              <a:t> NR BS TAE for distributed MIMO deployment scenarios </a:t>
            </a:r>
            <a:r>
              <a:rPr lang="en-GB" altLang="ja-JP" i="1" dirty="0"/>
              <a:t>NTT DOCOMO, INC</a:t>
            </a:r>
            <a:r>
              <a:rPr lang="en-GB" altLang="ja-JP" i="1" dirty="0" smtClean="0"/>
              <a:t>.</a:t>
            </a:r>
          </a:p>
          <a:p>
            <a:r>
              <a:rPr lang="en-US" altLang="ja-JP" dirty="0"/>
              <a:t>In RAN4 #86bis, </a:t>
            </a:r>
            <a:r>
              <a:rPr lang="en-US" altLang="ja-JP" dirty="0" smtClean="0"/>
              <a:t>following WF was agreed.</a:t>
            </a:r>
          </a:p>
          <a:p>
            <a:pPr lvl="1" hangingPunct="0"/>
            <a:r>
              <a:rPr lang="en-GB" altLang="ja-JP" b="1" u="sng" dirty="0">
                <a:hlinkClick r:id="rId3"/>
              </a:rPr>
              <a:t>R4-1805804</a:t>
            </a:r>
            <a:r>
              <a:rPr lang="en-GB" altLang="ja-JP" b="1" u="sng" dirty="0"/>
              <a:t> </a:t>
            </a:r>
            <a:r>
              <a:rPr lang="en-GB" altLang="ja-JP" b="1" dirty="0"/>
              <a:t>WF on NR BS TAE for inter-BS </a:t>
            </a:r>
            <a:r>
              <a:rPr lang="en-GB" altLang="ja-JP" i="1" dirty="0"/>
              <a:t>NTT DOCOMO, INC</a:t>
            </a:r>
            <a:r>
              <a:rPr lang="en-GB" altLang="ja-JP" i="1" dirty="0" smtClean="0"/>
              <a:t>.</a:t>
            </a:r>
            <a:endParaRPr lang="en-GB" altLang="ja-JP" i="1" dirty="0"/>
          </a:p>
          <a:p>
            <a:r>
              <a:rPr lang="en-US" altLang="ja-JP" dirty="0" smtClean="0"/>
              <a:t>In RAN4 #87, this issue is further discussed based on following contributions. </a:t>
            </a:r>
          </a:p>
          <a:p>
            <a:pPr lvl="1"/>
            <a:r>
              <a:rPr lang="en-GB" altLang="ja-JP" b="1" u="heavy" dirty="0">
                <a:hlinkClick r:id="rId4"/>
              </a:rPr>
              <a:t>R4-1807576</a:t>
            </a:r>
            <a:r>
              <a:rPr lang="en-GB" altLang="ja-JP" b="1" dirty="0"/>
              <a:t>	NR BS TAE for inter-BS </a:t>
            </a:r>
            <a:r>
              <a:rPr lang="en-GB" altLang="ja-JP" b="1" dirty="0" smtClean="0"/>
              <a:t>cases, </a:t>
            </a:r>
            <a:r>
              <a:rPr lang="en-GB" altLang="ja-JP" i="1" dirty="0"/>
              <a:t>NTT DOCOMO, </a:t>
            </a:r>
            <a:r>
              <a:rPr lang="en-GB" altLang="ja-JP" i="1" dirty="0" smtClean="0"/>
              <a:t>INC</a:t>
            </a:r>
            <a:endParaRPr lang="en-GB" altLang="ja-JP" dirty="0" smtClean="0"/>
          </a:p>
          <a:p>
            <a:pPr lvl="1"/>
            <a:r>
              <a:rPr lang="en-GB" altLang="ja-JP" b="1" u="heavy" dirty="0" smtClean="0">
                <a:hlinkClick r:id="rId5"/>
              </a:rPr>
              <a:t>R4-1806400</a:t>
            </a:r>
            <a:r>
              <a:rPr lang="en-GB" altLang="ja-JP" b="1" dirty="0"/>
              <a:t>	Discussion on scenario for BS </a:t>
            </a:r>
            <a:r>
              <a:rPr lang="en-GB" altLang="ja-JP" b="1" dirty="0" smtClean="0"/>
              <a:t>TAE, </a:t>
            </a:r>
            <a:r>
              <a:rPr lang="en-GB" altLang="ja-JP" i="1" dirty="0"/>
              <a:t>Samsung</a:t>
            </a:r>
            <a:endParaRPr lang="en-GB" altLang="ja-JP" b="1" dirty="0" smtClean="0"/>
          </a:p>
          <a:p>
            <a:pPr lvl="1"/>
            <a:r>
              <a:rPr lang="en-GB" altLang="ja-JP" b="1" u="heavy" dirty="0" smtClean="0">
                <a:hlinkClick r:id="rId6"/>
              </a:rPr>
              <a:t>R4-1807878</a:t>
            </a:r>
            <a:r>
              <a:rPr lang="en-GB" altLang="ja-JP" b="1" dirty="0"/>
              <a:t>	On NR BS TAE requirement for </a:t>
            </a:r>
            <a:r>
              <a:rPr lang="en-GB" altLang="ja-JP" b="1" dirty="0" smtClean="0"/>
              <a:t>inter-BS, </a:t>
            </a:r>
            <a:r>
              <a:rPr lang="en-GB" altLang="ja-JP" i="1" dirty="0"/>
              <a:t>Nokia, Nokia </a:t>
            </a:r>
            <a:r>
              <a:rPr lang="en-GB" altLang="ja-JP" i="1" dirty="0" smtClean="0"/>
              <a:t>			Shanghai </a:t>
            </a:r>
            <a:r>
              <a:rPr lang="en-GB" altLang="ja-JP" i="1" dirty="0"/>
              <a:t>Bell</a:t>
            </a:r>
            <a:endParaRPr lang="en-GB" altLang="ja-JP" b="1" dirty="0" smtClean="0"/>
          </a:p>
          <a:p>
            <a:pPr lvl="1"/>
            <a:r>
              <a:rPr lang="en-GB" altLang="ja-JP" b="1" u="heavy" dirty="0" smtClean="0">
                <a:hlinkClick r:id="rId7"/>
              </a:rPr>
              <a:t>R4-1807190</a:t>
            </a:r>
            <a:r>
              <a:rPr lang="en-GB" altLang="ja-JP" b="1" dirty="0"/>
              <a:t>	NR BS TAE for inter-BS </a:t>
            </a:r>
            <a:r>
              <a:rPr lang="en-GB" altLang="ja-JP" b="1" dirty="0" smtClean="0"/>
              <a:t>scenario, </a:t>
            </a:r>
            <a:r>
              <a:rPr lang="en-GB" altLang="ja-JP" i="1" dirty="0"/>
              <a:t>NEC</a:t>
            </a:r>
            <a:endParaRPr lang="en-GB" altLang="ja-JP" b="1" dirty="0" smtClean="0"/>
          </a:p>
          <a:p>
            <a:pPr lvl="1"/>
            <a:r>
              <a:rPr lang="en-GB" altLang="ja-JP" b="1" u="heavy" dirty="0">
                <a:hlinkClick r:id="rId8"/>
              </a:rPr>
              <a:t>R4-1807182</a:t>
            </a:r>
            <a:r>
              <a:rPr lang="en-GB" altLang="ja-JP" b="1" dirty="0"/>
              <a:t>	Input to WF on NR BS TAE for inter-BS for MIMO, TX </a:t>
            </a:r>
            <a:r>
              <a:rPr lang="en-GB" altLang="ja-JP" b="1" dirty="0" smtClean="0"/>
              <a:t>			diversity </a:t>
            </a:r>
            <a:r>
              <a:rPr lang="en-GB" altLang="ja-JP" b="1" dirty="0"/>
              <a:t>and continuous </a:t>
            </a:r>
            <a:r>
              <a:rPr lang="en-GB" altLang="ja-JP" b="1" dirty="0" smtClean="0"/>
              <a:t>CA, </a:t>
            </a:r>
            <a:r>
              <a:rPr lang="en-GB" altLang="ja-JP" i="1" dirty="0"/>
              <a:t>Ericsson LM</a:t>
            </a:r>
            <a:r>
              <a:rPr lang="en-GB" altLang="ja-JP" b="1" dirty="0"/>
              <a:t/>
            </a:r>
            <a:br>
              <a:rPr lang="en-GB" altLang="ja-JP" b="1" dirty="0"/>
            </a:br>
            <a:r>
              <a:rPr lang="en-GB" altLang="ja-JP" b="1" u="heavy" dirty="0">
                <a:hlinkClick r:id="rId9"/>
              </a:rPr>
              <a:t>R4-1807183</a:t>
            </a:r>
            <a:r>
              <a:rPr lang="en-GB" altLang="ja-JP" b="1" dirty="0"/>
              <a:t>	Input to WF on NR BS TAE for inter-BS with respect to </a:t>
            </a:r>
            <a:r>
              <a:rPr lang="en-GB" altLang="ja-JP" b="1" dirty="0" smtClean="0"/>
              <a:t>			inter-band </a:t>
            </a:r>
            <a:r>
              <a:rPr lang="en-GB" altLang="ja-JP" b="1" dirty="0"/>
              <a:t>CA and non-contiguous </a:t>
            </a:r>
            <a:r>
              <a:rPr lang="en-GB" altLang="ja-JP" b="1" dirty="0" smtClean="0"/>
              <a:t>CA, </a:t>
            </a:r>
            <a:r>
              <a:rPr lang="en-GB" altLang="ja-JP" i="1" dirty="0" smtClean="0"/>
              <a:t>Ericsson LM</a:t>
            </a:r>
            <a:r>
              <a:rPr kumimoji="1" lang="en-US" altLang="ja-JP" dirty="0" smtClean="0"/>
              <a:t>Background can be found in above document.</a:t>
            </a:r>
          </a:p>
          <a:p>
            <a:r>
              <a:rPr kumimoji="1" lang="en-US" altLang="ja-JP" dirty="0" smtClean="0"/>
              <a:t>This document summarizes the Agreements/WF on NR BS TAE requirement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139"/>
            <a:ext cx="8229600" cy="78068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Agreements(1/2)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374441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ja-JP" dirty="0" smtClean="0"/>
              <a:t>For  MIMO or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diversity, or intra-band contiguous CA case</a:t>
            </a:r>
          </a:p>
          <a:p>
            <a:r>
              <a:rPr lang="en-US" altLang="ja-JP" dirty="0" smtClean="0"/>
              <a:t>For </a:t>
            </a:r>
            <a:r>
              <a:rPr lang="en-US" altLang="ja-JP" dirty="0"/>
              <a:t>conducted </a:t>
            </a:r>
            <a:r>
              <a:rPr lang="en-US" altLang="ja-JP" dirty="0" err="1" smtClean="0"/>
              <a:t>requirment</a:t>
            </a:r>
            <a:endParaRPr lang="en-US" altLang="ja-JP" strike="sngStrike" dirty="0"/>
          </a:p>
          <a:p>
            <a:pPr lvl="1"/>
            <a:r>
              <a:rPr lang="en-US" altLang="ja-JP" dirty="0" smtClean="0"/>
              <a:t>The </a:t>
            </a:r>
            <a:r>
              <a:rPr lang="en-US" altLang="ja-JP" dirty="0"/>
              <a:t>current TAE requirement </a:t>
            </a:r>
            <a:r>
              <a:rPr lang="en-US" altLang="ja-JP" dirty="0" smtClean="0"/>
              <a:t>is </a:t>
            </a:r>
            <a:r>
              <a:rPr lang="en-US" altLang="ja-JP" dirty="0"/>
              <a:t>applicable </a:t>
            </a:r>
            <a:r>
              <a:rPr lang="en-US" altLang="ja-JP" dirty="0" smtClean="0"/>
              <a:t>between </a:t>
            </a:r>
            <a:r>
              <a:rPr lang="en-US" altLang="ja-JP" dirty="0"/>
              <a:t>any </a:t>
            </a:r>
            <a:r>
              <a:rPr lang="en-US" altLang="ja-JP" dirty="0" smtClean="0"/>
              <a:t>connectors </a:t>
            </a:r>
            <a:r>
              <a:rPr lang="en-US" altLang="ja-JP" dirty="0"/>
              <a:t>sharing the same </a:t>
            </a:r>
            <a:r>
              <a:rPr lang="en-US" altLang="ja-JP" dirty="0" smtClean="0"/>
              <a:t>oscillator. </a:t>
            </a:r>
          </a:p>
          <a:p>
            <a:r>
              <a:rPr lang="en-US" altLang="ja-JP" dirty="0" smtClean="0"/>
              <a:t>For radiated requirement</a:t>
            </a:r>
          </a:p>
          <a:p>
            <a:pPr lvl="1"/>
            <a:r>
              <a:rPr lang="en-US" altLang="ja-JP" dirty="0" smtClean="0"/>
              <a:t>The current TAE requirement is applicable between different signals transmitted from the same oscillator.</a:t>
            </a:r>
          </a:p>
          <a:p>
            <a:r>
              <a:rPr lang="en-US" altLang="ja-JP" dirty="0" smtClean="0"/>
              <a:t>Whether specify TAE requirement, which is applicable between any connectors not sharing oscillator, or not is FFS, and continue discussion in If specify, the required value is FFS.</a:t>
            </a:r>
          </a:p>
          <a:p>
            <a:r>
              <a:rPr lang="en-US" altLang="ja-JP" dirty="0" smtClean="0"/>
              <a:t>Companies are encouraged to provide views whether </a:t>
            </a:r>
            <a:r>
              <a:rPr lang="en-US" altLang="ja-JP" dirty="0"/>
              <a:t>specify TAE requirement which is applicable between any connectors not sharing </a:t>
            </a:r>
            <a:r>
              <a:rPr lang="en-US" altLang="ja-JP" dirty="0" smtClean="0"/>
              <a:t>oscillator, </a:t>
            </a:r>
            <a:r>
              <a:rPr lang="en-US" altLang="ja-JP" dirty="0"/>
              <a:t>or </a:t>
            </a:r>
            <a:r>
              <a:rPr lang="en-US" altLang="ja-JP" dirty="0" smtClean="0"/>
              <a:t>not.</a:t>
            </a:r>
            <a:endParaRPr lang="en-US" altLang="ja-JP" strike="sngStrike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4367"/>
              </p:ext>
            </p:extLst>
          </p:nvPr>
        </p:nvGraphicFramePr>
        <p:xfrm>
          <a:off x="323528" y="4797152"/>
          <a:ext cx="8280920" cy="1394460"/>
        </p:xfrm>
        <a:graphic>
          <a:graphicData uri="http://schemas.openxmlformats.org/drawingml/2006/table">
            <a:tbl>
              <a:tblPr firstRow="1" firstCol="1" bandRow="1"/>
              <a:tblGrid>
                <a:gridCol w="1512168"/>
                <a:gridCol w="3168352"/>
                <a:gridCol w="360040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Configurations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TAE requirement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For  conducted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requirement,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between connectors sharing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an oscillator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For  radiated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requirement,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between different signals generated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by an oscillator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  <a:endParaRPr lang="ja-JP" sz="12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For conducted </a:t>
                      </a:r>
                      <a:r>
                        <a:rPr lang="en-US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reuirement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, between connectors not sharing the oscillator</a:t>
                      </a:r>
                      <a:endParaRPr lang="en-US" altLang="ja-JP" sz="12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For  radiated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requirement,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between different signals transmitted from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the different oscillator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  <a:endParaRPr lang="ja-JP" altLang="ja-JP" sz="1200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MIMO or </a:t>
                      </a:r>
                      <a:r>
                        <a:rPr lang="en-GB" sz="1200" dirty="0" err="1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div.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65ns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FFS in Rel-16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intra-band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C CA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260ns (FR1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), 130ns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(FR2)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81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139"/>
            <a:ext cx="8229600" cy="78068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Agreements(2/2)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39604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ja-JP" dirty="0" smtClean="0"/>
              <a:t>For  intra-band non-contiguous CA or inter-band CA case</a:t>
            </a:r>
          </a:p>
          <a:p>
            <a:r>
              <a:rPr lang="en-US" altLang="ja-JP" dirty="0" smtClean="0"/>
              <a:t>For conducted requirement</a:t>
            </a:r>
          </a:p>
          <a:p>
            <a:pPr lvl="1"/>
            <a:r>
              <a:rPr lang="en-US" altLang="ja-JP" dirty="0" smtClean="0"/>
              <a:t>The current TAE requirement </a:t>
            </a:r>
            <a:r>
              <a:rPr lang="en-US" altLang="ja-JP" smtClean="0"/>
              <a:t>is </a:t>
            </a:r>
            <a:r>
              <a:rPr lang="en-US" altLang="ja-JP" smtClean="0"/>
              <a:t>applicable </a:t>
            </a:r>
            <a:r>
              <a:rPr lang="en-US" altLang="ja-JP" dirty="0" smtClean="0"/>
              <a:t>between any connectors regardless of </a:t>
            </a:r>
            <a:r>
              <a:rPr lang="en-US" altLang="ja-JP" dirty="0"/>
              <a:t>whether sharing </a:t>
            </a:r>
            <a:r>
              <a:rPr lang="en-US" altLang="ja-JP" dirty="0" smtClean="0"/>
              <a:t>oscillator or not</a:t>
            </a:r>
          </a:p>
          <a:p>
            <a:r>
              <a:rPr lang="en-US" altLang="ja-JP" dirty="0" smtClean="0"/>
              <a:t>For radiated requirement</a:t>
            </a:r>
          </a:p>
          <a:p>
            <a:pPr lvl="1"/>
            <a:r>
              <a:rPr lang="en-US" altLang="ja-JP" dirty="0" smtClean="0"/>
              <a:t>The current TAE requirement is applicable between different signals regardless of whether sharing oscillator or not </a:t>
            </a: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24057"/>
              </p:ext>
            </p:extLst>
          </p:nvPr>
        </p:nvGraphicFramePr>
        <p:xfrm>
          <a:off x="467544" y="4725144"/>
          <a:ext cx="8136904" cy="1577340"/>
        </p:xfrm>
        <a:graphic>
          <a:graphicData uri="http://schemas.openxmlformats.org/drawingml/2006/table">
            <a:tbl>
              <a:tblPr firstRow="1" firstCol="1" bandRow="1"/>
              <a:tblGrid>
                <a:gridCol w="2777730"/>
                <a:gridCol w="2679587"/>
                <a:gridCol w="2679587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Configurations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TAE requirement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For  conducted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requirement,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between connectors sharing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the same oscillator</a:t>
                      </a:r>
                      <a:endParaRPr lang="en-US" altLang="ja-JP" sz="1200" strike="sngStrike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For  radiated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requirement,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between different signals transmitted from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the same oscillator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ja-JP" sz="12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For conducted </a:t>
                      </a:r>
                      <a:r>
                        <a:rPr lang="en-US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reuirement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, between connectors not sharing the oscillator</a:t>
                      </a:r>
                      <a:r>
                        <a:rPr lang="en-US" altLang="ja-JP" sz="1200" strike="sng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For  radiated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requirement, 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between different signals transmitted from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the different oscillator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  <a:endParaRPr lang="ja-JP" altLang="ja-JP" sz="1200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intra-band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NC CA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3us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3us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inter-band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CA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3us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3us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44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4507</TotalTime>
  <Words>375</Words>
  <Application>Microsoft Office PowerPoint</Application>
  <PresentationFormat>画面に合わせる (4:3)</PresentationFormat>
  <Paragraphs>55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the clarification of NR BS TAE applicable scenarios</vt:lpstr>
      <vt:lpstr>Background</vt:lpstr>
      <vt:lpstr>Agreements(1/2)</vt:lpstr>
      <vt:lpstr>Agreements(2/2)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NTTDOCOMO</cp:lastModifiedBy>
  <cp:revision>156</cp:revision>
  <dcterms:created xsi:type="dcterms:W3CDTF">2016-11-16T01:21:36Z</dcterms:created>
  <dcterms:modified xsi:type="dcterms:W3CDTF">2018-05-24T08:20:13Z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