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5"/>
  </p:notesMasterIdLst>
  <p:handoutMasterIdLst>
    <p:handoutMasterId r:id="rId6"/>
  </p:handoutMasterIdLst>
  <p:sldIdLst>
    <p:sldId id="257" r:id="rId2"/>
    <p:sldId id="258" r:id="rId3"/>
    <p:sldId id="260" r:id="rId4"/>
  </p:sldIdLst>
  <p:sldSz cx="12192000" cy="6858000"/>
  <p:notesSz cx="6858000" cy="9144000"/>
  <p:custDataLst>
    <p:tags r:id="rId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4545"/>
    <a:srgbClr val="E05050"/>
    <a:srgbClr val="190000"/>
    <a:srgbClr val="F816D8"/>
    <a:srgbClr val="DDDFE5"/>
    <a:srgbClr val="F2F2F2"/>
    <a:srgbClr val="6AB19B"/>
    <a:srgbClr val="E04F4F"/>
    <a:srgbClr val="294D4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0" autoAdjust="0"/>
    <p:restoredTop sz="95840" autoAdjust="0"/>
  </p:normalViewPr>
  <p:slideViewPr>
    <p:cSldViewPr snapToGrid="0">
      <p:cViewPr varScale="1">
        <p:scale>
          <a:sx n="80" d="100"/>
          <a:sy n="80" d="100"/>
        </p:scale>
        <p:origin x="60" y="48"/>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tags" Target="tags/tag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openxmlformats.org/officeDocument/2006/relationships/theme" Target="theme/theme1.xml"/><Relationship Id="rId5" Type="http://schemas.openxmlformats.org/officeDocument/2006/relationships/notesMaster" Target="notesMasters/notesMaster1.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1BD33E6-3690-4E61-BBE2-8D846AAA04D6}"/>
              </a:ext>
            </a:extLst>
          </p:cNvPr>
          <p:cNvSpPr>
            <a:spLocks noGrp="1"/>
          </p:cNvSpPr>
          <p:nvPr>
            <p:ph type="title"/>
          </p:nvPr>
        </p:nvSpPr>
        <p:spPr>
          <a:xfrm>
            <a:off x="490880" y="385010"/>
            <a:ext cx="11210239" cy="664143"/>
          </a:xfrm>
        </p:spPr>
        <p:txBody>
          <a:bodyPr/>
          <a:lstStyle/>
          <a:p>
            <a:r>
              <a:rPr lang="en-US" sz="2000" dirty="0"/>
              <a:t>3GPP TSG RAN WG4 Meeting #87						R4-1808189 </a:t>
            </a:r>
            <a:br>
              <a:rPr lang="en-US" sz="2000" dirty="0"/>
            </a:br>
            <a:r>
              <a:rPr lang="en-US" sz="2000" dirty="0"/>
              <a:t>Busan, Korea, May 21st – 25th, 2018</a:t>
            </a:r>
          </a:p>
        </p:txBody>
      </p:sp>
      <p:sp>
        <p:nvSpPr>
          <p:cNvPr id="8" name="Subtitle 7">
            <a:extLst>
              <a:ext uri="{FF2B5EF4-FFF2-40B4-BE49-F238E27FC236}">
                <a16:creationId xmlns:a16="http://schemas.microsoft.com/office/drawing/2014/main" id="{BD2A7623-66D4-4A80-867E-180C9C2968E7}"/>
              </a:ext>
            </a:extLst>
          </p:cNvPr>
          <p:cNvSpPr>
            <a:spLocks noGrp="1"/>
          </p:cNvSpPr>
          <p:nvPr>
            <p:ph type="subTitle" idx="1"/>
          </p:nvPr>
        </p:nvSpPr>
        <p:spPr>
          <a:xfrm>
            <a:off x="490880" y="2758902"/>
            <a:ext cx="11202619" cy="431657"/>
          </a:xfrm>
        </p:spPr>
        <p:txBody>
          <a:bodyPr/>
          <a:lstStyle/>
          <a:p>
            <a:pPr algn="ctr"/>
            <a:r>
              <a:rPr lang="en-US" dirty="0"/>
              <a:t>WF on spherical coverage requirement on FR2</a:t>
            </a:r>
          </a:p>
        </p:txBody>
      </p:sp>
      <p:sp>
        <p:nvSpPr>
          <p:cNvPr id="9" name="Subtitle 7">
            <a:extLst>
              <a:ext uri="{FF2B5EF4-FFF2-40B4-BE49-F238E27FC236}">
                <a16:creationId xmlns:a16="http://schemas.microsoft.com/office/drawing/2014/main" id="{4BF0389A-D188-4CB1-8A51-347F3D37DCD2}"/>
              </a:ext>
            </a:extLst>
          </p:cNvPr>
          <p:cNvSpPr txBox="1">
            <a:spLocks/>
          </p:cNvSpPr>
          <p:nvPr/>
        </p:nvSpPr>
        <p:spPr>
          <a:xfrm>
            <a:off x="498500" y="3962060"/>
            <a:ext cx="11202619" cy="1253407"/>
          </a:xfrm>
          <a:prstGeom prst="rect">
            <a:avLst/>
          </a:prstGeom>
        </p:spPr>
        <p:txBody>
          <a:bodyPr vert="horz" lIns="0" tIns="0" rIns="0" bIns="0" rtlCol="0">
            <a:noAutofit/>
          </a:bodyPr>
          <a:lstStyle>
            <a:lvl1pPr marL="0" indent="0" algn="l" defTabSz="914400" rtl="0" eaLnBrk="1" latinLnBrk="0" hangingPunct="1">
              <a:lnSpc>
                <a:spcPct val="83000"/>
              </a:lnSpc>
              <a:spcBef>
                <a:spcPts val="1800"/>
              </a:spcBef>
              <a:buClr>
                <a:srgbClr val="3253DC"/>
              </a:buClr>
              <a:buFont typeface="Arial" panose="020B0604020202020204" pitchFamily="34" charset="0"/>
              <a:buNone/>
              <a:defRPr sz="2400" kern="1200" baseline="0">
                <a:solidFill>
                  <a:schemeClr val="tx1">
                    <a:lumMod val="85000"/>
                    <a:lumOff val="15000"/>
                  </a:schemeClr>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sz="2000" kern="1200" baseline="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lang="en-US"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98000"/>
              </a:lnSpc>
              <a:spcBef>
                <a:spcPts val="1800"/>
              </a:spcBef>
              <a:buClr>
                <a:srgbClr val="595959"/>
              </a:buClr>
              <a:buFont typeface="Microsoft Sans Serif" panose="020B0604020202020204" pitchFamily="34" charset="0"/>
              <a:buNone/>
              <a:tabLst/>
              <a:defRPr sz="1600" kern="1200" baseline="0">
                <a:solidFill>
                  <a:schemeClr val="tx1">
                    <a:lumMod val="85000"/>
                    <a:lumOff val="15000"/>
                  </a:schemeClr>
                </a:solidFill>
                <a:latin typeface="+mn-lt"/>
                <a:ea typeface="+mn-ea"/>
                <a:cs typeface="+mn-cs"/>
              </a:defRPr>
            </a:lvl5pPr>
            <a:lvl6pPr marL="2286000" indent="0" algn="ctr" defTabSz="914400" rtl="0" eaLnBrk="1" latinLnBrk="0" hangingPunct="1">
              <a:lnSpc>
                <a:spcPct val="94000"/>
              </a:lnSpc>
              <a:spcBef>
                <a:spcPts val="0"/>
              </a:spcBef>
              <a:buFont typeface="Microsoft Sans Serif" panose="020B0604020202020204" pitchFamily="34" charset="0"/>
              <a:buNone/>
              <a:defRPr sz="1600" kern="1200">
                <a:solidFill>
                  <a:schemeClr val="tx1">
                    <a:lumMod val="85000"/>
                    <a:lumOff val="15000"/>
                  </a:schemeClr>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7pPr>
            <a:lvl8pPr marL="3200400" indent="0" algn="ctr" defTabSz="914400" rtl="0" eaLnBrk="1" latinLnBrk="0" hangingPunct="1">
              <a:lnSpc>
                <a:spcPct val="86000"/>
              </a:lnSpc>
              <a:spcBef>
                <a:spcPts val="1800"/>
              </a:spcBef>
              <a:buSzPct val="100000"/>
              <a:buFont typeface="Microsoft Sans Serif" panose="020B0604020202020204" pitchFamily="34" charset="0"/>
              <a:buNone/>
              <a:defRPr lang="en-US" sz="1600" kern="1200" baseline="0">
                <a:solidFill>
                  <a:schemeClr val="tx1">
                    <a:lumMod val="85000"/>
                    <a:lumOff val="15000"/>
                  </a:schemeClr>
                </a:solidFill>
                <a:latin typeface="+mn-lt"/>
                <a:ea typeface="+mn-ea"/>
                <a:cs typeface="+mn-cs"/>
              </a:defRPr>
            </a:lvl8pPr>
            <a:lvl9pPr marL="3657600" indent="0" algn="ctr" defTabSz="914400" rtl="0" eaLnBrk="1" latinLnBrk="0" hangingPunct="1">
              <a:lnSpc>
                <a:spcPct val="84000"/>
              </a:lnSpc>
              <a:spcBef>
                <a:spcPts val="18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9pPr>
          </a:lstStyle>
          <a:p>
            <a:pPr algn="ctr"/>
            <a:r>
              <a:rPr lang="en-US" dirty="0"/>
              <a:t>Qualcomm Incorporated, Verizon, Telstra, NTT Docomo, CMCC, Vodafone, Orange, Telecom Italia, AT&amp;T, Motorola Mobility, Nokia, Nokia Shanghai Bell, China Telecom, China Unicom, BT plc., Ericsson, Dish Networks, SKT, KT, Softbank, Deutsche Telekom, Interdigital, T-Mobile USA, NXP, </a:t>
            </a:r>
            <a:r>
              <a:rPr lang="en-US"/>
              <a:t>US Cellular, Panasonic</a:t>
            </a:r>
            <a:r>
              <a:rPr lang="en-US" dirty="0"/>
              <a:t>, SGS Wireless, Bureau Veritas, </a:t>
            </a:r>
          </a:p>
        </p:txBody>
      </p:sp>
    </p:spTree>
    <p:extLst>
      <p:ext uri="{BB962C8B-B14F-4D97-AF65-F5344CB8AC3E}">
        <p14:creationId xmlns:p14="http://schemas.microsoft.com/office/powerpoint/2010/main" val="1575525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F4F69-7CA6-416F-BF16-430337B6C993}"/>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3D927019-943D-45BD-AD08-CF1A32AD6BAC}"/>
              </a:ext>
            </a:extLst>
          </p:cNvPr>
          <p:cNvSpPr>
            <a:spLocks noGrp="1"/>
          </p:cNvSpPr>
          <p:nvPr>
            <p:ph sz="quarter" idx="12"/>
          </p:nvPr>
        </p:nvSpPr>
        <p:spPr>
          <a:xfrm>
            <a:off x="255354" y="1249412"/>
            <a:ext cx="11936645" cy="2899255"/>
          </a:xfrm>
        </p:spPr>
        <p:txBody>
          <a:bodyPr/>
          <a:lstStyle/>
          <a:p>
            <a:pPr hangingPunct="0"/>
            <a:r>
              <a:rPr lang="en-US" dirty="0"/>
              <a:t>The impact of spherical coverage on the network performance shows that better spherical coverage leads to better system performance and network coverage as shown in R4-1807658</a:t>
            </a:r>
          </a:p>
          <a:p>
            <a:pPr hangingPunct="0"/>
            <a:endParaRPr lang="en-US" dirty="0"/>
          </a:p>
        </p:txBody>
      </p:sp>
      <p:sp>
        <p:nvSpPr>
          <p:cNvPr id="5" name="Footer Placeholder 4">
            <a:extLst>
              <a:ext uri="{FF2B5EF4-FFF2-40B4-BE49-F238E27FC236}">
                <a16:creationId xmlns:a16="http://schemas.microsoft.com/office/drawing/2014/main" id="{A6148AEF-D2DF-45F9-91C5-7275C4DEE86C}"/>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529807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0B77AD-D28B-44C5-89A9-A3B8577BD583}"/>
              </a:ext>
            </a:extLst>
          </p:cNvPr>
          <p:cNvSpPr>
            <a:spLocks noGrp="1"/>
          </p:cNvSpPr>
          <p:nvPr>
            <p:ph type="title"/>
          </p:nvPr>
        </p:nvSpPr>
        <p:spPr/>
        <p:txBody>
          <a:bodyPr/>
          <a:lstStyle/>
          <a:p>
            <a:r>
              <a:rPr lang="en-US" dirty="0"/>
              <a:t>Way forward on spherical coverage requirements</a:t>
            </a:r>
          </a:p>
        </p:txBody>
      </p:sp>
      <p:sp>
        <p:nvSpPr>
          <p:cNvPr id="3" name="Content Placeholder 2">
            <a:extLst>
              <a:ext uri="{FF2B5EF4-FFF2-40B4-BE49-F238E27FC236}">
                <a16:creationId xmlns:a16="http://schemas.microsoft.com/office/drawing/2014/main" id="{43F597C3-6789-4D78-8272-A654D05A0277}"/>
              </a:ext>
            </a:extLst>
          </p:cNvPr>
          <p:cNvSpPr>
            <a:spLocks noGrp="1"/>
          </p:cNvSpPr>
          <p:nvPr>
            <p:ph sz="quarter" idx="12"/>
          </p:nvPr>
        </p:nvSpPr>
        <p:spPr>
          <a:xfrm>
            <a:off x="475488" y="1529396"/>
            <a:ext cx="11210544" cy="4862937"/>
          </a:xfrm>
        </p:spPr>
        <p:txBody>
          <a:bodyPr/>
          <a:lstStyle/>
          <a:p>
            <a:r>
              <a:rPr lang="en-US" dirty="0"/>
              <a:t>24-28GHz bands</a:t>
            </a:r>
          </a:p>
          <a:p>
            <a:pPr lvl="1"/>
            <a:r>
              <a:rPr lang="en-US" dirty="0"/>
              <a:t>50%-</a:t>
            </a:r>
            <a:r>
              <a:rPr lang="en-US" dirty="0" err="1"/>
              <a:t>ile</a:t>
            </a:r>
            <a:r>
              <a:rPr lang="en-US" dirty="0"/>
              <a:t> </a:t>
            </a:r>
            <a:r>
              <a:rPr lang="en-US" dirty="0" err="1"/>
              <a:t>cdf</a:t>
            </a:r>
            <a:r>
              <a:rPr lang="en-US" dirty="0"/>
              <a:t> of spherical coverage requirement for EIRP for handheld UE  is defined as 12.5dBm (9.9dB lower than peak EIRP)</a:t>
            </a:r>
          </a:p>
          <a:p>
            <a:pPr lvl="1"/>
            <a:r>
              <a:rPr lang="en-US" altLang="ja-JP" dirty="0"/>
              <a:t>50%-</a:t>
            </a:r>
            <a:r>
              <a:rPr lang="en-US" altLang="ja-JP" dirty="0" err="1"/>
              <a:t>ile</a:t>
            </a:r>
            <a:r>
              <a:rPr lang="en-US" altLang="ja-JP" dirty="0"/>
              <a:t> </a:t>
            </a:r>
            <a:r>
              <a:rPr lang="en-US" altLang="ja-JP" dirty="0" err="1"/>
              <a:t>cdf</a:t>
            </a:r>
            <a:r>
              <a:rPr lang="en-US" altLang="ja-JP" dirty="0"/>
              <a:t> of spherical coverage requirement for EIS for handheld UE  is defined as -78.4dBm for 50MHz SC QPSK 1/3 (9.9dB higher than EIS)  </a:t>
            </a:r>
          </a:p>
          <a:p>
            <a:pPr lvl="1"/>
            <a:endParaRPr lang="en-US" dirty="0"/>
          </a:p>
          <a:p>
            <a:r>
              <a:rPr lang="en-US" altLang="ja-JP" dirty="0"/>
              <a:t>39GHz bands</a:t>
            </a:r>
          </a:p>
          <a:p>
            <a:pPr lvl="1"/>
            <a:r>
              <a:rPr lang="en-US" altLang="ja-JP" dirty="0"/>
              <a:t>50%-</a:t>
            </a:r>
            <a:r>
              <a:rPr lang="en-US" altLang="ja-JP" dirty="0" err="1"/>
              <a:t>ile</a:t>
            </a:r>
            <a:r>
              <a:rPr lang="en-US" altLang="ja-JP" dirty="0"/>
              <a:t> </a:t>
            </a:r>
            <a:r>
              <a:rPr lang="en-US" altLang="ja-JP" dirty="0" err="1"/>
              <a:t>cdf</a:t>
            </a:r>
            <a:r>
              <a:rPr lang="en-US" altLang="ja-JP" dirty="0"/>
              <a:t> of spherical coverage requirement for EIRP for handheld UE  is defined as 8.5dBm (12.1dB lower than peak EIRP)</a:t>
            </a:r>
          </a:p>
          <a:p>
            <a:pPr lvl="1"/>
            <a:r>
              <a:rPr lang="en-US" altLang="ja-JP" dirty="0"/>
              <a:t>50%-</a:t>
            </a:r>
            <a:r>
              <a:rPr lang="en-US" altLang="ja-JP" dirty="0" err="1"/>
              <a:t>ile</a:t>
            </a:r>
            <a:r>
              <a:rPr lang="en-US" altLang="ja-JP" dirty="0"/>
              <a:t> </a:t>
            </a:r>
            <a:r>
              <a:rPr lang="en-US" altLang="ja-JP" dirty="0" err="1"/>
              <a:t>cdf</a:t>
            </a:r>
            <a:r>
              <a:rPr lang="en-US" altLang="ja-JP" dirty="0"/>
              <a:t> of spherical coverage requirement for EIS for handheld UE  for GHz is defined -73.6dBm for 50MHz SC QPSK 1/3 (12.1dB higher than peak EIS)</a:t>
            </a:r>
          </a:p>
          <a:p>
            <a:pPr lvl="1"/>
            <a:endParaRPr lang="en-US" dirty="0"/>
          </a:p>
        </p:txBody>
      </p:sp>
    </p:spTree>
    <p:extLst>
      <p:ext uri="{BB962C8B-B14F-4D97-AF65-F5344CB8AC3E}">
        <p14:creationId xmlns:p14="http://schemas.microsoft.com/office/powerpoint/2010/main" val="1804960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1849</TotalTime>
  <Words>232</Words>
  <Application>Microsoft Office PowerPoint</Application>
  <PresentationFormat>Widescreen</PresentationFormat>
  <Paragraphs>13</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Century Gothic</vt:lpstr>
      <vt:lpstr>Microsoft Sans Serif</vt:lpstr>
      <vt:lpstr>Qualcomm</vt:lpstr>
      <vt:lpstr>3GPP TSG RAN WG4 Meeting #87      R4-1808189  Busan, Korea, May 21st – 25th, 2018</vt:lpstr>
      <vt:lpstr>Background</vt:lpstr>
      <vt:lpstr>Way forward on spherical coverage requirements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Peak EIRP</dc:title>
  <dc:creator>Qualcomm User_R4#86</dc:creator>
  <cp:keywords>CTPClassification=CTP_NT</cp:keywords>
  <cp:lastModifiedBy>Qualcomm User1</cp:lastModifiedBy>
  <cp:revision>76</cp:revision>
  <dcterms:created xsi:type="dcterms:W3CDTF">2018-03-23T02:05:47Z</dcterms:created>
  <dcterms:modified xsi:type="dcterms:W3CDTF">2018-05-24T10:20:52Z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06ca00b8-d68b-43f9-a612-59f4798a67f8</vt:lpwstr>
  </property>
  <property fmtid="{D5CDD505-2E9C-101B-9397-08002B2CF9AE}" pid="4" name="CTP_TimeStamp">
    <vt:lpwstr>2018-04-18 22:02:42Z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ies>
</file>