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sldIdLst>
    <p:sldId id="256" r:id="rId5"/>
    <p:sldId id="261" r:id="rId6"/>
    <p:sldId id="264" r:id="rId7"/>
    <p:sldId id="262" r:id="rId8"/>
    <p:sldId id="263" r:id="rId9"/>
    <p:sldId id="266"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58" autoAdjust="0"/>
    <p:restoredTop sz="82742" autoAdjust="0"/>
  </p:normalViewPr>
  <p:slideViewPr>
    <p:cSldViewPr>
      <p:cViewPr varScale="1">
        <p:scale>
          <a:sx n="94" d="100"/>
          <a:sy n="94" d="100"/>
        </p:scale>
        <p:origin x="389" y="77"/>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23" Type="http://schemas.microsoft.com/office/2015/10/relationships/revisionInfo" Target="revisionInfo.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2018/5/24</a:t>
            </a:fld>
            <a:endParaRPr kumimoji="1" lang="ja-JP" altLang="en-US"/>
          </a:p>
        </p:txBody>
      </p:sp>
      <p:sp>
        <p:nvSpPr>
          <p:cNvPr id="4" name="スライド イメージ プレースホルダー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609600" y="274639"/>
            <a:ext cx="80264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2018/5/24</a:t>
            </a:fld>
            <a:endParaRPr kumimoji="1" lang="ja-JP" altLang="en-US"/>
          </a:p>
        </p:txBody>
      </p:sp>
      <p:sp>
        <p:nvSpPr>
          <p:cNvPr id="5" name="フッター プレースホル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4000" dirty="0" err="1"/>
              <a:t>Wayforward</a:t>
            </a:r>
            <a:r>
              <a:rPr lang="en-US" altLang="ja-JP" sz="4000" dirty="0"/>
              <a:t> on </a:t>
            </a:r>
            <a:r>
              <a:rPr lang="en-US" altLang="ja-JP" sz="4000" dirty="0" smtClean="0"/>
              <a:t>BWP switching</a:t>
            </a:r>
            <a:endParaRPr lang="ja-JP" altLang="en-US" sz="4000" dirty="0"/>
          </a:p>
        </p:txBody>
      </p:sp>
      <p:sp>
        <p:nvSpPr>
          <p:cNvPr id="3" name="サブタイトル 2"/>
          <p:cNvSpPr>
            <a:spLocks noGrp="1"/>
          </p:cNvSpPr>
          <p:nvPr>
            <p:ph type="subTitle" idx="1"/>
          </p:nvPr>
        </p:nvSpPr>
        <p:spPr/>
        <p:txBody>
          <a:bodyPr/>
          <a:lstStyle/>
          <a:p>
            <a:r>
              <a:rPr lang="en-US" altLang="ja-JP" dirty="0" smtClean="0">
                <a:solidFill>
                  <a:schemeClr val="tx1"/>
                </a:solidFill>
              </a:rPr>
              <a:t>Mediatek</a:t>
            </a:r>
            <a:endParaRPr lang="en-US" altLang="ja-JP" dirty="0">
              <a:solidFill>
                <a:schemeClr val="tx1"/>
              </a:solidFill>
            </a:endParaRPr>
          </a:p>
        </p:txBody>
      </p:sp>
      <p:sp>
        <p:nvSpPr>
          <p:cNvPr id="4" name="テキスト ボックス 3"/>
          <p:cNvSpPr txBox="1"/>
          <p:nvPr/>
        </p:nvSpPr>
        <p:spPr>
          <a:xfrm>
            <a:off x="335360" y="116633"/>
            <a:ext cx="3887218" cy="646331"/>
          </a:xfrm>
          <a:prstGeom prst="rect">
            <a:avLst/>
          </a:prstGeom>
          <a:noFill/>
        </p:spPr>
        <p:txBody>
          <a:bodyPr wrap="none" rtlCol="0">
            <a:spAutoFit/>
          </a:bodyPr>
          <a:lstStyle/>
          <a:p>
            <a:r>
              <a:rPr lang="en-US" altLang="ja-JP" b="1" dirty="0"/>
              <a:t>3GPP TSG-RAN WG4 </a:t>
            </a:r>
            <a:r>
              <a:rPr lang="en-US" altLang="ja-JP" b="1" dirty="0" smtClean="0"/>
              <a:t>RAN#87</a:t>
            </a:r>
            <a:r>
              <a:rPr lang="en-US" altLang="ja-JP" b="1" dirty="0"/>
              <a:t>	</a:t>
            </a:r>
            <a:endParaRPr lang="ja-JP" altLang="ja-JP" dirty="0"/>
          </a:p>
          <a:p>
            <a:r>
              <a:rPr lang="en-GB" b="1" dirty="0"/>
              <a:t>Busan, South Korea, 21 – 25 May, 2018</a:t>
            </a:r>
            <a:endParaRPr lang="ja-JP" altLang="ja-JP" b="1" i="1" dirty="0"/>
          </a:p>
        </p:txBody>
      </p:sp>
      <p:sp>
        <p:nvSpPr>
          <p:cNvPr id="5" name="正方形/長方形 4"/>
          <p:cNvSpPr/>
          <p:nvPr/>
        </p:nvSpPr>
        <p:spPr>
          <a:xfrm>
            <a:off x="8544272" y="116632"/>
            <a:ext cx="3067372" cy="646331"/>
          </a:xfrm>
          <a:prstGeom prst="rect">
            <a:avLst/>
          </a:prstGeom>
        </p:spPr>
        <p:txBody>
          <a:bodyPr wrap="square">
            <a:spAutoFit/>
          </a:bodyPr>
          <a:lstStyle/>
          <a:p>
            <a:pPr algn="r"/>
            <a:r>
              <a:rPr lang="en-US" altLang="ja-JP" b="1" dirty="0" smtClean="0"/>
              <a:t>R4-1808001</a:t>
            </a:r>
            <a:endParaRPr lang="en-US" altLang="ja-JP" b="1" dirty="0"/>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smtClean="0"/>
              <a:t>Background</a:t>
            </a:r>
            <a:endParaRPr lang="en-US" dirty="0"/>
          </a:p>
        </p:txBody>
      </p:sp>
      <p:sp>
        <p:nvSpPr>
          <p:cNvPr id="3" name="內容版面配置區 2"/>
          <p:cNvSpPr>
            <a:spLocks noGrp="1"/>
          </p:cNvSpPr>
          <p:nvPr>
            <p:ph idx="1"/>
          </p:nvPr>
        </p:nvSpPr>
        <p:spPr>
          <a:xfrm>
            <a:off x="609600" y="1556792"/>
            <a:ext cx="10972800" cy="5112567"/>
          </a:xfrm>
        </p:spPr>
        <p:txBody>
          <a:bodyPr>
            <a:normAutofit fontScale="85000" lnSpcReduction="20000"/>
          </a:bodyPr>
          <a:lstStyle/>
          <a:p>
            <a:r>
              <a:rPr lang="en-US" dirty="0" smtClean="0"/>
              <a:t>RAN4 sent an LS </a:t>
            </a:r>
            <a:r>
              <a:rPr lang="en-US" dirty="0"/>
              <a:t>R4-1702029 </a:t>
            </a:r>
            <a:r>
              <a:rPr lang="en-US" dirty="0" smtClean="0"/>
              <a:t>to RAN1 on the RF switching time in Feb 2017</a:t>
            </a:r>
          </a:p>
          <a:p>
            <a:r>
              <a:rPr lang="en-US" dirty="0"/>
              <a:t>RAN4 sent an LS </a:t>
            </a:r>
            <a:r>
              <a:rPr lang="en-US" dirty="0" smtClean="0"/>
              <a:t>R4-1803283 to RAN1 and RAN2 on the </a:t>
            </a:r>
            <a:r>
              <a:rPr lang="en-GB" dirty="0" smtClean="0"/>
              <a:t>BWP </a:t>
            </a:r>
            <a:r>
              <a:rPr lang="en-GB" dirty="0"/>
              <a:t>switching </a:t>
            </a:r>
            <a:r>
              <a:rPr lang="en-GB" dirty="0" smtClean="0"/>
              <a:t>delay</a:t>
            </a:r>
          </a:p>
          <a:p>
            <a:pPr lvl="1"/>
            <a:r>
              <a:rPr lang="en-GB" dirty="0"/>
              <a:t>the numbers in the table are calculated from the end of the last symbol including the DCI indicating the BWP switch and until BB processing delay and RF transition time has been </a:t>
            </a:r>
            <a:r>
              <a:rPr lang="en-GB" dirty="0" smtClean="0"/>
              <a:t>completed</a:t>
            </a:r>
          </a:p>
          <a:p>
            <a:r>
              <a:rPr lang="en-GB" dirty="0"/>
              <a:t>RAN1 sent an LS </a:t>
            </a:r>
            <a:r>
              <a:rPr lang="en-GB" dirty="0" smtClean="0"/>
              <a:t>R4-1806106, expecting requirement for the BWP switching delay will be specified in RAN4 spec</a:t>
            </a:r>
          </a:p>
          <a:p>
            <a:r>
              <a:rPr lang="en-GB" dirty="0"/>
              <a:t>RAN4 agreed an WF R4-1805540 </a:t>
            </a:r>
            <a:r>
              <a:rPr lang="en-GB" dirty="0" smtClean="0"/>
              <a:t>on aspects to be considered in interruption requirement due to BWP switching</a:t>
            </a:r>
          </a:p>
          <a:p>
            <a:r>
              <a:rPr lang="en-GB" dirty="0" smtClean="0"/>
              <a:t>In TS38.331(15.1.0) BWP configurations include also baseband parameters. BWP switching could involve only baseband parameter changes.</a:t>
            </a:r>
          </a:p>
          <a:p>
            <a:r>
              <a:rPr lang="en-GB" dirty="0" smtClean="0"/>
              <a:t>In RAN1#91, RAN1 agreed that interruption on the cell with BWP switching equals the whole </a:t>
            </a:r>
            <a:r>
              <a:rPr lang="en-US" dirty="0"/>
              <a:t>transition </a:t>
            </a:r>
            <a:r>
              <a:rPr lang="en-US" dirty="0" smtClean="0"/>
              <a:t>time (</a:t>
            </a:r>
            <a:r>
              <a:rPr lang="en-US" dirty="0"/>
              <a:t>see Annex A</a:t>
            </a:r>
            <a:r>
              <a:rPr lang="en-US" dirty="0" smtClean="0"/>
              <a:t>)</a:t>
            </a:r>
            <a:endParaRPr lang="en-GB" dirty="0" smtClean="0"/>
          </a:p>
          <a:p>
            <a:endParaRPr lang="en-GB" dirty="0" smtClean="0"/>
          </a:p>
          <a:p>
            <a:endParaRPr lang="en-US" dirty="0"/>
          </a:p>
        </p:txBody>
      </p:sp>
    </p:spTree>
    <p:extLst>
      <p:ext uri="{BB962C8B-B14F-4D97-AF65-F5344CB8AC3E}">
        <p14:creationId xmlns:p14="http://schemas.microsoft.com/office/powerpoint/2010/main" val="2544673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err="1" smtClean="0"/>
              <a:t>Wayforward</a:t>
            </a:r>
            <a:r>
              <a:rPr lang="en-US" dirty="0"/>
              <a:t> </a:t>
            </a:r>
            <a:r>
              <a:rPr lang="en-US" dirty="0" smtClean="0"/>
              <a:t>- General</a:t>
            </a:r>
            <a:endParaRPr lang="en-US" dirty="0"/>
          </a:p>
        </p:txBody>
      </p:sp>
      <p:sp>
        <p:nvSpPr>
          <p:cNvPr id="3" name="內容版面配置區 2"/>
          <p:cNvSpPr>
            <a:spLocks noGrp="1"/>
          </p:cNvSpPr>
          <p:nvPr>
            <p:ph idx="1"/>
          </p:nvPr>
        </p:nvSpPr>
        <p:spPr>
          <a:xfrm>
            <a:off x="609600" y="1600201"/>
            <a:ext cx="10972800" cy="4997151"/>
          </a:xfrm>
        </p:spPr>
        <p:txBody>
          <a:bodyPr>
            <a:normAutofit fontScale="92500" lnSpcReduction="10000"/>
          </a:bodyPr>
          <a:lstStyle/>
          <a:p>
            <a:r>
              <a:rPr lang="en-GB" sz="2800" dirty="0" smtClean="0"/>
              <a:t>In the RAN4# 88 meeting, companies are encouraged to check the agreements listed in background page and consolidate the common RAN4 understanding on following time units</a:t>
            </a:r>
          </a:p>
          <a:p>
            <a:pPr lvl="1"/>
            <a:r>
              <a:rPr lang="en-US" sz="2400" dirty="0" smtClean="0"/>
              <a:t>Transition </a:t>
            </a:r>
            <a:r>
              <a:rPr lang="en-US" sz="2400" dirty="0"/>
              <a:t>time of </a:t>
            </a:r>
            <a:r>
              <a:rPr lang="en-US" sz="2400" dirty="0" smtClean="0"/>
              <a:t>BWP switch (In RAN1 agreement in Annex A)</a:t>
            </a:r>
            <a:endParaRPr lang="en-GB" sz="2400" dirty="0" smtClean="0"/>
          </a:p>
          <a:p>
            <a:pPr lvl="1"/>
            <a:r>
              <a:rPr lang="en-GB" sz="2400" dirty="0" smtClean="0"/>
              <a:t>BWP </a:t>
            </a:r>
            <a:r>
              <a:rPr lang="en-GB" sz="2400" dirty="0"/>
              <a:t>switching </a:t>
            </a:r>
            <a:r>
              <a:rPr lang="en-GB" sz="2400" dirty="0" smtClean="0"/>
              <a:t>delay (in RAN4 reply LS </a:t>
            </a:r>
            <a:r>
              <a:rPr lang="en-US" sz="2400" dirty="0"/>
              <a:t>R4-1803283</a:t>
            </a:r>
            <a:r>
              <a:rPr lang="en-GB" sz="2400" dirty="0" smtClean="0"/>
              <a:t>)</a:t>
            </a:r>
          </a:p>
          <a:p>
            <a:pPr lvl="1"/>
            <a:r>
              <a:rPr lang="en-GB" sz="2400" dirty="0"/>
              <a:t>Interruption </a:t>
            </a:r>
            <a:r>
              <a:rPr lang="en-GB" sz="2400" dirty="0" smtClean="0"/>
              <a:t>duration due to BWP switching (in RAN4 </a:t>
            </a:r>
            <a:r>
              <a:rPr lang="en-GB" sz="2400" dirty="0"/>
              <a:t>WF 4-1805540)</a:t>
            </a:r>
            <a:endParaRPr lang="en-GB" sz="2400" dirty="0" smtClean="0"/>
          </a:p>
          <a:p>
            <a:pPr marL="400050" lvl="1" indent="0">
              <a:buNone/>
            </a:pPr>
            <a:r>
              <a:rPr lang="en-GB" dirty="0" smtClean="0"/>
              <a:t>and how the corresponding UE actions are concluded in above time unites, e.g.,</a:t>
            </a:r>
          </a:p>
          <a:p>
            <a:pPr lvl="1"/>
            <a:r>
              <a:rPr lang="en-GB" sz="2400" dirty="0" smtClean="0"/>
              <a:t>DCI decoding</a:t>
            </a:r>
          </a:p>
          <a:p>
            <a:pPr lvl="1"/>
            <a:r>
              <a:rPr lang="en-US" sz="2400" dirty="0"/>
              <a:t>RF/BB parameter calculating and loading</a:t>
            </a:r>
          </a:p>
          <a:p>
            <a:pPr lvl="1"/>
            <a:r>
              <a:rPr lang="en-US" sz="2400" dirty="0"/>
              <a:t>Applying the new parameters </a:t>
            </a:r>
            <a:endParaRPr lang="en-US" sz="2400" dirty="0" smtClean="0"/>
          </a:p>
          <a:p>
            <a:r>
              <a:rPr lang="en-US" sz="2800" dirty="0" smtClean="0"/>
              <a:t>Depending on the conclusions, RAN4 identifies if any update of the RAN1/RAN4 agreement is needed</a:t>
            </a:r>
            <a:endParaRPr lang="en-US" sz="2800" dirty="0"/>
          </a:p>
          <a:p>
            <a:pPr lvl="1"/>
            <a:endParaRPr lang="en-GB" sz="2000" dirty="0" smtClean="0"/>
          </a:p>
          <a:p>
            <a:pPr lvl="1"/>
            <a:endParaRPr lang="en-GB" sz="2000" dirty="0" smtClean="0"/>
          </a:p>
          <a:p>
            <a:pPr lvl="1"/>
            <a:endParaRPr lang="en-US" sz="2000" dirty="0"/>
          </a:p>
        </p:txBody>
      </p:sp>
      <p:grpSp>
        <p:nvGrpSpPr>
          <p:cNvPr id="5" name="群組 4"/>
          <p:cNvGrpSpPr/>
          <p:nvPr/>
        </p:nvGrpSpPr>
        <p:grpSpPr>
          <a:xfrm>
            <a:off x="6816080" y="4221088"/>
            <a:ext cx="5294373" cy="1580861"/>
            <a:chOff x="2941706" y="843148"/>
            <a:chExt cx="6689230" cy="2132180"/>
          </a:xfrm>
        </p:grpSpPr>
        <p:sp>
          <p:nvSpPr>
            <p:cNvPr id="6" name="文字方塊 5"/>
            <p:cNvSpPr txBox="1"/>
            <p:nvPr/>
          </p:nvSpPr>
          <p:spPr>
            <a:xfrm>
              <a:off x="3595096" y="2560215"/>
              <a:ext cx="5146526" cy="415113"/>
            </a:xfrm>
            <a:prstGeom prst="rect">
              <a:avLst/>
            </a:prstGeom>
            <a:noFill/>
          </p:spPr>
          <p:txBody>
            <a:bodyPr wrap="none" rtlCol="0">
              <a:spAutoFit/>
            </a:bodyPr>
            <a:lstStyle/>
            <a:p>
              <a:r>
                <a:rPr lang="en-US" sz="1400" u="sng" dirty="0" smtClean="0"/>
                <a:t>Figure for information</a:t>
              </a:r>
              <a:r>
                <a:rPr lang="en-US" sz="1400" dirty="0" smtClean="0"/>
                <a:t>: time line of BWP-switching CC</a:t>
              </a:r>
              <a:endParaRPr lang="en-US" sz="1400" dirty="0"/>
            </a:p>
          </p:txBody>
        </p:sp>
        <p:sp>
          <p:nvSpPr>
            <p:cNvPr id="7" name="矩形 6"/>
            <p:cNvSpPr/>
            <p:nvPr/>
          </p:nvSpPr>
          <p:spPr>
            <a:xfrm>
              <a:off x="3503838" y="1779823"/>
              <a:ext cx="1081640" cy="70912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t>DCI decoding</a:t>
              </a:r>
              <a:endParaRPr lang="en-US" sz="1400" dirty="0"/>
            </a:p>
          </p:txBody>
        </p:sp>
        <p:cxnSp>
          <p:nvCxnSpPr>
            <p:cNvPr id="8" name="直線單箭頭接點 7"/>
            <p:cNvCxnSpPr/>
            <p:nvPr/>
          </p:nvCxnSpPr>
          <p:spPr>
            <a:xfrm>
              <a:off x="3503838" y="1341283"/>
              <a:ext cx="0" cy="43853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文字方塊 8"/>
            <p:cNvSpPr txBox="1"/>
            <p:nvPr/>
          </p:nvSpPr>
          <p:spPr>
            <a:xfrm>
              <a:off x="3458852" y="912866"/>
              <a:ext cx="3225221" cy="705691"/>
            </a:xfrm>
            <a:prstGeom prst="rect">
              <a:avLst/>
            </a:prstGeom>
            <a:noFill/>
          </p:spPr>
          <p:txBody>
            <a:bodyPr wrap="square" rtlCol="0">
              <a:spAutoFit/>
            </a:bodyPr>
            <a:lstStyle/>
            <a:p>
              <a:r>
                <a:rPr lang="en-US" sz="1400" dirty="0" smtClean="0"/>
                <a:t>End of the control symbol carrying DCI switching command</a:t>
              </a:r>
              <a:endParaRPr lang="en-US" sz="1400" dirty="0"/>
            </a:p>
          </p:txBody>
        </p:sp>
        <p:sp>
          <p:nvSpPr>
            <p:cNvPr id="10" name="矩形 9"/>
            <p:cNvSpPr/>
            <p:nvPr/>
          </p:nvSpPr>
          <p:spPr>
            <a:xfrm>
              <a:off x="4585476" y="1779822"/>
              <a:ext cx="2443037" cy="70912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RF/BB parameter calculating and loading</a:t>
              </a:r>
              <a:endParaRPr lang="en-US" sz="1400" dirty="0"/>
            </a:p>
          </p:txBody>
        </p:sp>
        <p:sp>
          <p:nvSpPr>
            <p:cNvPr id="11" name="矩形 10"/>
            <p:cNvSpPr/>
            <p:nvPr/>
          </p:nvSpPr>
          <p:spPr>
            <a:xfrm>
              <a:off x="7028513" y="1779822"/>
              <a:ext cx="1754156" cy="70912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t>Applying the new parameters </a:t>
              </a:r>
              <a:endParaRPr lang="en-US" sz="1400" dirty="0"/>
            </a:p>
          </p:txBody>
        </p:sp>
        <p:cxnSp>
          <p:nvCxnSpPr>
            <p:cNvPr id="12" name="直線單箭頭接點 11"/>
            <p:cNvCxnSpPr/>
            <p:nvPr/>
          </p:nvCxnSpPr>
          <p:spPr>
            <a:xfrm>
              <a:off x="8782669" y="1341283"/>
              <a:ext cx="0" cy="43853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文字方塊 12"/>
            <p:cNvSpPr txBox="1"/>
            <p:nvPr/>
          </p:nvSpPr>
          <p:spPr>
            <a:xfrm>
              <a:off x="7527952" y="843148"/>
              <a:ext cx="1258199" cy="996270"/>
            </a:xfrm>
            <a:prstGeom prst="rect">
              <a:avLst/>
            </a:prstGeom>
            <a:noFill/>
          </p:spPr>
          <p:txBody>
            <a:bodyPr wrap="square" rtlCol="0">
              <a:spAutoFit/>
            </a:bodyPr>
            <a:lstStyle/>
            <a:p>
              <a:pPr algn="r"/>
              <a:r>
                <a:rPr lang="en-US" sz="1400" dirty="0" smtClean="0"/>
                <a:t>Start of the new BWP</a:t>
              </a:r>
              <a:endParaRPr lang="en-US" sz="1400" dirty="0"/>
            </a:p>
          </p:txBody>
        </p:sp>
        <p:cxnSp>
          <p:nvCxnSpPr>
            <p:cNvPr id="14" name="直線單箭頭接點 13"/>
            <p:cNvCxnSpPr/>
            <p:nvPr/>
          </p:nvCxnSpPr>
          <p:spPr>
            <a:xfrm>
              <a:off x="2941706" y="2488948"/>
              <a:ext cx="6689230"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51435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err="1" smtClean="0"/>
              <a:t>Wayforward</a:t>
            </a:r>
            <a:r>
              <a:rPr lang="en-US" dirty="0"/>
              <a:t> </a:t>
            </a:r>
            <a:r>
              <a:rPr lang="en-US" dirty="0" smtClean="0"/>
              <a:t>- Delay</a:t>
            </a:r>
            <a:endParaRPr lang="en-US" dirty="0"/>
          </a:p>
        </p:txBody>
      </p:sp>
      <p:sp>
        <p:nvSpPr>
          <p:cNvPr id="3" name="內容版面配置區 2"/>
          <p:cNvSpPr>
            <a:spLocks noGrp="1"/>
          </p:cNvSpPr>
          <p:nvPr>
            <p:ph idx="1"/>
          </p:nvPr>
        </p:nvSpPr>
        <p:spPr/>
        <p:txBody>
          <a:bodyPr>
            <a:normAutofit fontScale="85000" lnSpcReduction="10000"/>
          </a:bodyPr>
          <a:lstStyle/>
          <a:p>
            <a:r>
              <a:rPr lang="en-GB" dirty="0" smtClean="0"/>
              <a:t>Agreement during online session</a:t>
            </a:r>
          </a:p>
          <a:p>
            <a:pPr lvl="1"/>
            <a:r>
              <a:rPr lang="en-GB" dirty="0"/>
              <a:t>BWP switch delay requirement is specified in the unit of slot of the serving cell, if the requirement is </a:t>
            </a:r>
            <a:r>
              <a:rPr lang="en-GB" dirty="0" smtClean="0"/>
              <a:t>defined</a:t>
            </a:r>
          </a:p>
          <a:p>
            <a:pPr lvl="1"/>
            <a:r>
              <a:rPr lang="en-GB" dirty="0"/>
              <a:t>The reference SCS when SCS changes from SCS1 to SCS2 is the lager SCS</a:t>
            </a:r>
            <a:endParaRPr lang="en-GB" dirty="0" smtClean="0"/>
          </a:p>
          <a:p>
            <a:r>
              <a:rPr lang="en-GB" dirty="0" smtClean="0"/>
              <a:t>FFS whether to allow additional BWP switching delay for UE channel estimation</a:t>
            </a:r>
          </a:p>
          <a:p>
            <a:r>
              <a:rPr lang="en-GB" dirty="0" smtClean="0"/>
              <a:t>Determine in the next meeting the BWP </a:t>
            </a:r>
            <a:r>
              <a:rPr lang="en-GB" dirty="0"/>
              <a:t>switching delay when only baseband </a:t>
            </a:r>
            <a:r>
              <a:rPr lang="en-GB" dirty="0" smtClean="0"/>
              <a:t>parameters (including DL and UL) </a:t>
            </a:r>
            <a:r>
              <a:rPr lang="en-GB" dirty="0"/>
              <a:t>are </a:t>
            </a:r>
            <a:r>
              <a:rPr lang="en-GB" dirty="0" smtClean="0"/>
              <a:t>involved</a:t>
            </a:r>
          </a:p>
          <a:p>
            <a:pPr lvl="1"/>
            <a:r>
              <a:rPr lang="en-GB" dirty="0" smtClean="0"/>
              <a:t>Option 1: Same as the delay needed for the BWP switching with RF re-tuning</a:t>
            </a:r>
          </a:p>
          <a:p>
            <a:pPr lvl="1"/>
            <a:r>
              <a:rPr lang="en-GB" dirty="0" smtClean="0"/>
              <a:t>Option 2: Same as the delay needed for the BWP switching with SCS change only</a:t>
            </a:r>
          </a:p>
          <a:p>
            <a:pPr lvl="1"/>
            <a:endParaRPr lang="en-US" dirty="0"/>
          </a:p>
        </p:txBody>
      </p:sp>
    </p:spTree>
    <p:extLst>
      <p:ext uri="{BB962C8B-B14F-4D97-AF65-F5344CB8AC3E}">
        <p14:creationId xmlns:p14="http://schemas.microsoft.com/office/powerpoint/2010/main" val="3779781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err="1" smtClean="0"/>
              <a:t>Wayforward</a:t>
            </a:r>
            <a:r>
              <a:rPr lang="en-US" dirty="0"/>
              <a:t> </a:t>
            </a:r>
            <a:r>
              <a:rPr lang="en-US" dirty="0" smtClean="0"/>
              <a:t>- Interruption</a:t>
            </a:r>
            <a:endParaRPr lang="en-US" dirty="0"/>
          </a:p>
        </p:txBody>
      </p:sp>
      <p:sp>
        <p:nvSpPr>
          <p:cNvPr id="3" name="內容版面配置區 2"/>
          <p:cNvSpPr>
            <a:spLocks noGrp="1"/>
          </p:cNvSpPr>
          <p:nvPr>
            <p:ph idx="1"/>
          </p:nvPr>
        </p:nvSpPr>
        <p:spPr/>
        <p:txBody>
          <a:bodyPr>
            <a:normAutofit lnSpcReduction="10000"/>
          </a:bodyPr>
          <a:lstStyle/>
          <a:p>
            <a:r>
              <a:rPr lang="en-GB" sz="2800" dirty="0" smtClean="0"/>
              <a:t>Interruption </a:t>
            </a:r>
            <a:r>
              <a:rPr lang="en-GB" sz="2800" dirty="0"/>
              <a:t>occurs other serving cells </a:t>
            </a:r>
            <a:r>
              <a:rPr lang="en-GB" sz="2800" dirty="0" smtClean="0"/>
              <a:t>for scenarios 1, 2, 3</a:t>
            </a:r>
          </a:p>
          <a:p>
            <a:pPr lvl="1"/>
            <a:r>
              <a:rPr lang="en-GB" sz="2400" dirty="0" smtClean="0"/>
              <a:t>FFS whether interruption can be avoided for those serving cells in different FR to the BWP-switching cell, if UE claimed the supporting of per-FR gap</a:t>
            </a:r>
          </a:p>
          <a:p>
            <a:pPr lvl="1"/>
            <a:r>
              <a:rPr lang="en-US" sz="2400" dirty="0"/>
              <a:t>FFS the interruption duration </a:t>
            </a:r>
          </a:p>
          <a:p>
            <a:pPr lvl="2"/>
            <a:r>
              <a:rPr lang="en-US" sz="2000" dirty="0"/>
              <a:t>Option A: the same switching delay. </a:t>
            </a:r>
          </a:p>
          <a:p>
            <a:pPr lvl="2"/>
            <a:r>
              <a:rPr lang="en-US" sz="2000" dirty="0"/>
              <a:t>Option B: re-use the conclusion in </a:t>
            </a:r>
            <a:r>
              <a:rPr lang="en-US" sz="2000" dirty="0" err="1"/>
              <a:t>Scell</a:t>
            </a:r>
            <a:r>
              <a:rPr lang="en-US" sz="2000" dirty="0"/>
              <a:t> </a:t>
            </a:r>
            <a:r>
              <a:rPr lang="en-US" sz="2000" dirty="0" smtClean="0"/>
              <a:t>activation</a:t>
            </a:r>
          </a:p>
          <a:p>
            <a:pPr lvl="2"/>
            <a:r>
              <a:rPr lang="en-US" sz="2000" dirty="0" smtClean="0"/>
              <a:t>Option C: other values</a:t>
            </a:r>
            <a:endParaRPr lang="en-GB" sz="2400" dirty="0" smtClean="0"/>
          </a:p>
          <a:p>
            <a:r>
              <a:rPr lang="en-US" sz="2800" dirty="0"/>
              <a:t>FFS </a:t>
            </a:r>
            <a:r>
              <a:rPr lang="en-GB" sz="2800" dirty="0"/>
              <a:t>whether </a:t>
            </a:r>
            <a:r>
              <a:rPr lang="en-US" sz="2800" dirty="0" smtClean="0"/>
              <a:t>Interruption occurs for scenario 4 and if so, what the victim cells are.</a:t>
            </a:r>
            <a:endParaRPr lang="en-US" sz="2400" dirty="0" smtClean="0"/>
          </a:p>
          <a:p>
            <a:r>
              <a:rPr lang="en-US" sz="2800" dirty="0" smtClean="0"/>
              <a:t>FFS </a:t>
            </a:r>
            <a:r>
              <a:rPr lang="en-GB" sz="2800" dirty="0"/>
              <a:t>whether </a:t>
            </a:r>
            <a:r>
              <a:rPr lang="en-US" sz="2800" dirty="0" smtClean="0"/>
              <a:t>any baseband parameters in the BWP configuration in TS38.331 will cause interruption and if so, </a:t>
            </a:r>
            <a:r>
              <a:rPr lang="en-US" sz="2800" dirty="0"/>
              <a:t>what the victim cells </a:t>
            </a:r>
            <a:r>
              <a:rPr lang="en-US" sz="2800" dirty="0" smtClean="0"/>
              <a:t>are.</a:t>
            </a:r>
          </a:p>
        </p:txBody>
      </p:sp>
    </p:spTree>
    <p:extLst>
      <p:ext uri="{BB962C8B-B14F-4D97-AF65-F5344CB8AC3E}">
        <p14:creationId xmlns:p14="http://schemas.microsoft.com/office/powerpoint/2010/main" val="35534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0"/>
            <a:ext cx="12192000" cy="1325563"/>
          </a:xfrm>
        </p:spPr>
        <p:txBody>
          <a:bodyPr>
            <a:normAutofit/>
          </a:bodyPr>
          <a:lstStyle/>
          <a:p>
            <a:r>
              <a:rPr lang="en-US" sz="4000" b="1" dirty="0"/>
              <a:t>Annex A: RAN1 agreement in RAN1#91 for information</a:t>
            </a:r>
          </a:p>
        </p:txBody>
      </p:sp>
      <p:sp>
        <p:nvSpPr>
          <p:cNvPr id="3" name="內容版面配置區 2"/>
          <p:cNvSpPr>
            <a:spLocks noGrp="1"/>
          </p:cNvSpPr>
          <p:nvPr>
            <p:ph idx="1"/>
          </p:nvPr>
        </p:nvSpPr>
        <p:spPr>
          <a:xfrm>
            <a:off x="84055" y="1445590"/>
            <a:ext cx="11925693" cy="5162599"/>
          </a:xfrm>
        </p:spPr>
        <p:txBody>
          <a:bodyPr>
            <a:normAutofit lnSpcReduction="10000"/>
          </a:bodyPr>
          <a:lstStyle/>
          <a:p>
            <a:r>
              <a:rPr lang="en-US" dirty="0"/>
              <a:t>Agreements</a:t>
            </a:r>
            <a:r>
              <a:rPr lang="en-US" b="1" dirty="0"/>
              <a:t>:</a:t>
            </a:r>
            <a:endParaRPr lang="en-US" dirty="0"/>
          </a:p>
          <a:p>
            <a:pPr lvl="1" fontAlgn="base" hangingPunct="0"/>
            <a:r>
              <a:rPr lang="en-US" dirty="0"/>
              <a:t>A UE is </a:t>
            </a:r>
            <a:r>
              <a:rPr lang="en-US" u="sng" dirty="0"/>
              <a:t>not expected to receive DL signals or transmit UL signals during the transition time</a:t>
            </a:r>
            <a:r>
              <a:rPr lang="en-US" dirty="0"/>
              <a:t> of active DL or UL BWP switch</a:t>
            </a:r>
          </a:p>
          <a:p>
            <a:pPr lvl="2" fontAlgn="base" hangingPunct="0"/>
            <a:r>
              <a:rPr lang="en-US" dirty="0"/>
              <a:t>For DCI-based active BWP switch, from RAN1 perspective, the </a:t>
            </a:r>
            <a:r>
              <a:rPr lang="en-US" u="sng" dirty="0"/>
              <a:t>transition time of active DL or UL BWP switch </a:t>
            </a:r>
            <a:r>
              <a:rPr lang="en-US" dirty="0"/>
              <a:t>is the time duration from the end of last OFDM symbol of the PDCCH carrying the active BWP switch DCI till the beginning of a slot indicated by K0 in the active DL BWP switch DCI or K2 in the active UL BWP switch DCI</a:t>
            </a:r>
          </a:p>
          <a:p>
            <a:pPr lvl="2"/>
            <a:r>
              <a:rPr lang="en-US" dirty="0"/>
              <a:t>For timer-based active BWP switch, from RAN1 perspective, the transition time of active DL or UL BWP switch is the time duration from the beginning of the </a:t>
            </a:r>
            <a:r>
              <a:rPr lang="en-US" dirty="0" err="1"/>
              <a:t>subframe</a:t>
            </a:r>
            <a:r>
              <a:rPr lang="en-US" dirty="0"/>
              <a:t> (FR1) or from the beginning of the half-</a:t>
            </a:r>
            <a:r>
              <a:rPr lang="en-US" dirty="0" err="1"/>
              <a:t>subframe</a:t>
            </a:r>
            <a:r>
              <a:rPr lang="en-US" dirty="0"/>
              <a:t> (FR2) immediately after a BWP timer expires till the beginning of a slot UE is able to receive DL signals or transmit UL signals in the default DL BWP for paired spectrum or the default DL or UL BWP for unpaired spectrum</a:t>
            </a:r>
          </a:p>
        </p:txBody>
      </p:sp>
    </p:spTree>
    <p:extLst>
      <p:ext uri="{BB962C8B-B14F-4D97-AF65-F5344CB8AC3E}">
        <p14:creationId xmlns:p14="http://schemas.microsoft.com/office/powerpoint/2010/main" val="363141799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TaxCatchAll xmlns="9238aee7-caa6-41e3-83d0-457e088803cc"/>
    <n5b632f732064b10a63a3a187e825ac6 xmlns="81c2d00d-6e98-4ecf-9fde-812538fb8530">
      <Terms xmlns="http://schemas.microsoft.com/office/infopath/2007/PartnerControls"/>
    </n5b632f732064b10a63a3a187e825ac6>
    <c0056b5a17ee4177952a0243d3705a30 xmlns="81c2d00d-6e98-4ecf-9fde-812538fb8530">
      <Terms xmlns="http://schemas.microsoft.com/office/infopath/2007/PartnerControls"/>
    </c0056b5a17ee4177952a0243d3705a3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86942121D0D154CBD2D3F76445276D6" ma:contentTypeVersion="1" ma:contentTypeDescription="Create a new document." ma:contentTypeScope="" ma:versionID="b8d807968eb3d3a9868a8d83d069797b">
  <xsd:schema xmlns:xsd="http://www.w3.org/2001/XMLSchema" xmlns:xs="http://www.w3.org/2001/XMLSchema" xmlns:p="http://schemas.microsoft.com/office/2006/metadata/properties" xmlns:ns2="81c2d00d-6e98-4ecf-9fde-812538fb8530" xmlns:ns3="9238aee7-caa6-41e3-83d0-457e088803cc" xmlns:ns4="http://schemas.microsoft.com/sharepoint/v4" targetNamespace="http://schemas.microsoft.com/office/2006/metadata/properties" ma:root="true" ma:fieldsID="408fc3d172937589e39476a466dd6d59" ns2:_="" ns3:_="" ns4:_="">
    <xsd:import namespace="81c2d00d-6e98-4ecf-9fde-812538fb8530"/>
    <xsd:import namespace="9238aee7-caa6-41e3-83d0-457e088803cc"/>
    <xsd:import namespace="http://schemas.microsoft.com/sharepoint/v4"/>
    <xsd:element name="properties">
      <xsd:complexType>
        <xsd:sequence>
          <xsd:element name="documentManagement">
            <xsd:complexType>
              <xsd:all>
                <xsd:element ref="ns2:c0056b5a17ee4177952a0243d3705a30" minOccurs="0"/>
                <xsd:element ref="ns3:TaxCatchAll" minOccurs="0"/>
                <xsd:element ref="ns2:n5b632f732064b10a63a3a187e825ac6" minOccurs="0"/>
                <xsd:element ref="ns4: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c2d00d-6e98-4ecf-9fde-812538fb8530" elementFormDefault="qualified">
    <xsd:import namespace="http://schemas.microsoft.com/office/2006/documentManagement/types"/>
    <xsd:import namespace="http://schemas.microsoft.com/office/infopath/2007/PartnerControls"/>
    <xsd:element name="c0056b5a17ee4177952a0243d3705a30" ma:index="9" nillable="true" ma:taxonomy="true" ma:internalName="c0056b5a17ee4177952a0243d3705a30" ma:taxonomyFieldName="Document_x0020_Type" ma:displayName="Document Type" ma:default="" ma:fieldId="{c0056b5a-17ee-4177-952a-0243d3705a30}" ma:sspId="6d5f5814-4f01-4a3f-8a26-8a5755563af8" ma:termSetId="1e16500f-a9d9-40a6-a408-a011f1a94a77" ma:anchorId="ea4c1ac2-2df1-4db1-94ca-c989081e93ce" ma:open="false" ma:isKeyword="false">
      <xsd:complexType>
        <xsd:sequence>
          <xsd:element ref="pc:Terms" minOccurs="0" maxOccurs="1"/>
        </xsd:sequence>
      </xsd:complexType>
    </xsd:element>
    <xsd:element name="n5b632f732064b10a63a3a187e825ac6" ma:index="12" nillable="true" ma:taxonomy="true" ma:internalName="n5b632f732064b10a63a3a187e825ac6" ma:taxonomyFieldName="Technical_x0020_Type" ma:displayName="Technical Type" ma:default="" ma:fieldId="{75b632f7-3206-4b10-a63a-3a187e825ac6}" ma:sspId="6d5f5814-4f01-4a3f-8a26-8a5755563af8" ma:termSetId="1e16500f-a9d9-40a6-a408-a011f1a94a77" ma:anchorId="ac3c26f2-93c5-4db3-a2b8-348e3fc26581"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238aee7-caa6-41e3-83d0-457e088803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722027d-9888-40e8-ab94-ac73661d71a4}" ma:internalName="TaxCatchAll" ma:showField="CatchAllData" ma:web="9238aee7-caa6-41e3-83d0-457e088803c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3"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E7B8BC-82FC-4E05-8614-02C122873825}">
  <ds:schemaRefs>
    <ds:schemaRef ds:uri="81c2d00d-6e98-4ecf-9fde-812538fb8530"/>
    <ds:schemaRef ds:uri="http://purl.org/dc/terms/"/>
    <ds:schemaRef ds:uri="http://schemas.microsoft.com/sharepoint/v4"/>
    <ds:schemaRef ds:uri="9238aee7-caa6-41e3-83d0-457e088803cc"/>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FD506F1D-3485-42F1-B20D-225D17A39023}">
  <ds:schemaRefs>
    <ds:schemaRef ds:uri="http://schemas.microsoft.com/sharepoint/v3/contenttype/forms"/>
  </ds:schemaRefs>
</ds:datastoreItem>
</file>

<file path=customXml/itemProps3.xml><?xml version="1.0" encoding="utf-8"?>
<ds:datastoreItem xmlns:ds="http://schemas.openxmlformats.org/officeDocument/2006/customXml" ds:itemID="{05AF7ED7-EFED-4C1C-8D14-01CBB967DA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c2d00d-6e98-4ecf-9fde-812538fb8530"/>
    <ds:schemaRef ds:uri="9238aee7-caa6-41e3-83d0-457e088803c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18728</TotalTime>
  <Words>694</Words>
  <Application>Microsoft Office PowerPoint</Application>
  <PresentationFormat>寬螢幕</PresentationFormat>
  <Paragraphs>53</Paragraphs>
  <Slides>6</Slides>
  <Notes>0</Notes>
  <HiddenSlides>0</HiddenSlides>
  <MMClips>0</MMClips>
  <ScaleCrop>false</ScaleCrop>
  <HeadingPairs>
    <vt:vector size="6" baseType="variant">
      <vt:variant>
        <vt:lpstr>使用字型</vt:lpstr>
      </vt:variant>
      <vt:variant>
        <vt:i4>3</vt:i4>
      </vt:variant>
      <vt:variant>
        <vt:lpstr>佈景主題</vt:lpstr>
      </vt:variant>
      <vt:variant>
        <vt:i4>1</vt:i4>
      </vt:variant>
      <vt:variant>
        <vt:lpstr>投影片標題</vt:lpstr>
      </vt:variant>
      <vt:variant>
        <vt:i4>6</vt:i4>
      </vt:variant>
    </vt:vector>
  </HeadingPairs>
  <TitlesOfParts>
    <vt:vector size="10" baseType="lpstr">
      <vt:lpstr>ＭＳ Ｐゴシック</vt:lpstr>
      <vt:lpstr>Arial</vt:lpstr>
      <vt:lpstr>Calibri</vt:lpstr>
      <vt:lpstr>Office テーマ</vt:lpstr>
      <vt:lpstr>Wayforward on BWP switching</vt:lpstr>
      <vt:lpstr>Background</vt:lpstr>
      <vt:lpstr>Wayforward - General</vt:lpstr>
      <vt:lpstr>Wayforward - Delay</vt:lpstr>
      <vt:lpstr>Wayforward - Interruption</vt:lpstr>
      <vt:lpstr>Annex A: RAN1 agreement in RAN1#91 for information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Ato-MediaTek</cp:lastModifiedBy>
  <cp:revision>489</cp:revision>
  <dcterms:created xsi:type="dcterms:W3CDTF">2017-01-18T16:32:26Z</dcterms:created>
  <dcterms:modified xsi:type="dcterms:W3CDTF">2018-05-24T07:22:13Z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09cd94dd-fecd-4d8a-8739-e3a75d525d1a</vt:lpwstr>
  </property>
  <property fmtid="{D5CDD505-2E9C-101B-9397-08002B2CF9AE}" pid="4" name="CTP_TimeStamp">
    <vt:lpwstr>2018-04-19 04:43:28Z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NSCPROP_SA">
    <vt:lpwstr>C:\Users\Administrator\AppData\Local\Microsoft\Windows\Temporary Internet Files\Content.Outlook\B6K6BQ5R\draft R4-1801829 Wayforward on UE measurement gap for NR v9 - clean.pptx</vt:lpwstr>
  </property>
  <property fmtid="{D5CDD505-2E9C-101B-9397-08002B2CF9AE}" pid="9" name="ContentTypeId">
    <vt:lpwstr>0x010100186942121D0D154CBD2D3F76445276D6</vt:lpwstr>
  </property>
  <property fmtid="{D5CDD505-2E9C-101B-9397-08002B2CF9AE}" pid="10" name="CTPClassification">
    <vt:lpwstr>CTP_NT</vt:lpwstr>
  </property>
</Properties>
</file>