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95" r:id="rId6"/>
    <p:sldId id="394" r:id="rId7"/>
    <p:sldId id="389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50" autoAdjust="0"/>
    <p:restoredTop sz="87234" autoAdjust="0"/>
  </p:normalViewPr>
  <p:slideViewPr>
    <p:cSldViewPr>
      <p:cViewPr varScale="1">
        <p:scale>
          <a:sx n="109" d="100"/>
          <a:sy n="109" d="100"/>
        </p:scale>
        <p:origin x="4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 smtClean="0"/>
              <a:t>on </a:t>
            </a:r>
            <a:r>
              <a:rPr lang="en-US" altLang="zh-CN" sz="4000" dirty="0"/>
              <a:t>RRM measurement accuracy requirements in NR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smtClean="0">
                <a:solidFill>
                  <a:srgbClr val="898989"/>
                </a:solidFill>
              </a:rPr>
              <a:t>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352320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7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Busan, Korea, 21</a:t>
            </a:r>
            <a:r>
              <a:rPr lang="en-US" sz="1800" b="1" baseline="30000" dirty="0" smtClean="0"/>
              <a:t>st</a:t>
            </a:r>
            <a:r>
              <a:rPr lang="en-US" sz="1800" b="1" dirty="0" smtClean="0"/>
              <a:t> – 25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May, </a:t>
            </a:r>
            <a:r>
              <a:rPr lang="en-US" sz="1800" b="1" dirty="0"/>
              <a:t>2018</a:t>
            </a:r>
          </a:p>
          <a:p>
            <a:pPr>
              <a:buNone/>
            </a:pPr>
            <a:r>
              <a:rPr lang="en-US" sz="1800" b="1" dirty="0"/>
              <a:t>Agenda item</a:t>
            </a:r>
            <a:r>
              <a:rPr lang="en-US" sz="1800" b="1" dirty="0" smtClean="0"/>
              <a:t>: 7.11.1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R4-1807293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</a:t>
            </a:r>
            <a:r>
              <a:rPr lang="en-US" dirty="0" smtClean="0"/>
              <a:t>forward on RSRP </a:t>
            </a:r>
            <a:r>
              <a:rPr lang="en-US" altLang="zh-CN" dirty="0" smtClean="0"/>
              <a:t>measurement accuracies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66800"/>
            <a:ext cx="10972800" cy="5257800"/>
          </a:xfrm>
        </p:spPr>
        <p:txBody>
          <a:bodyPr>
            <a:normAutofit/>
          </a:bodyPr>
          <a:lstStyle/>
          <a:p>
            <a:r>
              <a:rPr lang="en-US" altLang="zh-CN" sz="2000" smtClean="0"/>
              <a:t>Define </a:t>
            </a:r>
            <a:r>
              <a:rPr lang="en-US" altLang="zh-CN" sz="2000" dirty="0" smtClean="0"/>
              <a:t>the RSRP measurement </a:t>
            </a:r>
            <a:r>
              <a:rPr lang="en-US" altLang="zh-CN" sz="2000" dirty="0"/>
              <a:t>accuracy requirements proposed in Table </a:t>
            </a:r>
            <a:r>
              <a:rPr lang="en-US" altLang="zh-CN" sz="2000" dirty="0" smtClean="0"/>
              <a:t>1.</a:t>
            </a:r>
          </a:p>
          <a:p>
            <a:pPr marL="0" indent="0" algn="ctr">
              <a:buNone/>
            </a:pPr>
            <a:r>
              <a:rPr lang="en-GB" altLang="zh-CN" sz="2000" dirty="0" smtClean="0"/>
              <a:t>Table </a:t>
            </a:r>
            <a:r>
              <a:rPr lang="en-GB" altLang="zh-CN" sz="2000" dirty="0"/>
              <a:t>1: </a:t>
            </a:r>
            <a:r>
              <a:rPr lang="en-GB" altLang="zh-CN" sz="2000" dirty="0" smtClean="0"/>
              <a:t>Summary on RSRP </a:t>
            </a:r>
            <a:r>
              <a:rPr lang="en-US" altLang="zh-CN" sz="2000" dirty="0" smtClean="0"/>
              <a:t>Measurement </a:t>
            </a:r>
            <a:r>
              <a:rPr lang="en-US" altLang="zh-CN" sz="2000" dirty="0"/>
              <a:t>Accuracy Requirements in </a:t>
            </a:r>
            <a:r>
              <a:rPr lang="en-US" altLang="zh-CN" sz="2000" dirty="0" smtClean="0"/>
              <a:t>NR</a:t>
            </a:r>
            <a:endParaRPr lang="zh-CN" altLang="zh-CN" sz="2000" dirty="0"/>
          </a:p>
          <a:p>
            <a:pPr marL="0" indent="0" algn="ctr">
              <a:buNone/>
            </a:pPr>
            <a:endParaRPr lang="en-US" altLang="zh-CN" sz="2000" dirty="0" smtClean="0"/>
          </a:p>
          <a:p>
            <a:pPr marL="0" indent="0" algn="ctr">
              <a:buNone/>
            </a:pPr>
            <a:endParaRPr lang="en-US" altLang="zh-CN" sz="2000" dirty="0"/>
          </a:p>
          <a:p>
            <a:pPr marL="0" indent="0" algn="ctr">
              <a:buNone/>
            </a:pPr>
            <a:endParaRPr lang="en-US" altLang="zh-CN" sz="2000" dirty="0" smtClean="0"/>
          </a:p>
          <a:p>
            <a:pPr marL="0" indent="0" algn="ctr">
              <a:buNone/>
            </a:pPr>
            <a:endParaRPr lang="en-US" altLang="zh-CN" sz="2000" dirty="0"/>
          </a:p>
          <a:p>
            <a:pPr marL="0" indent="0" algn="ctr">
              <a:buNone/>
            </a:pPr>
            <a:endParaRPr lang="en-US" altLang="zh-CN" sz="2000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076676"/>
              </p:ext>
            </p:extLst>
          </p:nvPr>
        </p:nvGraphicFramePr>
        <p:xfrm>
          <a:off x="846461" y="1828800"/>
          <a:ext cx="10126339" cy="44958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2211"/>
                <a:gridCol w="1465284"/>
                <a:gridCol w="1732211"/>
                <a:gridCol w="1732211"/>
                <a:gridCol w="1732211"/>
                <a:gridCol w="1732211"/>
              </a:tblGrid>
              <a:tr h="4995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Measurement Case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RS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Measurement Quantity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Absolute/Relative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Requirements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Margin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rowSpan="1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Intra-frequency RSRP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SSB based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SS-RSRP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baseband + RF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Relative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L1-RSRP for beam recovery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baseband + RF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CC"/>
                          </a:solidFill>
                          <a:effectLst/>
                        </a:rPr>
                        <a:t>Relative Accuracy</a:t>
                      </a:r>
                      <a:endParaRPr lang="zh-CN" sz="140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CC"/>
                          </a:solidFill>
                          <a:effectLst/>
                        </a:rPr>
                        <a:t>Not define</a:t>
                      </a:r>
                      <a:endParaRPr lang="zh-CN" sz="140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N/A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L1-RSRP for beam reporting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baseband + RF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Relative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based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CSI-RSRP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Absolute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baseband + RF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Relative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L1-RSRP for beam recovery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Absolute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Define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baseband + RF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CC"/>
                          </a:solidFill>
                          <a:effectLst/>
                        </a:rPr>
                        <a:t>Relative Accuracy</a:t>
                      </a:r>
                      <a:endParaRPr lang="zh-CN" sz="140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Not define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N/A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L1-RSRP for beam reporting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Define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baseband + RF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Relative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Define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Only baseband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Inter-frequency RSRP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based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SS-RSRP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baseband + RF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Relative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baseband + RF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based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CSI-RSRP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baseband + RF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497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Relative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baseband + RF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889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altLang="zh-CN" dirty="0"/>
              <a:t>Way forward on </a:t>
            </a:r>
            <a:r>
              <a:rPr lang="en-US" altLang="zh-CN" dirty="0" smtClean="0"/>
              <a:t>RSRPQ/SINR </a:t>
            </a:r>
            <a:r>
              <a:rPr lang="en-US" altLang="zh-CN" dirty="0"/>
              <a:t>measurement </a:t>
            </a:r>
            <a:r>
              <a:rPr lang="en-US" altLang="zh-CN" dirty="0" smtClean="0"/>
              <a:t>accuracies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66800"/>
            <a:ext cx="10972800" cy="5257800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Define the RSRQ/SINR measurement </a:t>
            </a:r>
            <a:r>
              <a:rPr lang="en-US" altLang="zh-CN" sz="2000" dirty="0"/>
              <a:t>accuracy requirements proposed in Table </a:t>
            </a:r>
            <a:r>
              <a:rPr lang="en-US" altLang="zh-CN" sz="2000" dirty="0" smtClean="0"/>
              <a:t>2.</a:t>
            </a:r>
          </a:p>
          <a:p>
            <a:pPr marL="0" indent="0" algn="ctr">
              <a:buNone/>
            </a:pPr>
            <a:r>
              <a:rPr lang="en-GB" altLang="zh-CN" sz="2000" dirty="0" smtClean="0"/>
              <a:t>Table 2: Summary on RSRQ/SINR </a:t>
            </a:r>
            <a:r>
              <a:rPr lang="en-US" altLang="zh-CN" sz="2000" dirty="0" smtClean="0"/>
              <a:t>Measurement </a:t>
            </a:r>
            <a:r>
              <a:rPr lang="en-US" altLang="zh-CN" sz="2000" dirty="0"/>
              <a:t>Accuracy Requirements in </a:t>
            </a:r>
            <a:r>
              <a:rPr lang="en-US" altLang="zh-CN" sz="2000" dirty="0" smtClean="0"/>
              <a:t>NR</a:t>
            </a:r>
            <a:endParaRPr lang="zh-CN" altLang="zh-CN" sz="2000" dirty="0"/>
          </a:p>
          <a:p>
            <a:pPr marL="0" indent="0" algn="ctr">
              <a:buNone/>
            </a:pPr>
            <a:endParaRPr lang="en-US" altLang="zh-CN" sz="2000" dirty="0" smtClean="0"/>
          </a:p>
          <a:p>
            <a:pPr marL="0" indent="0" algn="ctr">
              <a:buNone/>
            </a:pPr>
            <a:endParaRPr lang="en-US" altLang="zh-CN" sz="2000" dirty="0"/>
          </a:p>
          <a:p>
            <a:pPr marL="0" indent="0" algn="ctr">
              <a:buNone/>
            </a:pPr>
            <a:endParaRPr lang="en-US" altLang="zh-CN" sz="2000" dirty="0" smtClean="0"/>
          </a:p>
          <a:p>
            <a:pPr marL="0" indent="0" algn="ctr">
              <a:buNone/>
            </a:pPr>
            <a:endParaRPr lang="en-US" altLang="zh-CN" sz="2000" dirty="0"/>
          </a:p>
          <a:p>
            <a:pPr marL="0" indent="0" algn="ctr">
              <a:buNone/>
            </a:pPr>
            <a:endParaRPr lang="en-US" altLang="zh-CN" sz="2000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098579"/>
              </p:ext>
            </p:extLst>
          </p:nvPr>
        </p:nvGraphicFramePr>
        <p:xfrm>
          <a:off x="990598" y="1873258"/>
          <a:ext cx="9584692" cy="46879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9557"/>
                <a:gridCol w="1386907"/>
                <a:gridCol w="1639557"/>
                <a:gridCol w="1639557"/>
                <a:gridCol w="1639557"/>
                <a:gridCol w="1639557"/>
              </a:tblGrid>
              <a:tr h="266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Measurement Case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RS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Measurement Quantity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Absolute/Relative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Requirements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Margin type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Intra-frequency RSRQ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SSB based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SS-RSRQ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CC"/>
                          </a:solidFill>
                          <a:effectLst/>
                        </a:rPr>
                        <a:t>Relative Accuracy</a:t>
                      </a:r>
                      <a:endParaRPr lang="zh-CN" sz="140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CC"/>
                          </a:solidFill>
                          <a:effectLst/>
                        </a:rPr>
                        <a:t>Not define</a:t>
                      </a:r>
                      <a:endParaRPr lang="zh-CN" sz="140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N/A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CSI-RS based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CSI-RSRQ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Absolute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Relative Accuracy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CC"/>
                          </a:solidFill>
                          <a:effectLst/>
                        </a:rPr>
                        <a:t>Not define</a:t>
                      </a:r>
                      <a:endParaRPr lang="zh-CN" sz="140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N/A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Inter-frequency RSRQ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based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SS-RSRQ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Relative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baseband + RF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based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CSI-RSRQ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Absolute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Relative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baseband + RF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Intra-frequency SINR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based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SS-SINR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Absolute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Define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CC"/>
                          </a:solidFill>
                          <a:effectLst/>
                        </a:rPr>
                        <a:t>Relative Accuracy</a:t>
                      </a:r>
                      <a:endParaRPr lang="zh-CN" sz="140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Not define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N/A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based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CSI-SINR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Define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CC"/>
                          </a:solidFill>
                          <a:effectLst/>
                        </a:rPr>
                        <a:t>Relative Accuracy</a:t>
                      </a:r>
                      <a:endParaRPr lang="zh-CN" sz="140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Not define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CC"/>
                          </a:solidFill>
                          <a:effectLst/>
                        </a:rPr>
                        <a:t>N/A</a:t>
                      </a:r>
                      <a:endParaRPr lang="zh-CN" sz="1400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Inter-frequency SINR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SSB based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SS-SINR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Define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Only baseband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Relative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Define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baseband + RF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CSI-RS based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CSI-SINR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Absolute Accuracy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Only baseband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2663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Relative Accuracy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Define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baseband + RF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45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7"/>
            <a:ext cx="10972800" cy="878467"/>
          </a:xfrm>
        </p:spPr>
        <p:txBody>
          <a:bodyPr/>
          <a:lstStyle/>
          <a:p>
            <a:r>
              <a:rPr lang="en-US" altLang="zh-CN" dirty="0"/>
              <a:t>Way forward on NR measurement accuracy requirements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9747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The measurement accuracy requirements shall be separately defined for FR1 and FR2 in considering that RF margin can be different.</a:t>
            </a:r>
            <a:endParaRPr lang="en-US" altLang="zh-CN" sz="2000" dirty="0" smtClean="0"/>
          </a:p>
          <a:p>
            <a:r>
              <a:rPr lang="en-US" altLang="zh-CN" sz="2000" dirty="0"/>
              <a:t>RAN4 investigate the RF margin assumed for each measurement quantity, including RSRP measurement, RSRQ measurement, and SINR measurement</a:t>
            </a:r>
            <a:r>
              <a:rPr lang="en-US" altLang="zh-CN" sz="2000" dirty="0" smtClean="0"/>
              <a:t>.</a:t>
            </a:r>
            <a:endParaRPr lang="en-US" altLang="zh-CN" sz="2000" dirty="0"/>
          </a:p>
          <a:p>
            <a:r>
              <a:rPr lang="en-US" altLang="zh-CN" sz="2000" dirty="0"/>
              <a:t> The SINR side condition of SS-RSRP/RSRQ/SINR accuracy requirements can be defined as SINR≥-6dB</a:t>
            </a:r>
            <a:r>
              <a:rPr lang="en-US" altLang="zh-CN" sz="2000" dirty="0" smtClean="0"/>
              <a:t>.</a:t>
            </a:r>
            <a:endParaRPr lang="en-US" altLang="zh-CN" sz="2000" dirty="0"/>
          </a:p>
          <a:p>
            <a:pPr lvl="2"/>
            <a:endParaRPr lang="en-US" altLang="zh-CN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6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17c5c574-4f42-45b3-8a7f-77d8e859d074"/>
    <ds:schemaRef ds:uri="http://schemas.openxmlformats.org/package/2006/metadata/core-properties"/>
    <ds:schemaRef ds:uri="http://schemas.microsoft.com/office/2006/documentManagement/types"/>
    <ds:schemaRef ds:uri="66EEDB98-F073-460B-B9B0-9643F9FE785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22230</TotalTime>
  <Words>407</Words>
  <Application>Microsoft Office PowerPoint</Application>
  <PresentationFormat>宽屏</PresentationFormat>
  <Paragraphs>166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MS Mincho</vt:lpstr>
      <vt:lpstr>宋体</vt:lpstr>
      <vt:lpstr>Arial</vt:lpstr>
      <vt:lpstr>Calibri</vt:lpstr>
      <vt:lpstr>Times New Roman</vt:lpstr>
      <vt:lpstr>Office Theme</vt:lpstr>
      <vt:lpstr>Way forward on RRM measurement accuracy requirements in NR</vt:lpstr>
      <vt:lpstr>Way forward on RSRP measurement accuracies</vt:lpstr>
      <vt:lpstr>Way forward on RSRPQ/SINR measurement accuracies</vt:lpstr>
      <vt:lpstr>Way forward on NR measurement accuracy requirements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1208</cp:revision>
  <dcterms:created xsi:type="dcterms:W3CDTF">2013-05-13T16:02:00Z</dcterms:created>
  <dcterms:modified xsi:type="dcterms:W3CDTF">2018-05-14T18:15:08Z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(3)fXMklKtxpXJRIqAHhJYw70NqCubb8F+MzhLM+QExQlHME4fyPPRFs4LWWWTJAEgiAQU1twvK
5wjTXCefd47kIPLN/pk/PtV5TvF/v4bQM4jUit0QH6ag/WvHPLZSSDaxv4WZQPZdRsZ9lRbF
pb6hfIp94Smkn+WbhMkp8lWdpb4gCkiBXW5hPRJ0TlWDhvleMoFqANEECut1ONdt2Co/fkJH
zKwph20AhC0YqebTQd</vt:lpwstr>
  </property>
  <property fmtid="{D5CDD505-2E9C-101B-9397-08002B2CF9AE}" pid="14" name="_2015_ms_pID_7253431">
    <vt:lpwstr>+mjwzlcufyafJhJuif7VcpNQwLRMuiA9onZS1uKAH5N3cUC60genFY
PtwhTj144qWusjiANQJBtvno9tU9wPnK60q97LqgyOCWA7Wlac4CYJOuY3DcS0ML1lG3Y5cC
fBz7QQhxs1SfMm3E6GlWgJm75AXdnTGxhgdM1itDgwMecfMIAnpBs8AOW88zBYBT1X1NL5Ky
VIlFa5ACETH4DAR+7Fd4/FEaORKbt2en1mMB</vt:lpwstr>
  </property>
  <property fmtid="{D5CDD505-2E9C-101B-9397-08002B2CF9AE}" pid="15" name="_2015_ms_pID_7253432">
    <vt:lpwstr>+ezu54Ylq9MUQ6FY1eZZ6K8=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1526177098</vt:lpwstr>
  </property>
</Properties>
</file>