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7" r:id="rId4"/>
    <p:sldId id="286" r:id="rId5"/>
    <p:sldId id="28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5/14/2018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5/14/2018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5/14/2018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5/14/2018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5/14/2018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5/14/2018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a:t>
            </a:r>
            <a:br>
              <a:rPr lang="en-US" dirty="0"/>
            </a:br>
            <a:r>
              <a:rPr lang="en-US" dirty="0"/>
              <a:t>measurement gaps for dense PRS</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92192" y="212285"/>
            <a:ext cx="11302313" cy="923330"/>
          </a:xfrm>
          <a:prstGeom prst="rect">
            <a:avLst/>
          </a:prstGeom>
        </p:spPr>
        <p:txBody>
          <a:bodyPr wrap="square">
            <a:spAutoFit/>
          </a:bodyPr>
          <a:lstStyle/>
          <a:p>
            <a:pPr hangingPunct="0"/>
            <a:r>
              <a:rPr lang="en-GB" b="1" dirty="0"/>
              <a:t>3GPP TSG-RAN WG4 Meeting #87	                                                                                                                        R4-1806195</a:t>
            </a:r>
            <a:endParaRPr lang="en-US" b="1" dirty="0"/>
          </a:p>
          <a:p>
            <a:pPr hangingPunct="0"/>
            <a:r>
              <a:rPr lang="en-US" b="1" dirty="0"/>
              <a:t>Busan, Republic of Korea, 21</a:t>
            </a:r>
            <a:r>
              <a:rPr lang="en-US" b="1" baseline="30000" dirty="0"/>
              <a:t>st</a:t>
            </a:r>
            <a:r>
              <a:rPr lang="en-US" b="1" dirty="0"/>
              <a:t> – 25</a:t>
            </a:r>
            <a:r>
              <a:rPr lang="en-US" b="1" baseline="30000" dirty="0"/>
              <a:t>th</a:t>
            </a:r>
            <a:r>
              <a:rPr lang="en-US" b="1" dirty="0"/>
              <a:t> May 2018</a:t>
            </a:r>
            <a:endParaRPr lang="en-GB" b="1" dirty="0"/>
          </a:p>
          <a:p>
            <a:pPr hangingPunct="0"/>
            <a:r>
              <a:rPr lang="en-GB" b="1" dirty="0"/>
              <a:t>Agenda Item: 6.20.4.4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RSTD measurements</a:t>
            </a:r>
          </a:p>
        </p:txBody>
      </p:sp>
      <p:sp>
        <p:nvSpPr>
          <p:cNvPr id="3" name="Content Placeholder 2"/>
          <p:cNvSpPr>
            <a:spLocks noGrp="1"/>
          </p:cNvSpPr>
          <p:nvPr>
            <p:ph idx="1"/>
          </p:nvPr>
        </p:nvSpPr>
        <p:spPr>
          <a:xfrm>
            <a:off x="109182" y="2213112"/>
            <a:ext cx="11955439" cy="4365111"/>
          </a:xfrm>
        </p:spPr>
        <p:txBody>
          <a:bodyPr>
            <a:normAutofit/>
          </a:bodyPr>
          <a:lstStyle/>
          <a:p>
            <a:pPr lvl="0"/>
            <a:r>
              <a:rPr lang="en-US" dirty="0"/>
              <a:t>The existing UE Cat M1 and Cat M2 measurement period requirements (generically formulated with respect to MGL and MGRP) for RSTD measurements in gaps shall also apply with the new gaps</a:t>
            </a:r>
          </a:p>
          <a:p>
            <a:pPr lvl="0"/>
            <a:r>
              <a:rPr lang="en-US" dirty="0"/>
              <a:t>The applicability of the new measurement gap patterns need to be clarified</a:t>
            </a:r>
          </a:p>
          <a:p>
            <a:pPr lvl="0"/>
            <a:endParaRPr lang="sv-SE" dirty="0"/>
          </a:p>
        </p:txBody>
      </p:sp>
    </p:spTree>
    <p:extLst>
      <p:ext uri="{BB962C8B-B14F-4D97-AF65-F5344CB8AC3E}">
        <p14:creationId xmlns:p14="http://schemas.microsoft.com/office/powerpoint/2010/main" val="3413945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and legacy measurement gap patterns</a:t>
            </a:r>
          </a:p>
        </p:txBody>
      </p:sp>
      <p:sp>
        <p:nvSpPr>
          <p:cNvPr id="3" name="Content Placeholder 2"/>
          <p:cNvSpPr>
            <a:spLocks noGrp="1"/>
          </p:cNvSpPr>
          <p:nvPr>
            <p:ph idx="1"/>
          </p:nvPr>
        </p:nvSpPr>
        <p:spPr>
          <a:xfrm>
            <a:off x="109182" y="1877398"/>
            <a:ext cx="11955439" cy="4700826"/>
          </a:xfrm>
        </p:spPr>
        <p:txBody>
          <a:bodyPr>
            <a:normAutofit/>
          </a:bodyPr>
          <a:lstStyle/>
          <a:p>
            <a:r>
              <a:rPr lang="sv-SE" dirty="0"/>
              <a:t>Option 1 [</a:t>
            </a:r>
            <a:r>
              <a:rPr lang="en-US" dirty="0"/>
              <a:t>R4-1805955</a:t>
            </a:r>
            <a:r>
              <a:rPr lang="sv-SE" dirty="0"/>
              <a:t>] applies: using the earlier configured leagacy gaps shall be suspended during the RSTD measurement period (while new gaps are used) and resumed after the RSTD measurements are complete (when new gaps are no longer used)</a:t>
            </a:r>
          </a:p>
          <a:p>
            <a:r>
              <a:rPr lang="en-US" dirty="0"/>
              <a:t>The new measurement gaps shall be stopped upon completing the RSTD measurements</a:t>
            </a:r>
            <a:endParaRPr lang="sv-SE" dirty="0"/>
          </a:p>
          <a:p>
            <a:pPr marL="457200" lvl="1" indent="0">
              <a:buNone/>
            </a:pPr>
            <a:endParaRPr lang="sv-SE" dirty="0"/>
          </a:p>
          <a:p>
            <a:pPr lvl="0"/>
            <a:endParaRPr lang="sv-SE" dirty="0"/>
          </a:p>
          <a:p>
            <a:pPr lvl="0"/>
            <a:endParaRPr lang="sv-SE" dirty="0"/>
          </a:p>
        </p:txBody>
      </p:sp>
    </p:spTree>
    <p:extLst>
      <p:ext uri="{BB962C8B-B14F-4D97-AF65-F5344CB8AC3E}">
        <p14:creationId xmlns:p14="http://schemas.microsoft.com/office/powerpoint/2010/main" val="86582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gaps and RRM/RLM measurements</a:t>
            </a:r>
          </a:p>
        </p:txBody>
      </p:sp>
      <p:sp>
        <p:nvSpPr>
          <p:cNvPr id="3" name="Content Placeholder 2"/>
          <p:cNvSpPr>
            <a:spLocks noGrp="1"/>
          </p:cNvSpPr>
          <p:nvPr>
            <p:ph idx="1"/>
          </p:nvPr>
        </p:nvSpPr>
        <p:spPr>
          <a:xfrm>
            <a:off x="109182" y="1702131"/>
            <a:ext cx="11955439" cy="4741198"/>
          </a:xfrm>
        </p:spPr>
        <p:txBody>
          <a:bodyPr>
            <a:normAutofit/>
          </a:bodyPr>
          <a:lstStyle/>
          <a:p>
            <a:r>
              <a:rPr lang="sv-SE" dirty="0"/>
              <a:t>Impact on RRM requirements:</a:t>
            </a:r>
          </a:p>
          <a:p>
            <a:pPr lvl="1"/>
            <a:r>
              <a:rPr lang="en-US" dirty="0"/>
              <a:t>It is clarified in TS 36.133 that the measurement period may be longer for RRM measurements if during the measurement period the UE is configured with one of the new measurement gap patterns for RSTD measurements</a:t>
            </a:r>
            <a:endParaRPr lang="sv-SE" dirty="0"/>
          </a:p>
          <a:p>
            <a:r>
              <a:rPr lang="sv-SE" dirty="0"/>
              <a:t>RLM requirements:</a:t>
            </a:r>
          </a:p>
          <a:p>
            <a:pPr lvl="1"/>
            <a:r>
              <a:rPr lang="en-US" dirty="0"/>
              <a:t>The existing RLM requirements for UE Cat M1 and Cat M2 can be met when there is no overlap between the new measurement gaps and MPDCCH subframes configured for UE monitoring</a:t>
            </a:r>
            <a:endParaRPr lang="sv-SE" dirty="0"/>
          </a:p>
          <a:p>
            <a:endParaRPr lang="sv-SE" sz="1200" dirty="0"/>
          </a:p>
        </p:txBody>
      </p:sp>
    </p:spTree>
    <p:extLst>
      <p:ext uri="{BB962C8B-B14F-4D97-AF65-F5344CB8AC3E}">
        <p14:creationId xmlns:p14="http://schemas.microsoft.com/office/powerpoint/2010/main" val="2485933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New measurement gap patterns</a:t>
            </a:r>
          </a:p>
        </p:txBody>
      </p:sp>
      <p:graphicFrame>
        <p:nvGraphicFramePr>
          <p:cNvPr id="4" name="Table 3">
            <a:extLst>
              <a:ext uri="{FF2B5EF4-FFF2-40B4-BE49-F238E27FC236}">
                <a16:creationId xmlns:a16="http://schemas.microsoft.com/office/drawing/2014/main" id="{3ED0DF71-08CB-4E26-9F07-328E2002D707}"/>
              </a:ext>
            </a:extLst>
          </p:cNvPr>
          <p:cNvGraphicFramePr>
            <a:graphicFrameLocks noGrp="1"/>
          </p:cNvGraphicFramePr>
          <p:nvPr>
            <p:extLst>
              <p:ext uri="{D42A27DB-BD31-4B8C-83A1-F6EECF244321}">
                <p14:modId xmlns:p14="http://schemas.microsoft.com/office/powerpoint/2010/main" val="535914733"/>
              </p:ext>
            </p:extLst>
          </p:nvPr>
        </p:nvGraphicFramePr>
        <p:xfrm>
          <a:off x="308162" y="1809969"/>
          <a:ext cx="11502887" cy="4330933"/>
        </p:xfrm>
        <a:graphic>
          <a:graphicData uri="http://schemas.openxmlformats.org/drawingml/2006/table">
            <a:tbl>
              <a:tblPr>
                <a:tableStyleId>{5C22544A-7EE6-4342-B048-85BDC9FD1C3A}</a:tableStyleId>
              </a:tblPr>
              <a:tblGrid>
                <a:gridCol w="1258956">
                  <a:extLst>
                    <a:ext uri="{9D8B030D-6E8A-4147-A177-3AD203B41FA5}">
                      <a16:colId xmlns:a16="http://schemas.microsoft.com/office/drawing/2014/main" val="2722432689"/>
                    </a:ext>
                  </a:extLst>
                </a:gridCol>
                <a:gridCol w="2729948">
                  <a:extLst>
                    <a:ext uri="{9D8B030D-6E8A-4147-A177-3AD203B41FA5}">
                      <a16:colId xmlns:a16="http://schemas.microsoft.com/office/drawing/2014/main" val="1408339167"/>
                    </a:ext>
                  </a:extLst>
                </a:gridCol>
                <a:gridCol w="3180522">
                  <a:extLst>
                    <a:ext uri="{9D8B030D-6E8A-4147-A177-3AD203B41FA5}">
                      <a16:colId xmlns:a16="http://schemas.microsoft.com/office/drawing/2014/main" val="3685950717"/>
                    </a:ext>
                  </a:extLst>
                </a:gridCol>
                <a:gridCol w="4333461">
                  <a:extLst>
                    <a:ext uri="{9D8B030D-6E8A-4147-A177-3AD203B41FA5}">
                      <a16:colId xmlns:a16="http://schemas.microsoft.com/office/drawing/2014/main" val="3938195218"/>
                    </a:ext>
                  </a:extLst>
                </a:gridCol>
              </a:tblGrid>
              <a:tr h="224824">
                <a:tc>
                  <a:txBody>
                    <a:bodyPr/>
                    <a:lstStyle/>
                    <a:p>
                      <a:pPr algn="ctr">
                        <a:spcAft>
                          <a:spcPts val="0"/>
                        </a:spcAft>
                      </a:pPr>
                      <a:r>
                        <a:rPr lang="en-US" sz="1200" b="1" dirty="0">
                          <a:effectLst/>
                          <a:latin typeface="Arial" panose="020B0604020202020204" pitchFamily="34" charset="0"/>
                          <a:cs typeface="Arial" panose="020B0604020202020204" pitchFamily="34" charset="0"/>
                        </a:rPr>
                        <a:t>Gap Pattern Id</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effectLst/>
                          <a:latin typeface="Arial" panose="020B0604020202020204" pitchFamily="34" charset="0"/>
                          <a:cs typeface="Arial" panose="020B0604020202020204" pitchFamily="34" charset="0"/>
                        </a:rPr>
                        <a:t>MGL (</a:t>
                      </a:r>
                      <a:r>
                        <a:rPr lang="en-US" sz="1200" b="1" dirty="0" err="1">
                          <a:effectLst/>
                          <a:latin typeface="Arial" panose="020B0604020202020204" pitchFamily="34" charset="0"/>
                          <a:cs typeface="Arial" panose="020B0604020202020204" pitchFamily="34" charset="0"/>
                        </a:rPr>
                        <a:t>ms</a:t>
                      </a:r>
                      <a:r>
                        <a:rPr lang="en-US" sz="1200" b="1"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effectLst/>
                          <a:latin typeface="Arial" panose="020B0604020202020204" pitchFamily="34" charset="0"/>
                          <a:cs typeface="Arial" panose="020B0604020202020204" pitchFamily="34" charset="0"/>
                        </a:rPr>
                        <a:t>MGRP (</a:t>
                      </a:r>
                      <a:r>
                        <a:rPr lang="en-US" sz="1200" b="1" dirty="0" err="1">
                          <a:effectLst/>
                          <a:latin typeface="Arial" panose="020B0604020202020204" pitchFamily="34" charset="0"/>
                          <a:cs typeface="Arial" panose="020B0604020202020204" pitchFamily="34" charset="0"/>
                        </a:rPr>
                        <a:t>ms</a:t>
                      </a:r>
                      <a:r>
                        <a:rPr lang="en-US" sz="1200" b="1" dirty="0">
                          <a:effectLst/>
                          <a:latin typeface="Arial" panose="020B0604020202020204" pitchFamily="34" charset="0"/>
                          <a:cs typeface="Arial" panose="020B0604020202020204" pitchFamily="34" charset="0"/>
                        </a:rPr>
                        <a:t>)</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b="1" dirty="0">
                          <a:effectLst/>
                          <a:latin typeface="Arial" panose="020B0604020202020204" pitchFamily="34" charset="0"/>
                          <a:cs typeface="Arial" panose="020B0604020202020204" pitchFamily="34" charset="0"/>
                        </a:rPr>
                        <a:t>Applicability</a:t>
                      </a:r>
                      <a:endParaRPr lang="sv-SE" sz="1200" b="1"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031643566"/>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Only for CE Mode A</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2300082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6350862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160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1706339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1307781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 </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49866693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911548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160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69903670"/>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3688924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rstd8</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081786425"/>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rstd9</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14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981715659"/>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320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73883076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rstd11</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635959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rstd12</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32</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7784034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rstd13</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TDD with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2728"/>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rstd14</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54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TDD with CE Mode B</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73963924"/>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rstd15</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two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713367877"/>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rstd16</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64</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two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0899881"/>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rstd17</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dirty="0">
                          <a:effectLst/>
                          <a:latin typeface="Arial" panose="020B0604020202020204" pitchFamily="34" charset="0"/>
                          <a:cs typeface="Arial" panose="020B0604020202020204" pitchFamily="34" charset="0"/>
                        </a:rPr>
                        <a:t>80</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640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three PRS configurations </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99689178"/>
                  </a:ext>
                </a:extLst>
              </a:tr>
              <a:tr h="195529">
                <a:tc>
                  <a:txBody>
                    <a:bodyPr/>
                    <a:lstStyle/>
                    <a:p>
                      <a:pPr algn="ctr">
                        <a:spcAft>
                          <a:spcPts val="0"/>
                        </a:spcAft>
                      </a:pPr>
                      <a:r>
                        <a:rPr lang="en-US" sz="1200">
                          <a:effectLst/>
                          <a:latin typeface="Arial" panose="020B0604020202020204" pitchFamily="34" charset="0"/>
                          <a:cs typeface="Arial" panose="020B0604020202020204" pitchFamily="34" charset="0"/>
                        </a:rPr>
                        <a:t>rstd18</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1280</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a:txBody>
                    <a:bodyPr/>
                    <a:lstStyle/>
                    <a:p>
                      <a:pPr algn="ctr">
                        <a:spcAft>
                          <a:spcPts val="0"/>
                        </a:spcAft>
                      </a:pPr>
                      <a:r>
                        <a:rPr lang="en-US" sz="1200">
                          <a:effectLst/>
                          <a:latin typeface="Arial" panose="020B0604020202020204" pitchFamily="34" charset="0"/>
                          <a:cs typeface="Arial" panose="020B0604020202020204" pitchFamily="34" charset="0"/>
                        </a:rPr>
                        <a:t>Only for measuring a cell based on three PRS configurations</a:t>
                      </a:r>
                      <a:endParaRPr lang="sv-SE" sz="120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51027120"/>
                  </a:ext>
                </a:extLst>
              </a:tr>
              <a:tr h="391058">
                <a:tc gridSpan="4">
                  <a:txBody>
                    <a:bodyPr/>
                    <a:lstStyle/>
                    <a:p>
                      <a:pPr algn="l">
                        <a:spcAft>
                          <a:spcPts val="0"/>
                        </a:spcAft>
                      </a:pPr>
                      <a:r>
                        <a:rPr lang="en-US" sz="1200" dirty="0">
                          <a:effectLst/>
                          <a:latin typeface="Arial" panose="020B0604020202020204" pitchFamily="34" charset="0"/>
                          <a:cs typeface="Arial" panose="020B0604020202020204" pitchFamily="34" charset="0"/>
                        </a:rPr>
                        <a:t>NOTE 1: Gap patterns rstd0-rstd18 can only be used during the corresponding RSTD measurement period and only for measuring on the carrier frequencies for which the UE is configured via LPP [24] to perform RSTD measurements requiring gaps.</a:t>
                      </a:r>
                      <a:endParaRPr lang="sv-SE" sz="1200" dirty="0">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36344361"/>
                  </a:ext>
                </a:extLst>
              </a:tr>
            </a:tbl>
          </a:graphicData>
        </a:graphic>
      </p:graphicFrame>
    </p:spTree>
    <p:extLst>
      <p:ext uri="{BB962C8B-B14F-4D97-AF65-F5344CB8AC3E}">
        <p14:creationId xmlns:p14="http://schemas.microsoft.com/office/powerpoint/2010/main" val="181856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5160</TotalTime>
  <Words>393</Words>
  <Application>Microsoft Office PowerPoint</Application>
  <PresentationFormat>Widescreen</PresentationFormat>
  <Paragraphs>99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SimSun</vt:lpstr>
      <vt:lpstr>Arial</vt:lpstr>
      <vt:lpstr>Calibri</vt:lpstr>
      <vt:lpstr>Calibri Light</vt:lpstr>
      <vt:lpstr>Office Theme</vt:lpstr>
      <vt:lpstr>WF on  measurement gaps for dense PRS</vt:lpstr>
      <vt:lpstr>New gaps and RSTD measurements</vt:lpstr>
      <vt:lpstr>New and legacy measurement gap patterns</vt:lpstr>
      <vt:lpstr>New gaps and RRM/RLM measurements</vt:lpstr>
      <vt:lpstr>New measurement gap patterns</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429</cp:revision>
  <dcterms:created xsi:type="dcterms:W3CDTF">2016-04-13T15:12:29Z</dcterms:created>
  <dcterms:modified xsi:type="dcterms:W3CDTF">2018-05-14T16:31:55Z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