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2"/>
  </p:notesMasterIdLst>
  <p:handoutMasterIdLst>
    <p:handoutMasterId r:id="rId13"/>
  </p:handoutMasterIdLst>
  <p:sldIdLst>
    <p:sldId id="259" r:id="rId2"/>
    <p:sldId id="263" r:id="rId3"/>
    <p:sldId id="264" r:id="rId4"/>
    <p:sldId id="265" r:id="rId5"/>
    <p:sldId id="266" r:id="rId6"/>
    <p:sldId id="267" r:id="rId7"/>
    <p:sldId id="268" r:id="rId8"/>
    <p:sldId id="270" r:id="rId9"/>
    <p:sldId id="271" r:id="rId10"/>
    <p:sldId id="261" r:id="rId11"/>
  </p:sldIdLst>
  <p:sldSz cx="12192000" cy="6858000"/>
  <p:notesSz cx="6858000" cy="9144000"/>
  <p:embeddedFontLst>
    <p:embeddedFont>
      <p:font typeface="Ericsson Hilda Light" panose="00000400000000000000" pitchFamily="2" charset="0"/>
      <p:regular r:id="rId14"/>
    </p:embeddedFont>
    <p:embeddedFont>
      <p:font typeface="Ericsson Hilda" panose="00000500000000000000" pitchFamily="2" charset="0"/>
      <p:regular r:id="rId15"/>
      <p:bold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3284" autoAdjust="0"/>
  </p:normalViewPr>
  <p:slideViewPr>
    <p:cSldViewPr snapToGrid="0" snapToObjects="1" showGuides="1">
      <p:cViewPr varScale="1">
        <p:scale>
          <a:sx n="105" d="100"/>
          <a:sy n="105" d="100"/>
        </p:scale>
        <p:origin x="120" y="21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2017-12-19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2017-12-19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2017-12-19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7B6A28CE-71E1-4EC7-87CD-A4851F28AAEF}"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2017-12-19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39945F22-B0F0-46FA-90EC-6CF64D129F8E}" type="slidenum">
              <a:rPr lang="en-US" smtClean="0"/>
              <a:t>10</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C3A76CF7-278B-4F6E-9A79-EDD59651DF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Page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pic>
        <p:nvPicPr>
          <p:cNvPr id="7" name="Picture 6">
            <a:extLst>
              <a:ext uri="{FF2B5EF4-FFF2-40B4-BE49-F238E27FC236}">
                <a16:creationId xmlns:a16="http://schemas.microsoft.com/office/drawing/2014/main" id="{43B3A147-5510-431A-9FDB-044AD1A35953}"/>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1"/>
            <a:ext cx="190061" cy="256032"/>
          </a:xfrm>
          <a:prstGeom prst="rect">
            <a:avLst/>
          </a:prstGeom>
          <a:ln>
            <a:noFill/>
          </a:ln>
        </p:spPr>
      </p:pic>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3607999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6250" y="476250"/>
            <a:ext cx="8356600"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solidFill>
                  <a:schemeClr val="bg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pic>
        <p:nvPicPr>
          <p:cNvPr id="9" name="Picture 11">
            <a:extLst>
              <a:ext uri="{FF2B5EF4-FFF2-40B4-BE49-F238E27FC236}">
                <a16:creationId xmlns:a16="http://schemas.microsoft.com/office/drawing/2014/main" id="{AE0ABF59-D34C-44E2-8569-812DEC85F2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19270" y="481203"/>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Title_SM"/>
          <p:cNvSpPr>
            <a:spLocks noGrp="1" noChangeArrowheads="1"/>
          </p:cNvSpPr>
          <p:nvPr>
            <p:ph type="title" hasCustomPrompt="1"/>
          </p:nvPr>
        </p:nvSpPr>
        <p:spPr bwMode="auto">
          <a:xfrm>
            <a:off x="479425"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a:p>
            <a:pPr lvl="4"/>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a:p>
            <a:pPr lvl="4"/>
            <a:endParaRPr lang="en-US" dirty="0"/>
          </a:p>
        </p:txBody>
      </p:sp>
      <p:sp>
        <p:nvSpPr>
          <p:cNvPr id="12"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473190"/>
            <a:ext cx="11233149" cy="606877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dirty="0">
                <a:solidFill>
                  <a:schemeClr val="bg1"/>
                </a:solidFill>
              </a:rPr>
              <a:t>Characters for Embedded characters:</a:t>
            </a:r>
          </a:p>
          <a:p>
            <a:pPr marL="0" indent="0">
              <a:buClr>
                <a:schemeClr val="tx1"/>
              </a:buClr>
              <a:buFont typeface="Ericsson Hilda Light" panose="00000400000000000000" pitchFamily="2" charset="0"/>
              <a:buNone/>
            </a:pPr>
            <a:r>
              <a:rPr lang="en-US" sz="1400" dirty="0">
                <a:solidFill>
                  <a:schemeClr val="bg1"/>
                </a:solidFill>
              </a:rPr>
              <a:t>!"#$%&amp;'()*+,./0123456789:;&lt;=&gt;?@ABCDEFGHIJKLMNOPQRSTUVWXYZ[\]^_`</a:t>
            </a:r>
            <a:r>
              <a:rPr lang="en-US" sz="1400" dirty="0" err="1">
                <a:solidFill>
                  <a:schemeClr val="bg1"/>
                </a:solidFill>
              </a:rPr>
              <a:t>abcdefghijklmnopqrstuvwxyz</a:t>
            </a:r>
            <a:r>
              <a:rPr lang="en-US" sz="1400" dirty="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dirty="0" err="1">
                <a:solidFill>
                  <a:schemeClr val="bg1"/>
                </a:solidFill>
              </a:rPr>
              <a:t>ẀẁẃẄẅỲỳ</a:t>
            </a:r>
            <a:r>
              <a:rPr lang="en-US" sz="1400" dirty="0">
                <a:solidFill>
                  <a:schemeClr val="bg1"/>
                </a:solidFill>
              </a:rPr>
              <a:t>‘’‚“”„†‡•…‰‹›⁄€™ĀĀĂĂĄĄĆĆĊĊČČĎĎĐĐĒĒĖĖĘĘĚĚĞĞĠĠĢĢĪĪĮĮİĶĶĹĹĻĻĽĽŃŃŅŅŇŇŌŌŐŐŔŔŖŖŘŘŚŚŞŞŢŢŤŤŪŪŮŮŰŰŲŲŴŴŶŶŹŹŻŻȘș−≤≥</a:t>
            </a:r>
            <a:r>
              <a:rPr lang="en-US" sz="1400" dirty="0" err="1">
                <a:solidFill>
                  <a:schemeClr val="bg1"/>
                </a:solidFill>
              </a:rPr>
              <a:t>ﬁﬂΆΈΉΊΌΎΏΐΑΒΓΕΖΗΘΙΚΛΜΝΞΟΠΡΣΤΥΦΧΨΪΫΆΈΉΊΰ</a:t>
            </a:r>
            <a:r>
              <a:rPr lang="en-US" sz="1400" dirty="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bg1"/>
                </a:solidFill>
              </a:rPr>
              <a:t>!"#$%&amp;'()*+,./0123456789:;&lt;=&gt;?@ABCDEFGHIJKLMNOPQRSTUVWXYZ[\]^_`</a:t>
            </a:r>
            <a:r>
              <a:rPr lang="en-US" sz="1400" b="1" dirty="0" err="1">
                <a:solidFill>
                  <a:schemeClr val="bg1"/>
                </a:solidFill>
              </a:rPr>
              <a:t>abcdefghijklmnopqrstuvwxyz</a:t>
            </a:r>
            <a:r>
              <a:rPr lang="en-US" sz="1400" b="1" dirty="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dirty="0" err="1">
                <a:solidFill>
                  <a:schemeClr val="bg1"/>
                </a:solidFill>
              </a:rPr>
              <a:t>ẀẁẃẄẅỲỳ</a:t>
            </a:r>
            <a:r>
              <a:rPr lang="en-US" sz="1400" b="1" dirty="0">
                <a:solidFill>
                  <a:schemeClr val="bg1"/>
                </a:solidFill>
              </a:rPr>
              <a:t>‘’‚“”„†‡•…‰‹›⁄€™ĀĀĂĂĄĄĆĆĊĊČČĎĎĐĐĒĒĖĖĘĘĚĚĞĞĠĠĢĢĪĪĮĮİĶĶĹĹĻĻĽĽŃŃŅŅŇŇŌŌŐŐŔŔŖŖŘŘŚŚŞŞŢŢŤŤŪŪŮŮŰŰŲŲŴŴŶŶŹŹŻŻȘș−≤≥</a:t>
            </a:r>
            <a:r>
              <a:rPr lang="en-US" sz="1400" b="1" dirty="0" err="1">
                <a:solidFill>
                  <a:schemeClr val="bg1"/>
                </a:solidFill>
              </a:rPr>
              <a:t>ﬁﬂΆΈΉΊΌΎΏΐΑΒΓΕΖΗΘΙΚΛΜΝΞΟΠΡΣΤΥΦΧΨΪΫΆΈΉΊΰ</a:t>
            </a:r>
            <a:r>
              <a:rPr lang="en-US" sz="1400" b="1" dirty="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bg1"/>
                </a:solidFill>
                <a:latin typeface="+mj-lt"/>
              </a:rPr>
              <a:t>!"#$%&amp;'()*+,./0123456789:;&lt;=&gt;?@ABCDEFGHIJKLMNOPQRSTUVWXYZ[\]^_`</a:t>
            </a:r>
            <a:r>
              <a:rPr lang="en-US" sz="1400" dirty="0" err="1">
                <a:solidFill>
                  <a:schemeClr val="bg1"/>
                </a:solidFill>
                <a:latin typeface="+mj-lt"/>
              </a:rPr>
              <a:t>abcdefghijklmnopqrstuvwxyz</a:t>
            </a:r>
            <a:r>
              <a:rPr lang="en-US" sz="1400" dirty="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dirty="0" err="1">
                <a:solidFill>
                  <a:schemeClr val="bg1"/>
                </a:solidFill>
                <a:latin typeface="+mj-lt"/>
              </a:rPr>
              <a:t>ẀẁẃẄẅỲỳ</a:t>
            </a:r>
            <a:r>
              <a:rPr lang="en-US" sz="1400" dirty="0">
                <a:solidFill>
                  <a:schemeClr val="bg1"/>
                </a:solidFill>
                <a:latin typeface="+mj-lt"/>
              </a:rPr>
              <a:t>‘’‚“”„†‡•…‰‹›⁄€™ĀĀĂĂĄĄĆĆĊĊČČĎĎĐĐĒĒĖĖĘĘĚĚĞĞĠĠĢĢĪĪĮĮİĶĶĹĹĻĻĽĽŃŃŅŅŇŇŌŌŐŐŔŔŖŖŘŘŚŚŞŞŢŢŤŤŪŪŮŮŰŰŲŲŴŴŶŶŹŹŻŻȘș−≤≥</a:t>
            </a:r>
            <a:r>
              <a:rPr lang="en-US" sz="1400" dirty="0" err="1">
                <a:solidFill>
                  <a:schemeClr val="bg1"/>
                </a:solidFill>
                <a:latin typeface="+mj-lt"/>
              </a:rPr>
              <a:t>ﬁﬂΆΈΉΊΌΎΏΐΑΒΓΕΖΗΘΙΚΛΜΝΞΟΠΡΣΤΥΦΧΨΪΫΆΈΉΊΰ</a:t>
            </a:r>
            <a:r>
              <a:rPr lang="en-US" sz="1400" dirty="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bg1"/>
                </a:solidFill>
                <a:latin typeface="+mj-lt"/>
              </a:rPr>
              <a:t>!"#$%&amp;'()*+,./0123456789:;&lt;=&gt;?@ABCDEFGHIJKLMNOPQRSTUVWXYZ[\]^_`</a:t>
            </a:r>
            <a:r>
              <a:rPr lang="en-US" sz="1400" b="1" dirty="0" err="1">
                <a:solidFill>
                  <a:schemeClr val="bg1"/>
                </a:solidFill>
                <a:latin typeface="+mj-lt"/>
              </a:rPr>
              <a:t>abcdefghijklmnopqrstuvwxyz</a:t>
            </a:r>
            <a:r>
              <a:rPr lang="en-US" sz="1400" b="1" dirty="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dirty="0" err="1">
                <a:solidFill>
                  <a:schemeClr val="bg1"/>
                </a:solidFill>
                <a:latin typeface="+mj-lt"/>
              </a:rPr>
              <a:t>ẀẁẃẄẅỲỳ</a:t>
            </a:r>
            <a:r>
              <a:rPr lang="en-US" sz="1400" b="1" dirty="0">
                <a:solidFill>
                  <a:schemeClr val="bg1"/>
                </a:solidFill>
                <a:latin typeface="+mj-lt"/>
              </a:rPr>
              <a:t>‘’‚“”„†‡•…‰‹›⁄€™ĀĀĂĂĄĄĆĆĊĊČČĎĎĐĐĒĒĖĖĘĘĚĚĞĞĠĠĢĢĪĪĮĮİĶĶĹĹĻĻĽĽŃŃŅŅŇŇŌŌŐŐŔŔŖŖŘŘŚŚŞŞŢŢŤŤŪŪŮŮŰŰŲŲŴŴŶŶŹŹŻŻȘș−≤≥</a:t>
            </a:r>
            <a:r>
              <a:rPr lang="en-US" sz="1400" b="1" dirty="0" err="1">
                <a:solidFill>
                  <a:schemeClr val="bg1"/>
                </a:solidFill>
                <a:latin typeface="+mj-lt"/>
              </a:rPr>
              <a:t>ﬁﬂΆΈΉΊΌΎΏΐΑΒΓΕΖΗΘΙΚΛΜΝΞΟΠΡΣΤΥΦΧΨΪΫΆΈΉΊΰ</a:t>
            </a:r>
            <a:r>
              <a:rPr lang="en-US" sz="1400" b="1" dirty="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p:txBody>
      </p:sp>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pic>
        <p:nvPicPr>
          <p:cNvPr id="3" name="Picture 2">
            <a:extLst>
              <a:ext uri="{FF2B5EF4-FFF2-40B4-BE49-F238E27FC236}">
                <a16:creationId xmlns:a16="http://schemas.microsoft.com/office/drawing/2014/main" id="{C99071CE-F2DE-431D-A304-302D376E0947}"/>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5663309" y="2866608"/>
            <a:ext cx="865383" cy="1145569"/>
          </a:xfrm>
          <a:prstGeom prst="rect">
            <a:avLst/>
          </a:prstGeom>
          <a:ln>
            <a:noFill/>
          </a:ln>
        </p:spPr>
      </p:pic>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spTree>
    <p:extLst>
      <p:ext uri="{BB962C8B-B14F-4D97-AF65-F5344CB8AC3E}">
        <p14:creationId xmlns:p14="http://schemas.microsoft.com/office/powerpoint/2010/main" val="576168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7766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6" name="Picture 11">
            <a:extLst>
              <a:ext uri="{FF2B5EF4-FFF2-40B4-BE49-F238E27FC236}">
                <a16:creationId xmlns:a16="http://schemas.microsoft.com/office/drawing/2014/main" id="{62EA197D-ECA7-4E2F-AB03-2BA31AB9DEF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10DEA382-3777-4D1B-A88B-88F6F05CB2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6CF73A11-8A39-48C9-ACAA-C58D0BA7D95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AD8118F2-961D-4A26-82DD-827B741645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dirty="0"/>
              <a:t>Slide title, Ericsson Hilda Light 40pt, Ericsson Black, max 2-lines</a:t>
            </a:r>
          </a:p>
        </p:txBody>
      </p:sp>
      <p:pic>
        <p:nvPicPr>
          <p:cNvPr id="8" name="Picture 7">
            <a:extLst>
              <a:ext uri="{FF2B5EF4-FFF2-40B4-BE49-F238E27FC236}">
                <a16:creationId xmlns:a16="http://schemas.microsoft.com/office/drawing/2014/main" id="{2051B066-0765-4F7D-BC7B-5421BFA666C6}"/>
              </a:ext>
            </a:extLst>
          </p:cNvPr>
          <p:cNvPicPr>
            <a:picLocks noChangeAspect="1"/>
          </p:cNvPicPr>
          <p:nvPr userDrawn="1"/>
        </p:nvPicPr>
        <p:blipFill>
          <a:blip r:embed="rId39" cstate="screen">
            <a:duotone>
              <a:prstClr val="black"/>
              <a:srgbClr val="D9C3A5">
                <a:tint val="50000"/>
                <a:satMod val="180000"/>
              </a:srgbClr>
            </a:duotone>
            <a:extLst>
              <a:ext uri="{BEBA8EAE-BF5A-486C-A8C5-ECC9F3942E4B}">
                <a14:imgProps xmlns:a14="http://schemas.microsoft.com/office/drawing/2010/main">
                  <a14:imgLayer r:embed="rId40">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2017-12-19</a:t>
            </a: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74" r:id="rId17"/>
    <p:sldLayoutId id="2147483694" r:id="rId18"/>
    <p:sldLayoutId id="2147483682" r:id="rId19"/>
    <p:sldLayoutId id="2147483683" r:id="rId20"/>
    <p:sldLayoutId id="2147483684" r:id="rId21"/>
    <p:sldLayoutId id="2147483685" r:id="rId22"/>
    <p:sldLayoutId id="2147483675" r:id="rId23"/>
    <p:sldLayoutId id="2147483676" r:id="rId24"/>
    <p:sldLayoutId id="2147483686" r:id="rId25"/>
    <p:sldLayoutId id="2147483687" r:id="rId26"/>
    <p:sldLayoutId id="2147483688" r:id="rId27"/>
    <p:sldLayoutId id="2147483689" r:id="rId28"/>
    <p:sldLayoutId id="2147483696" r:id="rId29"/>
    <p:sldLayoutId id="2147483677" r:id="rId30"/>
    <p:sldLayoutId id="2147483678" r:id="rId31"/>
    <p:sldLayoutId id="2147483679" r:id="rId32"/>
    <p:sldLayoutId id="2147483680" r:id="rId33"/>
    <p:sldLayoutId id="2147483690" r:id="rId34"/>
    <p:sldLayoutId id="2147483681" r:id="rId35"/>
    <p:sldLayoutId id="2147483692" r:id="rId36"/>
    <p:sldLayoutId id="2147483697" r:id="rId37"/>
  </p:sldLayoutIdLst>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6858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0287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TSG_RAN/WG4_Radio/TSGR4_87/Docs/R4-1806121.zip" TargetMode="External"/><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p:txBody>
          <a:bodyPr/>
          <a:lstStyle/>
          <a:p>
            <a:r>
              <a:rPr lang="en-US" dirty="0"/>
              <a:t>New work split between RAN4 and RAN5 on NR UE specifications (38.101-1/2/3/4)</a:t>
            </a: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p:txBody>
          <a:bodyPr/>
          <a:lstStyle/>
          <a:p>
            <a:r>
              <a:rPr lang="en-US" b="1" dirty="0"/>
              <a:t>Agenda Item:</a:t>
            </a:r>
            <a:r>
              <a:rPr lang="en-US" dirty="0"/>
              <a:t>	7.5.10, 7.12.1</a:t>
            </a:r>
            <a:endParaRPr lang="sv-SE" dirty="0"/>
          </a:p>
          <a:p>
            <a:r>
              <a:rPr lang="en-US" b="1" dirty="0"/>
              <a:t>Source: 	</a:t>
            </a:r>
            <a:r>
              <a:rPr lang="en-US" dirty="0"/>
              <a:t>Ericsson</a:t>
            </a:r>
            <a:endParaRPr lang="sv-SE" dirty="0"/>
          </a:p>
          <a:p>
            <a:r>
              <a:rPr lang="en-US" b="1" dirty="0"/>
              <a:t>Document for:</a:t>
            </a:r>
            <a:r>
              <a:rPr lang="en-US" dirty="0"/>
              <a:t>	</a:t>
            </a:r>
            <a:r>
              <a:rPr lang="sv-SE" dirty="0" err="1"/>
              <a:t>Approval</a:t>
            </a:r>
            <a:endParaRPr lang="sv-SE" dirty="0"/>
          </a:p>
          <a:p>
            <a:endParaRPr lang="en-US" dirty="0"/>
          </a:p>
        </p:txBody>
      </p:sp>
      <p:sp>
        <p:nvSpPr>
          <p:cNvPr id="4" name="Content Placeholder 3">
            <a:extLst>
              <a:ext uri="{FF2B5EF4-FFF2-40B4-BE49-F238E27FC236}">
                <a16:creationId xmlns:a16="http://schemas.microsoft.com/office/drawing/2014/main" id="{C3A7152E-1193-42D5-AAAE-792423D85737}"/>
              </a:ext>
            </a:extLst>
          </p:cNvPr>
          <p:cNvSpPr>
            <a:spLocks noGrp="1"/>
          </p:cNvSpPr>
          <p:nvPr>
            <p:ph sz="quarter" idx="10"/>
          </p:nvPr>
        </p:nvSpPr>
        <p:spPr>
          <a:xfrm>
            <a:off x="5951539" y="6237286"/>
            <a:ext cx="2469030" cy="287336"/>
          </a:xfrm>
        </p:spPr>
        <p:txBody>
          <a:bodyPr/>
          <a:lstStyle/>
          <a:p>
            <a:r>
              <a:rPr lang="en-US" dirty="0"/>
              <a:t>3GPP TSG-RAN WG4 Meeting #87 </a:t>
            </a: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a:xfrm>
            <a:off x="8656140" y="6237286"/>
            <a:ext cx="1920239" cy="287337"/>
          </a:xfrm>
        </p:spPr>
        <p:txBody>
          <a:bodyPr/>
          <a:lstStyle/>
          <a:p>
            <a:r>
              <a:rPr lang="en-US" dirty="0"/>
              <a:t>Busan, 21</a:t>
            </a:r>
            <a:r>
              <a:rPr lang="en-US" baseline="30000" dirty="0"/>
              <a:t>st</a:t>
            </a:r>
            <a:r>
              <a:rPr lang="en-US" dirty="0"/>
              <a:t>– 25</a:t>
            </a:r>
            <a:r>
              <a:rPr lang="en-US" baseline="30000" dirty="0"/>
              <a:t>th</a:t>
            </a:r>
            <a:r>
              <a:rPr lang="en-US" dirty="0"/>
              <a:t> May, 2018</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a:t>R4-1806121</a:t>
            </a:r>
            <a:endParaRPr lang="en-US" dirty="0"/>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1252728" y="4156317"/>
            <a:ext cx="9765792" cy="347472"/>
          </a:xfrm>
        </p:spPr>
        <p:txBody>
          <a:bodyPr/>
          <a:lstStyle/>
          <a:p>
            <a:r>
              <a:rPr lang="en-US" dirty="0">
                <a:hlinkClick r:id="rId3"/>
              </a:rPr>
              <a:t>http://www.3gpp.org/ftp/TSG_RAN/WG4_Radio/TSGR4_87/Docs/R4-1806121.zip</a:t>
            </a:r>
            <a:endParaRPr lang="en-US" dirty="0"/>
          </a:p>
        </p:txBody>
      </p:sp>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16869-2CAF-48D3-A6C2-E8CA91671BA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A59A217C-9954-45BA-916D-57E6C00DF4E0}"/>
              </a:ext>
            </a:extLst>
          </p:cNvPr>
          <p:cNvSpPr>
            <a:spLocks noGrp="1"/>
          </p:cNvSpPr>
          <p:nvPr>
            <p:ph idx="1"/>
          </p:nvPr>
        </p:nvSpPr>
        <p:spPr/>
        <p:txBody>
          <a:bodyPr/>
          <a:lstStyle/>
          <a:p>
            <a:r>
              <a:rPr lang="en-US" dirty="0"/>
              <a:t>The RMC related test parameters are not taken as high priority in RAN4 as they are more testing related and specified in Annex, instead of specified in core spec with specific chapters.</a:t>
            </a:r>
          </a:p>
          <a:p>
            <a:r>
              <a:rPr lang="en-US" dirty="0"/>
              <a:t>Many issues identified by RAN5 related to RMC</a:t>
            </a:r>
          </a:p>
          <a:p>
            <a:pPr lvl="2">
              <a:buFont typeface="Wingdings" panose="05000000000000000000" pitchFamily="2" charset="2"/>
              <a:buChar char="§"/>
            </a:pPr>
            <a:r>
              <a:rPr lang="en-US" dirty="0"/>
              <a:t>For </a:t>
            </a:r>
            <a:r>
              <a:rPr lang="en-US" dirty="0" err="1"/>
              <a:t>eLAA</a:t>
            </a:r>
            <a:r>
              <a:rPr lang="en-US" dirty="0"/>
              <a:t> RAN4 missed to define UL RMCs</a:t>
            </a:r>
          </a:p>
          <a:p>
            <a:pPr lvl="2">
              <a:buFont typeface="Wingdings" panose="05000000000000000000" pitchFamily="2" charset="2"/>
              <a:buChar char="§"/>
            </a:pPr>
            <a:r>
              <a:rPr lang="en-US" dirty="0"/>
              <a:t>For NB-IoT RMC for RF tests with LS from RAN5 RP-162346 where </a:t>
            </a:r>
            <a:r>
              <a:rPr lang="en-GB" dirty="0"/>
              <a:t>the scheduling information for UL and DL sub-frame configuration in NB-IoT RMC is missing from RAN4 spec.</a:t>
            </a:r>
          </a:p>
          <a:p>
            <a:pPr lvl="3">
              <a:buFont typeface="Wingdings" panose="05000000000000000000" pitchFamily="2" charset="2"/>
              <a:buChar char="§"/>
            </a:pPr>
            <a:r>
              <a:rPr lang="en-US" dirty="0"/>
              <a:t>For NB-IoT RAN4 did not specify scheduling patterns RAN5 was expecting which caused delays </a:t>
            </a:r>
          </a:p>
          <a:p>
            <a:pPr lvl="2">
              <a:buFont typeface="Wingdings" panose="05000000000000000000" pitchFamily="2" charset="2"/>
              <a:buChar char="§"/>
            </a:pPr>
            <a:r>
              <a:rPr lang="en-GB" dirty="0"/>
              <a:t>NR FR1 the UL RMC and OCNG patterns are still missing and not discussed in RAN4 even as indicated in RAN5 LS R5-182094.</a:t>
            </a:r>
            <a:endParaRPr lang="sv-SE" dirty="0"/>
          </a:p>
          <a:p>
            <a:r>
              <a:rPr lang="en-US" dirty="0">
                <a:solidFill>
                  <a:srgbClr val="FF0000"/>
                </a:solidFill>
              </a:rPr>
              <a:t>Annex A (and some other Annexes) is formative so once </a:t>
            </a:r>
            <a:r>
              <a:rPr lang="en-US" b="1" dirty="0">
                <a:solidFill>
                  <a:srgbClr val="FF0000"/>
                </a:solidFill>
              </a:rPr>
              <a:t>anything</a:t>
            </a:r>
            <a:r>
              <a:rPr lang="en-US" dirty="0">
                <a:solidFill>
                  <a:srgbClr val="FF0000"/>
                </a:solidFill>
              </a:rPr>
              <a:t> is missing in RAN4 spec it will bring a direct impact as serious delay for RAN5 core work.</a:t>
            </a:r>
          </a:p>
        </p:txBody>
      </p:sp>
    </p:spTree>
    <p:extLst>
      <p:ext uri="{BB962C8B-B14F-4D97-AF65-F5344CB8AC3E}">
        <p14:creationId xmlns:p14="http://schemas.microsoft.com/office/powerpoint/2010/main" val="3039373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427C5-EF5D-4259-B549-E7F82BB33341}"/>
              </a:ext>
            </a:extLst>
          </p:cNvPr>
          <p:cNvSpPr>
            <a:spLocks noGrp="1"/>
          </p:cNvSpPr>
          <p:nvPr>
            <p:ph type="title"/>
          </p:nvPr>
        </p:nvSpPr>
        <p:spPr/>
        <p:txBody>
          <a:bodyPr/>
          <a:lstStyle/>
          <a:p>
            <a:r>
              <a:rPr lang="en-US" dirty="0"/>
              <a:t>General idea on how to avoid future delay</a:t>
            </a:r>
          </a:p>
        </p:txBody>
      </p:sp>
      <p:sp>
        <p:nvSpPr>
          <p:cNvPr id="3" name="Content Placeholder 2">
            <a:extLst>
              <a:ext uri="{FF2B5EF4-FFF2-40B4-BE49-F238E27FC236}">
                <a16:creationId xmlns:a16="http://schemas.microsoft.com/office/drawing/2014/main" id="{0E5D84A5-2AFB-4F93-B8AC-91748E83F8F9}"/>
              </a:ext>
            </a:extLst>
          </p:cNvPr>
          <p:cNvSpPr>
            <a:spLocks noGrp="1"/>
          </p:cNvSpPr>
          <p:nvPr>
            <p:ph idx="1"/>
          </p:nvPr>
        </p:nvSpPr>
        <p:spPr/>
        <p:txBody>
          <a:bodyPr/>
          <a:lstStyle/>
          <a:p>
            <a:r>
              <a:rPr lang="en-US" dirty="0"/>
              <a:t>RAN4 keeps the responsibility of setting up UE RF/performance requirements</a:t>
            </a:r>
          </a:p>
          <a:p>
            <a:pPr lvl="2">
              <a:buFont typeface="Wingdings" panose="05000000000000000000" pitchFamily="2" charset="2"/>
              <a:buChar char="§"/>
            </a:pPr>
            <a:r>
              <a:rPr lang="en-US" dirty="0"/>
              <a:t>All the essential parameters (as examples referred to current LTE UE spec 36.101 with all the test parameters specified in Tables in Chapter 6, 7, 8, 9, 10) should be still kept in RAN4 NR UE spec (38.101-1/2/3/4).</a:t>
            </a:r>
          </a:p>
          <a:p>
            <a:pPr lvl="2">
              <a:buFont typeface="Wingdings" panose="05000000000000000000" pitchFamily="2" charset="2"/>
              <a:buChar char="§"/>
            </a:pPr>
            <a:r>
              <a:rPr lang="en-US" dirty="0"/>
              <a:t>Alignment among companies for RF/performance requirements is kept in RAN4</a:t>
            </a:r>
          </a:p>
          <a:p>
            <a:r>
              <a:rPr lang="sv-SE" dirty="0" err="1"/>
              <a:t>Some</a:t>
            </a:r>
            <a:r>
              <a:rPr lang="sv-SE" dirty="0"/>
              <a:t> </a:t>
            </a:r>
            <a:r>
              <a:rPr lang="sv-SE" dirty="0" err="1"/>
              <a:t>testing</a:t>
            </a:r>
            <a:r>
              <a:rPr lang="sv-SE" dirty="0"/>
              <a:t> </a:t>
            </a:r>
            <a:r>
              <a:rPr lang="sv-SE" dirty="0" err="1"/>
              <a:t>related</a:t>
            </a:r>
            <a:r>
              <a:rPr lang="sv-SE" dirty="0"/>
              <a:t> parameters (non-</a:t>
            </a:r>
            <a:r>
              <a:rPr lang="sv-SE" dirty="0" err="1"/>
              <a:t>performance</a:t>
            </a:r>
            <a:r>
              <a:rPr lang="sv-SE" dirty="0"/>
              <a:t> </a:t>
            </a:r>
            <a:r>
              <a:rPr lang="sv-SE" dirty="0" err="1"/>
              <a:t>critical</a:t>
            </a:r>
            <a:r>
              <a:rPr lang="sv-SE" dirty="0"/>
              <a:t> parameters) </a:t>
            </a:r>
            <a:r>
              <a:rPr lang="sv-SE" dirty="0" err="1"/>
              <a:t>can</a:t>
            </a:r>
            <a:r>
              <a:rPr lang="sv-SE" dirty="0"/>
              <a:t> be </a:t>
            </a:r>
            <a:r>
              <a:rPr lang="sv-SE" dirty="0" err="1"/>
              <a:t>shifted</a:t>
            </a:r>
            <a:r>
              <a:rPr lang="sv-SE" dirty="0"/>
              <a:t> to RAN5, </a:t>
            </a:r>
            <a:r>
              <a:rPr lang="sv-SE" dirty="0" err="1">
                <a:solidFill>
                  <a:srgbClr val="FF0000"/>
                </a:solidFill>
              </a:rPr>
              <a:t>if</a:t>
            </a:r>
            <a:r>
              <a:rPr lang="sv-SE" dirty="0">
                <a:solidFill>
                  <a:srgbClr val="FF0000"/>
                </a:solidFill>
              </a:rPr>
              <a:t> the </a:t>
            </a:r>
            <a:r>
              <a:rPr lang="sv-SE" dirty="0" err="1">
                <a:solidFill>
                  <a:srgbClr val="FF0000"/>
                </a:solidFill>
              </a:rPr>
              <a:t>capacity</a:t>
            </a:r>
            <a:r>
              <a:rPr lang="sv-SE" dirty="0">
                <a:solidFill>
                  <a:srgbClr val="FF0000"/>
                </a:solidFill>
              </a:rPr>
              <a:t> in RAN5 </a:t>
            </a:r>
            <a:r>
              <a:rPr lang="sv-SE" dirty="0" err="1">
                <a:solidFill>
                  <a:srgbClr val="FF0000"/>
                </a:solidFill>
              </a:rPr>
              <a:t>allows</a:t>
            </a:r>
            <a:r>
              <a:rPr lang="sv-SE" dirty="0"/>
              <a:t>, in order to </a:t>
            </a:r>
            <a:r>
              <a:rPr lang="sv-SE" dirty="0" err="1"/>
              <a:t>avoid</a:t>
            </a:r>
            <a:r>
              <a:rPr lang="sv-SE" dirty="0"/>
              <a:t> </a:t>
            </a:r>
            <a:r>
              <a:rPr lang="sv-SE" dirty="0" err="1"/>
              <a:t>any</a:t>
            </a:r>
            <a:r>
              <a:rPr lang="sv-SE" dirty="0"/>
              <a:t> </a:t>
            </a:r>
            <a:r>
              <a:rPr lang="sv-SE" dirty="0" err="1"/>
              <a:t>unnecessary</a:t>
            </a:r>
            <a:r>
              <a:rPr lang="sv-SE" dirty="0"/>
              <a:t> </a:t>
            </a:r>
            <a:r>
              <a:rPr lang="sv-SE" dirty="0" err="1"/>
              <a:t>delay</a:t>
            </a:r>
            <a:r>
              <a:rPr lang="sv-SE" dirty="0"/>
              <a:t> for </a:t>
            </a:r>
            <a:r>
              <a:rPr lang="sv-SE" dirty="0" err="1"/>
              <a:t>future</a:t>
            </a:r>
            <a:r>
              <a:rPr lang="sv-SE" dirty="0"/>
              <a:t> NR </a:t>
            </a:r>
            <a:r>
              <a:rPr lang="sv-SE" dirty="0" err="1"/>
              <a:t>work</a:t>
            </a:r>
            <a:endParaRPr lang="sv-SE" dirty="0"/>
          </a:p>
          <a:p>
            <a:pPr lvl="2">
              <a:buFont typeface="Wingdings" panose="05000000000000000000" pitchFamily="2" charset="2"/>
              <a:buChar char="§"/>
            </a:pPr>
            <a:r>
              <a:rPr lang="en-US" dirty="0"/>
              <a:t>Mainly some Annexes such as RMC and OCNG patterns</a:t>
            </a:r>
          </a:p>
          <a:p>
            <a:pPr lvl="2">
              <a:buFont typeface="Wingdings" panose="05000000000000000000" pitchFamily="2" charset="2"/>
              <a:buChar char="§"/>
            </a:pPr>
            <a:r>
              <a:rPr lang="en-US" dirty="0"/>
              <a:t>How to decide which parts could be taken over by RAN5 should be based on group discussions by both RAN4 and RAN5. (Joint session is preferred)</a:t>
            </a:r>
          </a:p>
          <a:p>
            <a:pPr lvl="3">
              <a:buFont typeface="Wingdings" panose="05000000000000000000" pitchFamily="2" charset="2"/>
              <a:buChar char="Ø"/>
            </a:pPr>
            <a:r>
              <a:rPr lang="en-US" dirty="0"/>
              <a:t>Propose to go through Annex in LTE UE spec 36.101 as example for NR work.</a:t>
            </a:r>
          </a:p>
          <a:p>
            <a:pPr lvl="3">
              <a:buFont typeface="Wingdings" panose="05000000000000000000" pitchFamily="2" charset="2"/>
              <a:buChar char="Ø"/>
            </a:pPr>
            <a:r>
              <a:rPr lang="en-US" dirty="0"/>
              <a:t>Following slides bring an initial thought on how to split the work of Annex by taking LTE UE spec 36.101 as example </a:t>
            </a:r>
          </a:p>
        </p:txBody>
      </p:sp>
    </p:spTree>
    <p:extLst>
      <p:ext uri="{BB962C8B-B14F-4D97-AF65-F5344CB8AC3E}">
        <p14:creationId xmlns:p14="http://schemas.microsoft.com/office/powerpoint/2010/main" val="2558007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49920-9BCA-44C6-AB39-7B0D0EC2EEA9}"/>
              </a:ext>
            </a:extLst>
          </p:cNvPr>
          <p:cNvSpPr>
            <a:spLocks noGrp="1"/>
          </p:cNvSpPr>
          <p:nvPr>
            <p:ph type="title"/>
          </p:nvPr>
        </p:nvSpPr>
        <p:spPr>
          <a:xfrm>
            <a:off x="479424" y="476250"/>
            <a:ext cx="8353425" cy="1081088"/>
          </a:xfrm>
        </p:spPr>
        <p:txBody>
          <a:bodyPr/>
          <a:lstStyle/>
          <a:p>
            <a:r>
              <a:rPr lang="en-US" dirty="0"/>
              <a:t>Annex A in 36.101 (</a:t>
            </a:r>
            <a:r>
              <a:rPr lang="en-US" dirty="0">
                <a:solidFill>
                  <a:srgbClr val="FF0000"/>
                </a:solidFill>
              </a:rPr>
              <a:t>Detailed parameters moved to RAN5?</a:t>
            </a:r>
            <a:r>
              <a:rPr lang="en-US" dirty="0"/>
              <a:t>)</a:t>
            </a:r>
          </a:p>
        </p:txBody>
      </p:sp>
      <p:sp>
        <p:nvSpPr>
          <p:cNvPr id="3" name="Content Placeholder 2">
            <a:extLst>
              <a:ext uri="{FF2B5EF4-FFF2-40B4-BE49-F238E27FC236}">
                <a16:creationId xmlns:a16="http://schemas.microsoft.com/office/drawing/2014/main" id="{7CB17E88-B4C0-4F84-87EB-DD3C0EABC4EC}"/>
              </a:ext>
            </a:extLst>
          </p:cNvPr>
          <p:cNvSpPr>
            <a:spLocks noGrp="1"/>
          </p:cNvSpPr>
          <p:nvPr>
            <p:ph idx="1"/>
          </p:nvPr>
        </p:nvSpPr>
        <p:spPr/>
        <p:txBody>
          <a:bodyPr/>
          <a:lstStyle/>
          <a:p>
            <a:r>
              <a:rPr lang="en-US" dirty="0"/>
              <a:t>A.1 General</a:t>
            </a:r>
          </a:p>
          <a:p>
            <a:r>
              <a:rPr lang="en-US" dirty="0"/>
              <a:t>A.2 UL RMC</a:t>
            </a:r>
          </a:p>
          <a:p>
            <a:r>
              <a:rPr lang="en-US" dirty="0"/>
              <a:t>A.3 DL RMC</a:t>
            </a:r>
          </a:p>
          <a:p>
            <a:r>
              <a:rPr lang="en-US" dirty="0"/>
              <a:t>A.4 CSI RMC</a:t>
            </a:r>
          </a:p>
          <a:p>
            <a:r>
              <a:rPr lang="en-US" dirty="0"/>
              <a:t>A.5 OCNG patterns</a:t>
            </a:r>
          </a:p>
          <a:p>
            <a:r>
              <a:rPr lang="en-US" dirty="0"/>
              <a:t>A.6 </a:t>
            </a:r>
            <a:r>
              <a:rPr lang="en-US" dirty="0" err="1"/>
              <a:t>Sidelink</a:t>
            </a:r>
            <a:r>
              <a:rPr lang="en-US" dirty="0"/>
              <a:t> RMC</a:t>
            </a:r>
          </a:p>
          <a:p>
            <a:r>
              <a:rPr lang="en-US" dirty="0"/>
              <a:t>A.7 </a:t>
            </a:r>
            <a:r>
              <a:rPr lang="en-US" dirty="0" err="1"/>
              <a:t>Sidelink</a:t>
            </a:r>
            <a:r>
              <a:rPr lang="en-US" dirty="0"/>
              <a:t> reference resource pool config</a:t>
            </a:r>
          </a:p>
          <a:p>
            <a:r>
              <a:rPr lang="en-US" dirty="0"/>
              <a:t>A.8 V2X RMC</a:t>
            </a:r>
          </a:p>
          <a:p>
            <a:r>
              <a:rPr lang="en-US" dirty="0"/>
              <a:t>A.9 V2X reference resource pool config</a:t>
            </a:r>
          </a:p>
        </p:txBody>
      </p:sp>
    </p:spTree>
    <p:extLst>
      <p:ext uri="{BB962C8B-B14F-4D97-AF65-F5344CB8AC3E}">
        <p14:creationId xmlns:p14="http://schemas.microsoft.com/office/powerpoint/2010/main" val="2779884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93CE2-5E97-4417-B83F-AF0F5E3B1C3B}"/>
              </a:ext>
            </a:extLst>
          </p:cNvPr>
          <p:cNvSpPr>
            <a:spLocks noGrp="1"/>
          </p:cNvSpPr>
          <p:nvPr>
            <p:ph type="title"/>
          </p:nvPr>
        </p:nvSpPr>
        <p:spPr/>
        <p:txBody>
          <a:bodyPr/>
          <a:lstStyle/>
          <a:p>
            <a:r>
              <a:rPr lang="en-US" dirty="0"/>
              <a:t>Annex B in 36.101(</a:t>
            </a:r>
            <a:r>
              <a:rPr lang="en-US" dirty="0">
                <a:solidFill>
                  <a:srgbClr val="FF0000"/>
                </a:solidFill>
              </a:rPr>
              <a:t>Kept in RAN4</a:t>
            </a:r>
            <a:r>
              <a:rPr lang="en-US" dirty="0"/>
              <a:t>)</a:t>
            </a:r>
          </a:p>
        </p:txBody>
      </p:sp>
      <p:sp>
        <p:nvSpPr>
          <p:cNvPr id="3" name="Content Placeholder 2">
            <a:extLst>
              <a:ext uri="{FF2B5EF4-FFF2-40B4-BE49-F238E27FC236}">
                <a16:creationId xmlns:a16="http://schemas.microsoft.com/office/drawing/2014/main" id="{918DDC80-05E9-4016-985F-14E9DBB6F1DF}"/>
              </a:ext>
            </a:extLst>
          </p:cNvPr>
          <p:cNvSpPr>
            <a:spLocks noGrp="1"/>
          </p:cNvSpPr>
          <p:nvPr>
            <p:ph idx="1"/>
          </p:nvPr>
        </p:nvSpPr>
        <p:spPr/>
        <p:txBody>
          <a:bodyPr/>
          <a:lstStyle/>
          <a:p>
            <a:r>
              <a:rPr lang="en-US" dirty="0"/>
              <a:t>B.1 Static channel</a:t>
            </a:r>
          </a:p>
          <a:p>
            <a:r>
              <a:rPr lang="en-US" dirty="0"/>
              <a:t>B.2 Multi-path fading channel</a:t>
            </a:r>
          </a:p>
          <a:p>
            <a:pPr lvl="1"/>
            <a:r>
              <a:rPr lang="en-US" dirty="0"/>
              <a:t>MIMO channel models</a:t>
            </a:r>
          </a:p>
          <a:p>
            <a:r>
              <a:rPr lang="en-US" dirty="0"/>
              <a:t>B.3 HST channel</a:t>
            </a:r>
          </a:p>
          <a:p>
            <a:r>
              <a:rPr lang="en-US" dirty="0"/>
              <a:t>B.4 Beamforming model</a:t>
            </a:r>
          </a:p>
          <a:p>
            <a:r>
              <a:rPr lang="en-US" dirty="0"/>
              <a:t>B.5 Interference model for Type A receiver</a:t>
            </a:r>
          </a:p>
          <a:p>
            <a:r>
              <a:rPr lang="en-US" dirty="0"/>
              <a:t>B.6 Interference model for Type B receiver</a:t>
            </a:r>
          </a:p>
          <a:p>
            <a:r>
              <a:rPr lang="en-US" dirty="0"/>
              <a:t>B.7 Interference model for Control channel Type A and Type B receiver</a:t>
            </a:r>
          </a:p>
          <a:p>
            <a:r>
              <a:rPr lang="en-US" dirty="0"/>
              <a:t>B.8 </a:t>
            </a:r>
            <a:r>
              <a:rPr lang="en-GB" dirty="0"/>
              <a:t>Burst transmission models for LAA</a:t>
            </a:r>
            <a:endParaRPr lang="en-US" dirty="0"/>
          </a:p>
        </p:txBody>
      </p:sp>
    </p:spTree>
    <p:extLst>
      <p:ext uri="{BB962C8B-B14F-4D97-AF65-F5344CB8AC3E}">
        <p14:creationId xmlns:p14="http://schemas.microsoft.com/office/powerpoint/2010/main" val="2109297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FAE4A-5A65-49E2-AC00-CC8679660D55}"/>
              </a:ext>
            </a:extLst>
          </p:cNvPr>
          <p:cNvSpPr>
            <a:spLocks noGrp="1"/>
          </p:cNvSpPr>
          <p:nvPr>
            <p:ph type="title"/>
          </p:nvPr>
        </p:nvSpPr>
        <p:spPr/>
        <p:txBody>
          <a:bodyPr/>
          <a:lstStyle/>
          <a:p>
            <a:r>
              <a:rPr lang="en-US" dirty="0"/>
              <a:t>Annex C-E in 36.101</a:t>
            </a:r>
          </a:p>
        </p:txBody>
      </p:sp>
      <p:sp>
        <p:nvSpPr>
          <p:cNvPr id="3" name="Content Placeholder 2">
            <a:extLst>
              <a:ext uri="{FF2B5EF4-FFF2-40B4-BE49-F238E27FC236}">
                <a16:creationId xmlns:a16="http://schemas.microsoft.com/office/drawing/2014/main" id="{02F877A8-1241-4A45-A04F-567F384AEEDA}"/>
              </a:ext>
            </a:extLst>
          </p:cNvPr>
          <p:cNvSpPr>
            <a:spLocks noGrp="1"/>
          </p:cNvSpPr>
          <p:nvPr>
            <p:ph idx="1"/>
          </p:nvPr>
        </p:nvSpPr>
        <p:spPr/>
        <p:txBody>
          <a:bodyPr/>
          <a:lstStyle/>
          <a:p>
            <a:r>
              <a:rPr lang="en-US" sz="1800" dirty="0"/>
              <a:t>C: </a:t>
            </a:r>
            <a:r>
              <a:rPr lang="en-GB" sz="1800" dirty="0"/>
              <a:t>Downlink Physical Channels (</a:t>
            </a:r>
            <a:r>
              <a:rPr lang="en-US" sz="1800" dirty="0">
                <a:solidFill>
                  <a:srgbClr val="FF0000"/>
                </a:solidFill>
              </a:rPr>
              <a:t>Detailed parameters moved to </a:t>
            </a:r>
            <a:r>
              <a:rPr lang="en-US" sz="1800">
                <a:solidFill>
                  <a:srgbClr val="FF0000"/>
                </a:solidFill>
              </a:rPr>
              <a:t>RAN5?</a:t>
            </a:r>
            <a:r>
              <a:rPr lang="en-GB" sz="1800"/>
              <a:t>)</a:t>
            </a:r>
            <a:endParaRPr lang="en-US" sz="1800" dirty="0"/>
          </a:p>
          <a:p>
            <a:pPr lvl="1"/>
            <a:r>
              <a:rPr lang="en-US" sz="1600" dirty="0"/>
              <a:t>C.1 General</a:t>
            </a:r>
          </a:p>
          <a:p>
            <a:pPr lvl="1"/>
            <a:r>
              <a:rPr lang="en-US" sz="1600" dirty="0"/>
              <a:t>C.2 Set-up</a:t>
            </a:r>
          </a:p>
          <a:p>
            <a:pPr lvl="1"/>
            <a:r>
              <a:rPr lang="en-US" sz="1600" dirty="0"/>
              <a:t>C.3 Connection</a:t>
            </a:r>
          </a:p>
          <a:p>
            <a:pPr lvl="2"/>
            <a:r>
              <a:rPr lang="en-US" sz="1600" dirty="0"/>
              <a:t>Measurement of performance requirement (Power allocation)</a:t>
            </a:r>
          </a:p>
          <a:p>
            <a:r>
              <a:rPr lang="en-GB" sz="1800" dirty="0"/>
              <a:t>D: Characteristics of the interfering signal (</a:t>
            </a:r>
            <a:r>
              <a:rPr lang="en-GB" sz="1800" dirty="0">
                <a:solidFill>
                  <a:srgbClr val="FF0000"/>
                </a:solidFill>
              </a:rPr>
              <a:t>Kept in RAN4 but moved to the other parts (core test parts or subclause in Annex B) instead of one standalone chapter as Annex D</a:t>
            </a:r>
            <a:r>
              <a:rPr lang="en-GB" sz="1800" dirty="0"/>
              <a:t>)</a:t>
            </a:r>
          </a:p>
          <a:p>
            <a:pPr lvl="1"/>
            <a:r>
              <a:rPr lang="en-GB" sz="1600" dirty="0"/>
              <a:t>D.1 General</a:t>
            </a:r>
          </a:p>
          <a:p>
            <a:pPr lvl="1"/>
            <a:r>
              <a:rPr lang="en-GB" sz="1600" dirty="0"/>
              <a:t>D.2 Interference signals</a:t>
            </a:r>
          </a:p>
          <a:p>
            <a:r>
              <a:rPr lang="en-GB" sz="1800" dirty="0"/>
              <a:t>E: Environmental conditions (</a:t>
            </a:r>
            <a:r>
              <a:rPr lang="en-GB" sz="1800" dirty="0">
                <a:solidFill>
                  <a:srgbClr val="FF0000"/>
                </a:solidFill>
              </a:rPr>
              <a:t>Kept RAN4</a:t>
            </a:r>
            <a:r>
              <a:rPr lang="en-GB" sz="1800" dirty="0"/>
              <a:t>)</a:t>
            </a:r>
          </a:p>
          <a:p>
            <a:pPr lvl="1"/>
            <a:r>
              <a:rPr lang="en-GB" sz="1600" dirty="0"/>
              <a:t>E.1 General</a:t>
            </a:r>
          </a:p>
          <a:p>
            <a:pPr lvl="1"/>
            <a:r>
              <a:rPr lang="en-GB" sz="1600" dirty="0"/>
              <a:t>E.2 Environmental</a:t>
            </a:r>
          </a:p>
          <a:p>
            <a:pPr lvl="2"/>
            <a:r>
              <a:rPr lang="en-GB" sz="1600" dirty="0"/>
              <a:t>E.2.1 Temperature</a:t>
            </a:r>
          </a:p>
          <a:p>
            <a:pPr lvl="2"/>
            <a:r>
              <a:rPr lang="en-GB" sz="1600" dirty="0"/>
              <a:t>E.2.2 Voltage</a:t>
            </a:r>
          </a:p>
          <a:p>
            <a:pPr lvl="2"/>
            <a:r>
              <a:rPr lang="en-GB" sz="1600" dirty="0"/>
              <a:t>E.2.3 Vibration </a:t>
            </a:r>
            <a:r>
              <a:rPr lang="en-GB" sz="1600" dirty="0">
                <a:solidFill>
                  <a:srgbClr val="FF0000"/>
                </a:solidFill>
              </a:rPr>
              <a:t>(To be removed? since it’s not tested in RAN5)</a:t>
            </a:r>
            <a:endParaRPr lang="en-US" sz="1600" dirty="0">
              <a:solidFill>
                <a:srgbClr val="FF0000"/>
              </a:solidFill>
            </a:endParaRPr>
          </a:p>
        </p:txBody>
      </p:sp>
    </p:spTree>
    <p:extLst>
      <p:ext uri="{BB962C8B-B14F-4D97-AF65-F5344CB8AC3E}">
        <p14:creationId xmlns:p14="http://schemas.microsoft.com/office/powerpoint/2010/main" val="4095324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3BFBF-81B9-47F2-8C6D-763694C56325}"/>
              </a:ext>
            </a:extLst>
          </p:cNvPr>
          <p:cNvSpPr>
            <a:spLocks noGrp="1"/>
          </p:cNvSpPr>
          <p:nvPr>
            <p:ph type="title"/>
          </p:nvPr>
        </p:nvSpPr>
        <p:spPr/>
        <p:txBody>
          <a:bodyPr/>
          <a:lstStyle/>
          <a:p>
            <a:r>
              <a:rPr lang="en-US" dirty="0"/>
              <a:t>Annex F-H in 36.101</a:t>
            </a:r>
          </a:p>
        </p:txBody>
      </p:sp>
      <p:sp>
        <p:nvSpPr>
          <p:cNvPr id="3" name="Content Placeholder 2">
            <a:extLst>
              <a:ext uri="{FF2B5EF4-FFF2-40B4-BE49-F238E27FC236}">
                <a16:creationId xmlns:a16="http://schemas.microsoft.com/office/drawing/2014/main" id="{15222D4D-E18C-4902-A8A1-7B20E9437D14}"/>
              </a:ext>
            </a:extLst>
          </p:cNvPr>
          <p:cNvSpPr>
            <a:spLocks noGrp="1"/>
          </p:cNvSpPr>
          <p:nvPr>
            <p:ph idx="1"/>
          </p:nvPr>
        </p:nvSpPr>
        <p:spPr/>
        <p:txBody>
          <a:bodyPr/>
          <a:lstStyle/>
          <a:p>
            <a:r>
              <a:rPr lang="en-US" dirty="0"/>
              <a:t>F: </a:t>
            </a:r>
            <a:r>
              <a:rPr lang="en-GB" dirty="0"/>
              <a:t>Transmit modulation (</a:t>
            </a:r>
            <a:r>
              <a:rPr lang="en-GB" dirty="0">
                <a:solidFill>
                  <a:srgbClr val="FF0000"/>
                </a:solidFill>
              </a:rPr>
              <a:t>Kept in RAN4</a:t>
            </a:r>
            <a:r>
              <a:rPr lang="en-GB" dirty="0"/>
              <a:t>)</a:t>
            </a:r>
          </a:p>
          <a:p>
            <a:pPr lvl="1"/>
            <a:r>
              <a:rPr lang="en-GB" dirty="0"/>
              <a:t>F.1	Measurement Point</a:t>
            </a:r>
          </a:p>
          <a:p>
            <a:pPr lvl="1"/>
            <a:r>
              <a:rPr lang="en-GB" dirty="0"/>
              <a:t>F.2	Basic Error Vector Magnitude measurement</a:t>
            </a:r>
            <a:endParaRPr lang="sv-SE" dirty="0"/>
          </a:p>
          <a:p>
            <a:pPr lvl="1"/>
            <a:r>
              <a:rPr lang="en-GB" dirty="0"/>
              <a:t>F.3	Basic in-band emissions measurement </a:t>
            </a:r>
          </a:p>
          <a:p>
            <a:pPr lvl="1"/>
            <a:r>
              <a:rPr lang="en-GB" dirty="0"/>
              <a:t>F.4	Modified signal under test </a:t>
            </a:r>
          </a:p>
          <a:p>
            <a:pPr lvl="1"/>
            <a:r>
              <a:rPr lang="en-GB" dirty="0"/>
              <a:t>F.5	Window length </a:t>
            </a:r>
          </a:p>
          <a:p>
            <a:pPr lvl="1"/>
            <a:r>
              <a:rPr lang="en-GB" dirty="0"/>
              <a:t>F.6 	Averaged EVM</a:t>
            </a:r>
          </a:p>
          <a:p>
            <a:pPr lvl="1"/>
            <a:r>
              <a:rPr lang="en-GB" dirty="0"/>
              <a:t>F.7	Spectrum Flatness</a:t>
            </a:r>
          </a:p>
          <a:p>
            <a:r>
              <a:rPr lang="en-GB" dirty="0"/>
              <a:t>G: Reference sensitivity level in lower SNR (</a:t>
            </a:r>
            <a:r>
              <a:rPr lang="en-GB" dirty="0">
                <a:solidFill>
                  <a:srgbClr val="FF0000"/>
                </a:solidFill>
              </a:rPr>
              <a:t>Informative. To be removed in NR spec?</a:t>
            </a:r>
            <a:r>
              <a:rPr lang="en-GB" dirty="0"/>
              <a:t>)</a:t>
            </a:r>
          </a:p>
          <a:p>
            <a:r>
              <a:rPr lang="en-GB" dirty="0"/>
              <a:t>H: Modified MPR behaviour (</a:t>
            </a:r>
            <a:r>
              <a:rPr lang="en-GB" dirty="0">
                <a:solidFill>
                  <a:srgbClr val="FF0000"/>
                </a:solidFill>
              </a:rPr>
              <a:t>Kept in RAN4 but to be discussed how to specify it for NR?</a:t>
            </a:r>
            <a:r>
              <a:rPr lang="en-GB" dirty="0"/>
              <a:t>)</a:t>
            </a:r>
          </a:p>
          <a:p>
            <a:endParaRPr lang="en-US" dirty="0"/>
          </a:p>
        </p:txBody>
      </p:sp>
    </p:spTree>
    <p:extLst>
      <p:ext uri="{BB962C8B-B14F-4D97-AF65-F5344CB8AC3E}">
        <p14:creationId xmlns:p14="http://schemas.microsoft.com/office/powerpoint/2010/main" val="1272381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F104A-024D-48EB-9931-417840F8E332}"/>
              </a:ext>
            </a:extLst>
          </p:cNvPr>
          <p:cNvSpPr>
            <a:spLocks noGrp="1"/>
          </p:cNvSpPr>
          <p:nvPr>
            <p:ph type="title"/>
          </p:nvPr>
        </p:nvSpPr>
        <p:spPr>
          <a:xfrm>
            <a:off x="479424" y="476250"/>
            <a:ext cx="9460104" cy="1081088"/>
          </a:xfrm>
        </p:spPr>
        <p:txBody>
          <a:bodyPr/>
          <a:lstStyle/>
          <a:p>
            <a:r>
              <a:rPr lang="en-US" dirty="0"/>
              <a:t>Challenge for NR spec 38.101-1/2/3/4 Annex</a:t>
            </a:r>
          </a:p>
        </p:txBody>
      </p:sp>
      <p:sp>
        <p:nvSpPr>
          <p:cNvPr id="3" name="Content Placeholder 2">
            <a:extLst>
              <a:ext uri="{FF2B5EF4-FFF2-40B4-BE49-F238E27FC236}">
                <a16:creationId xmlns:a16="http://schemas.microsoft.com/office/drawing/2014/main" id="{B520369A-4795-4F4F-8399-ECAA703FDD6C}"/>
              </a:ext>
            </a:extLst>
          </p:cNvPr>
          <p:cNvSpPr>
            <a:spLocks noGrp="1"/>
          </p:cNvSpPr>
          <p:nvPr>
            <p:ph idx="1"/>
          </p:nvPr>
        </p:nvSpPr>
        <p:spPr/>
        <p:txBody>
          <a:bodyPr/>
          <a:lstStyle/>
          <a:p>
            <a:r>
              <a:rPr lang="en-US" dirty="0"/>
              <a:t>UE RF and Perf have separated spec for 38.101 so we can’t really keep the same Annex index as LTE in any case</a:t>
            </a:r>
          </a:p>
          <a:p>
            <a:r>
              <a:rPr lang="en-US" dirty="0"/>
              <a:t>Any common parts e.g. channel models, interference models, test models between UE RF and performance should be duplicated in the Annexes in all 38.101-1/2/3/4, regardless Annex A (RMC and OCNG) ends in RAN4 or RAN5 specs.</a:t>
            </a:r>
          </a:p>
          <a:p>
            <a:endParaRPr lang="en-US" dirty="0"/>
          </a:p>
        </p:txBody>
      </p:sp>
    </p:spTree>
    <p:extLst>
      <p:ext uri="{BB962C8B-B14F-4D97-AF65-F5344CB8AC3E}">
        <p14:creationId xmlns:p14="http://schemas.microsoft.com/office/powerpoint/2010/main" val="692703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9F3A1-A552-441D-B361-DDEA79555CC7}"/>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EED60AC5-8E1C-4AE7-A458-96549B8D1A6B}"/>
              </a:ext>
            </a:extLst>
          </p:cNvPr>
          <p:cNvSpPr>
            <a:spLocks noGrp="1"/>
          </p:cNvSpPr>
          <p:nvPr>
            <p:ph idx="1"/>
          </p:nvPr>
        </p:nvSpPr>
        <p:spPr/>
        <p:txBody>
          <a:bodyPr/>
          <a:lstStyle/>
          <a:p>
            <a:r>
              <a:rPr lang="en-US" dirty="0">
                <a:solidFill>
                  <a:srgbClr val="FF0000"/>
                </a:solidFill>
              </a:rPr>
              <a:t>RAN4/RAN5 discuss the possibility </a:t>
            </a:r>
            <a:r>
              <a:rPr lang="en-US" dirty="0"/>
              <a:t>of moving the responsibility of parts of Annex of 38.101 (e.g. RMC and OCNG) to RAN5, with the intention to avoid delay in RAN5 for future NR work, as proposed in Page 3 </a:t>
            </a:r>
            <a:r>
              <a:rPr lang="en-US" dirty="0">
                <a:solidFill>
                  <a:srgbClr val="FF0000"/>
                </a:solidFill>
              </a:rPr>
              <a:t>joint session is preferred</a:t>
            </a:r>
            <a:r>
              <a:rPr lang="en-US" dirty="0"/>
              <a:t>.</a:t>
            </a:r>
          </a:p>
          <a:p>
            <a:pPr lvl="2">
              <a:buFont typeface="Wingdings" panose="05000000000000000000" pitchFamily="2" charset="2"/>
              <a:buChar char="§"/>
            </a:pPr>
            <a:r>
              <a:rPr lang="en-US" dirty="0"/>
              <a:t>In practice if possible, RAN4 will decide targeted code rate for per slot basis and any other per slot parameters related to deciding the RMC and brings examples on how to define the RMC by proper calculations.</a:t>
            </a:r>
          </a:p>
        </p:txBody>
      </p:sp>
    </p:spTree>
    <p:extLst>
      <p:ext uri="{BB962C8B-B14F-4D97-AF65-F5344CB8AC3E}">
        <p14:creationId xmlns:p14="http://schemas.microsoft.com/office/powerpoint/2010/main" val="3328142162"/>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none"/>
        </a:ln>
        <a:effectLst/>
      </a:spPr>
      <a:bodyPr/>
      <a:lstStyle/>
    </a:lnDef>
    <a:txDef>
      <a:spPr bwMode="auto">
        <a:noFill/>
        <a:ln w="9525">
          <a:noFill/>
          <a:miter lim="800000"/>
          <a:headEnd/>
          <a:tailEnd/>
        </a:ln>
      </a:spPr>
      <a:bodyPr vert="horz" wrap="square" lIns="72000" tIns="36000" rIns="0" bIns="0" numCol="1" rtlCol="0" anchor="t" anchorCtr="0" compatLnSpc="1">
        <a:prstTxWarp prst="textNoShape">
          <a:avLst/>
        </a:prstTxWarp>
        <a:spAutoFit/>
      </a:bodyPr>
      <a:lstStyle>
        <a:defPPr marL="344488" indent="-344488">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1A46AB68-334A-47BB-A879-171AD382F963}" vid="{702E2A25-74FE-47E8-A7BF-6B23A08CEC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68</TotalTime>
  <Words>841</Words>
  <Application>Microsoft Office PowerPoint</Application>
  <PresentationFormat>Widescreen</PresentationFormat>
  <Paragraphs>85</Paragraphs>
  <Slides>10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Ericsson Hilda Light</vt:lpstr>
      <vt:lpstr>Wingdings</vt:lpstr>
      <vt:lpstr>Ericsson Hilda</vt:lpstr>
      <vt:lpstr>PresentationTemplate2017</vt:lpstr>
      <vt:lpstr>New work split between RAN4 and RAN5 on NR UE specifications (38.101-1/2/3/4)</vt:lpstr>
      <vt:lpstr>Background</vt:lpstr>
      <vt:lpstr>General idea on how to avoid future delay</vt:lpstr>
      <vt:lpstr>Annex A in 36.101 (Detailed parameters moved to RAN5?)</vt:lpstr>
      <vt:lpstr>Annex B in 36.101(Kept in RAN4)</vt:lpstr>
      <vt:lpstr>Annex C-E in 36.101</vt:lpstr>
      <vt:lpstr>Annex F-H in 36.101</vt:lpstr>
      <vt:lpstr>Challenge for NR spec 38.101-1/2/3/4 Annex</vt:lpstr>
      <vt:lpstr>Way forward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Proposal on new work split between RAN4 and RAN5 on UE specifications for NR</dc:title>
  <dc:creator>Maomao Chen</dc:creator>
  <cp:keywords/>
  <dc:description>Rev PA1</dc:description>
  <cp:lastModifiedBy>Maomao Chen</cp:lastModifiedBy>
  <cp:revision>58</cp:revision>
  <dcterms:created xsi:type="dcterms:W3CDTF">2018-05-09T11:57:45Z</dcterms:created>
  <dcterms:modified xsi:type="dcterms:W3CDTF">2018-05-14T11:40:16Z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PackageNo">
    <vt:lpwstr>LXA 119 603</vt:lpwstr>
  </property>
  <property fmtid="{D5CDD505-2E9C-101B-9397-08002B2CF9AE}" pid="6" name="PackageVersion">
    <vt:lpwstr>R6A</vt:lpwstr>
  </property>
  <property fmtid="{D5CDD505-2E9C-101B-9397-08002B2CF9AE}" pid="7" name="TemplateName2">
    <vt:lpwstr>CXC 173 2731/1</vt:lpwstr>
  </property>
  <property fmtid="{D5CDD505-2E9C-101B-9397-08002B2CF9AE}" pid="8" name="TemplateVersion2">
    <vt:lpwstr>R2A</vt:lpwstr>
  </property>
  <property fmtid="{D5CDD505-2E9C-101B-9397-08002B2CF9AE}" pid="9" name="DocumentType2">
    <vt:lpwstr>Presentation2011</vt:lpwstr>
  </property>
  <property fmtid="{D5CDD505-2E9C-101B-9397-08002B2CF9AE}" pid="10" name="Keyword">
    <vt:lpwstr> </vt:lpwstr>
  </property>
  <property fmtid="{D5CDD505-2E9C-101B-9397-08002B2CF9AE}" pid="11" name="FooterType">
    <vt:lpwstr>PresTemp</vt:lpwstr>
  </property>
  <property fmtid="{D5CDD505-2E9C-101B-9397-08002B2CF9AE}" pid="12" name="UsedFont">
    <vt:lpwstr>Ericsson Capital TT</vt:lpwstr>
  </property>
  <property fmtid="{D5CDD505-2E9C-101B-9397-08002B2CF9AE}" pid="13" name="x">
    <vt:lpwstr>0</vt:lpwstr>
  </property>
  <property fmtid="{D5CDD505-2E9C-101B-9397-08002B2CF9AE}" pid="14" name="White">
    <vt:bool>true</vt:bool>
  </property>
  <property fmtid="{D5CDD505-2E9C-101B-9397-08002B2CF9AE}" pid="15" name="chkMetaData">
    <vt:bool>false</vt:bool>
  </property>
  <property fmtid="{D5CDD505-2E9C-101B-9397-08002B2CF9AE}" pid="16" name="chkTaglines">
    <vt:bool>true</vt:bool>
  </property>
  <property fmtid="{D5CDD505-2E9C-101B-9397-08002B2CF9AE}" pid="17" name="SecurityClass">
    <vt:lpwstr>Ericsson Internal</vt:lpwstr>
  </property>
  <property fmtid="{D5CDD505-2E9C-101B-9397-08002B2CF9AE}" pid="18" name="txtConfLabel">
    <vt:lpwstr>Ericsson Internal</vt:lpwstr>
  </property>
  <property fmtid="{D5CDD505-2E9C-101B-9397-08002B2CF9AE}" pid="19" name="optUseConfClass">
    <vt:bool>true</vt:bool>
  </property>
  <property fmtid="{D5CDD505-2E9C-101B-9397-08002B2CF9AE}" pid="20" name="optUseConfLabel">
    <vt:bool>false</vt:bool>
  </property>
  <property fmtid="{D5CDD505-2E9C-101B-9397-08002B2CF9AE}" pid="21" name="optFooterCVLDocNo">
    <vt:bool>true</vt:bool>
  </property>
  <property fmtid="{D5CDD505-2E9C-101B-9397-08002B2CF9AE}" pid="22" name="optFooterCVLCopyright">
    <vt:bool>false</vt:bool>
  </property>
  <property fmtid="{D5CDD505-2E9C-101B-9397-08002B2CF9AE}" pid="23" name="optEnterText1">
    <vt:bool>false</vt:bool>
  </property>
  <property fmtid="{D5CDD505-2E9C-101B-9397-08002B2CF9AE}" pid="24" name="optFooterCVLConfLabel">
    <vt:bool>true</vt:bool>
  </property>
  <property fmtid="{D5CDD505-2E9C-101B-9397-08002B2CF9AE}" pid="25" name="optEnterText2">
    <vt:bool>false</vt:bool>
  </property>
  <property fmtid="{D5CDD505-2E9C-101B-9397-08002B2CF9AE}" pid="26" name="optFooterCVLTitle">
    <vt:bool>true</vt:bool>
  </property>
  <property fmtid="{D5CDD505-2E9C-101B-9397-08002B2CF9AE}" pid="27" name="optFooterCVLPrep">
    <vt:bool>false</vt:bool>
  </property>
  <property fmtid="{D5CDD505-2E9C-101B-9397-08002B2CF9AE}" pid="28" name="optEnterText3">
    <vt:bool>false</vt:bool>
  </property>
  <property fmtid="{D5CDD505-2E9C-101B-9397-08002B2CF9AE}" pid="29" name="optFooterCVLDate">
    <vt:bool>true</vt:bool>
  </property>
  <property fmtid="{D5CDD505-2E9C-101B-9397-08002B2CF9AE}" pid="30" name="optEnterText4">
    <vt:bool>false</vt:bool>
  </property>
  <property fmtid="{D5CDD505-2E9C-101B-9397-08002B2CF9AE}" pid="31" name="LeftFooterField">
    <vt:lpwstr> </vt:lpwstr>
  </property>
  <property fmtid="{D5CDD505-2E9C-101B-9397-08002B2CF9AE}" pid="32" name="MiddleFooterField">
    <vt:lpwstr> </vt:lpwstr>
  </property>
  <property fmtid="{D5CDD505-2E9C-101B-9397-08002B2CF9AE}" pid="33" name="RightFooterField">
    <vt:lpwstr> </vt:lpwstr>
  </property>
  <property fmtid="{D5CDD505-2E9C-101B-9397-08002B2CF9AE}" pid="34" name="RightFooterField2">
    <vt:lpwstr> </vt:lpwstr>
  </property>
  <property fmtid="{D5CDD505-2E9C-101B-9397-08002B2CF9AE}" pid="35" name="TotalNumb">
    <vt:bool>false</vt:bool>
  </property>
  <property fmtid="{D5CDD505-2E9C-101B-9397-08002B2CF9AE}" pid="36" name="Pages">
    <vt:bool>true</vt:bool>
  </property>
  <property fmtid="{D5CDD505-2E9C-101B-9397-08002B2CF9AE}" pid="37" name="BCategory">
    <vt:lpwstr> </vt:lpwstr>
  </property>
  <property fmtid="{D5CDD505-2E9C-101B-9397-08002B2CF9AE}" pid="38" name="BSubject">
    <vt:lpwstr> </vt:lpwstr>
  </property>
  <property fmtid="{D5CDD505-2E9C-101B-9397-08002B2CF9AE}" pid="39" name="DocType">
    <vt:lpwstr> </vt:lpwstr>
  </property>
  <property fmtid="{D5CDD505-2E9C-101B-9397-08002B2CF9AE}" pid="40" name="chkShowAll">
    <vt:bool>false</vt:bool>
  </property>
  <property fmtid="{D5CDD505-2E9C-101B-9397-08002B2CF9AE}" pid="41" name="chkOnlyTitle">
    <vt:bool>false</vt:bool>
  </property>
  <property fmtid="{D5CDD505-2E9C-101B-9397-08002B2CF9AE}" pid="42" name="chkPrep">
    <vt:bool>false</vt:bool>
  </property>
  <property fmtid="{D5CDD505-2E9C-101B-9397-08002B2CF9AE}" pid="43" name="chkAppr">
    <vt:bool>false</vt:bool>
  </property>
  <property fmtid="{D5CDD505-2E9C-101B-9397-08002B2CF9AE}" pid="44" name="chkConfClass">
    <vt:bool>true</vt:bool>
  </property>
  <property fmtid="{D5CDD505-2E9C-101B-9397-08002B2CF9AE}" pid="45" name="chkDate">
    <vt:bool>true</vt:bool>
  </property>
  <property fmtid="{D5CDD505-2E9C-101B-9397-08002B2CF9AE}" pid="46" name="chkDocNo">
    <vt:bool>false</vt:bool>
  </property>
  <property fmtid="{D5CDD505-2E9C-101B-9397-08002B2CF9AE}" pid="47" name="chkRev">
    <vt:bool>false</vt:bool>
  </property>
  <property fmtid="{D5CDD505-2E9C-101B-9397-08002B2CF9AE}" pid="48" name="chkTitle">
    <vt:bool>false</vt:bool>
  </property>
</Properties>
</file>