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suhwan.lim@lge.com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cao.aijun@zte.com.cn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ankun.li@SAMSUNG.COM" TargetMode="External"/><Relationship Id="rId5" Type="http://schemas.openxmlformats.org/officeDocument/2006/relationships/hyperlink" Target="mailto:Petri.vasenkari@nokia.com" TargetMode="External"/><Relationship Id="rId4" Type="http://schemas.openxmlformats.org/officeDocument/2006/relationships/hyperlink" Target="mailto:leo.liuye@huawei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hyperlink" Target="mailto:3GPP_TSG_RAN_WG4_CA@LIST.ETSI.ORG" TargetMode="Externa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3.bin"/><Relationship Id="rId4" Type="http://schemas.openxmlformats.org/officeDocument/2006/relationships/hyperlink" Target="mailto:3GPP_TSG_RAN_WG4_NR_BANDS@LIST.ETSI.ORG" TargetMode="External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 smtClean="0"/>
              <a:t>LTE-CA, EN-DC, NR CA/DC configuration handling for Rel-16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 smtClean="0">
                <a:solidFill>
                  <a:schemeClr val="tx1"/>
                </a:solidFill>
                <a:ea typeface="MS PGothic" panose="020B0600070205080204" pitchFamily="50" charset="-128"/>
              </a:rPr>
              <a:t>NTT </a:t>
            </a:r>
            <a:r>
              <a:rPr lang="en-GB" altLang="ja-JP" sz="2400" b="1" dirty="0" smtClean="0">
                <a:solidFill>
                  <a:schemeClr val="tx1"/>
                </a:solidFill>
                <a:ea typeface="MS PGothic" panose="020B0600070205080204" pitchFamily="50" charset="-128"/>
              </a:rPr>
              <a:t>DOCOMO</a:t>
            </a:r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, INC</a:t>
            </a:r>
            <a:r>
              <a:rPr lang="en-GB" altLang="ja-JP" sz="2400" b="1" dirty="0" smtClean="0">
                <a:solidFill>
                  <a:schemeClr val="tx1"/>
                </a:solidFill>
                <a:ea typeface="MS PGothic" panose="020B0600070205080204" pitchFamily="50" charset="-128"/>
              </a:rPr>
              <a:t>.</a:t>
            </a:r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820101" y="1704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R4-1804570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521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TSG-RAN4 Meeting #</a:t>
            </a:r>
            <a:r>
              <a:rPr lang="en-GB" altLang="ja-JP" b="1" dirty="0" smtClean="0"/>
              <a:t>86bis</a:t>
            </a:r>
            <a:endParaRPr lang="en-US" altLang="ja-JP" b="1" dirty="0" smtClean="0">
              <a:ea typeface="MS PGothic" panose="020B0600070205080204" pitchFamily="50" charset="-128"/>
            </a:endParaRPr>
          </a:p>
          <a:p>
            <a:r>
              <a:rPr lang="en-GB" altLang="ja-JP" b="1" dirty="0"/>
              <a:t>Melbourne, Australia, 16th Apr 2018 - 20th Apr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57466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020529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In principle, any new proposed LTE-CA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WIs.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 that Rel16 LTE CA RRM and UE demodulation is common to any LTE-CA configurations. </a:t>
            </a:r>
          </a:p>
          <a:p>
            <a:pPr lvl="2"/>
            <a:r>
              <a:rPr lang="en-US" altLang="ja-JP" sz="1200" dirty="0">
                <a:solidFill>
                  <a:schemeClr val="tx2"/>
                </a:solidFill>
                <a:ea typeface="MS PGothic" panose="020B0600070205080204" pitchFamily="50" charset="-128"/>
              </a:rPr>
              <a:t>That will be established depending on if the basket WI more than 5CC is completed in Rel15 or not.</a:t>
            </a:r>
          </a:p>
          <a:p>
            <a:pPr lvl="1"/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=""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0805"/>
              </p:ext>
            </p:extLst>
          </p:nvPr>
        </p:nvGraphicFramePr>
        <p:xfrm>
          <a:off x="183547" y="2383025"/>
          <a:ext cx="8932336" cy="3876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="" xmlns:a16="http://schemas.microsoft.com/office/drawing/2014/main" val="1002579813"/>
                    </a:ext>
                  </a:extLst>
                </a:gridCol>
                <a:gridCol w="4597565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="" xmlns:a16="http://schemas.microsoft.com/office/drawing/2014/main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="" xmlns:a16="http://schemas.microsoft.com/office/drawing/2014/main" val="3268011273"/>
                    </a:ext>
                  </a:extLst>
                </a:gridCol>
                <a:gridCol w="2037404">
                  <a:extLst>
                    <a:ext uri="{9D8B030D-6E8A-4147-A177-3AD203B41FA5}">
                      <a16:colId xmlns="" xmlns:a16="http://schemas.microsoft.com/office/drawing/2014/main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company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[Ericsson]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Qualcomm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Zhangqian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[Ericsson]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[Nokia]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[Leo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[ Huawei]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5680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[Lim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[LGE]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2840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TBD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TBD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EN-DC, NR CA/DC basket WIs from Rel-16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In principle, any new proposed EN-DC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WIs.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 Additional baskets can be generated if necessary.</a:t>
            </a:r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=""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48378"/>
              </p:ext>
            </p:extLst>
          </p:nvPr>
        </p:nvGraphicFramePr>
        <p:xfrm>
          <a:off x="203393" y="2126356"/>
          <a:ext cx="8761095" cy="4549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="" xmlns:a16="http://schemas.microsoft.com/office/drawing/2014/main" val="191887880"/>
                    </a:ext>
                  </a:extLst>
                </a:gridCol>
                <a:gridCol w="4193857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1090549">
                  <a:extLst>
                    <a:ext uri="{9D8B030D-6E8A-4147-A177-3AD203B41FA5}">
                      <a16:colId xmlns="" xmlns:a16="http://schemas.microsoft.com/office/drawing/2014/main" val="4235011964"/>
                    </a:ext>
                  </a:extLst>
                </a:gridCol>
                <a:gridCol w="943991">
                  <a:extLst>
                    <a:ext uri="{9D8B030D-6E8A-4147-A177-3AD203B41FA5}">
                      <a16:colId xmlns="" xmlns:a16="http://schemas.microsoft.com/office/drawing/2014/main" val="3268011273"/>
                    </a:ext>
                  </a:extLst>
                </a:gridCol>
                <a:gridCol w="2243138">
                  <a:extLst>
                    <a:ext uri="{9D8B030D-6E8A-4147-A177-3AD203B41FA5}">
                      <a16:colId xmlns="" xmlns:a16="http://schemas.microsoft.com/office/drawing/2014/main" val="2899072416"/>
                    </a:ext>
                  </a:extLst>
                </a:gridCol>
              </a:tblGrid>
              <a:tr h="206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rapporteur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 (x&gt;=y)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 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658711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[Oguma Yuta]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[NTT DOCOMO]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leo.liuye@huawei.com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[Petri 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[Nokia]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Petri.vasenkari@nokia.com</a:t>
                      </a:r>
                      <a:endParaRPr lang="ja-JP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[Samsung]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yankun.li@SAMSUNG.COM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UL</a:t>
                      </a:r>
                      <a:r>
                        <a:rPr lang="en-US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r>
                        <a:rPr lang="en-US" sz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NR DC, the basket will be used for NR DC only after the DC configurations selected for late drop is finished.</a:t>
                      </a:r>
                      <a:endParaRPr lang="en-US" sz="1200" dirty="0" smtClean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[ZTE]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cao.aijun@zte.com.cn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[LGE]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suhwan.lim@lge.com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/>
          <a:lstStyle/>
          <a:p>
            <a:r>
              <a:rPr lang="fi-FI" altLang="en-US" sz="2800" dirty="0">
                <a:ea typeface="MS PGothic" panose="020B0600070205080204" pitchFamily="50" charset="-128"/>
              </a:rPr>
              <a:t>Handling of configurations not completed by June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Any configurations for LTE-CA, NR CA/DC, EN-DC not completed by June will be moved to one of the basket WIs Rel-16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based on requests using official format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deadline of the requests 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10:59pm UTC on Fri 11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 2018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There are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some conditions to request certain configurations. See slide 6 and 8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If the contact persons have configurations which may or may not be completed by May, it is recommended to share the request including the configurations.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In case the configurations are competed by May, that will be specified in Rel15 even if the contact person share the request for Rel16 basket WI.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potential rapporteurs will reflect the requests into the respective WIDs before the meeting.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WIDs will be initially reviewed in the May meeting and endorsed.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rapporteurs will share revised WIDs based on the outcome of the meeting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Tue 29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Some configurations may be deleted due to unexpected good progress. That means the requirements for the configurations to be deleted from Rel16 WID is specified in Rel15 spec.</a:t>
            </a:r>
            <a:endParaRPr lang="fi-FI" altLang="ja-JP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revised WIDs will be further reviewed on </a:t>
            </a:r>
            <a:r>
              <a:rPr lang="en-US" altLang="ja-JP" sz="1600" u="sng" dirty="0">
                <a:solidFill>
                  <a:srgbClr val="0000FF"/>
                </a:solidFill>
                <a:ea typeface="MS PGothic" panose="020B0600070205080204" pitchFamily="50" charset="-128"/>
              </a:rPr>
              <a:t>3GPP_TSG_RAN_WG4@LIST.ETSI.ORG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the Fri 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st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June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and endorsed.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A way for requests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reflector for requests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LTE-CA configurations request: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3"/>
              </a:rPr>
              <a:t>3GPP_TSG_RAN_WG4_CA@LIST.ETSI.ORG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EN-DC, NR CA/DC configuration: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4"/>
              </a:rPr>
              <a:t>3GPP_TSG_RAN_WG4_NR_BANDS@LIST.ETSI.ORG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title</a:t>
            </a:r>
            <a:r>
              <a:rPr lang="en-US" altLang="ja-JP" sz="2000" dirty="0">
                <a:ea typeface="MS PGothic" panose="020B0600070205080204" pitchFamily="50" charset="-128"/>
              </a:rPr>
              <a:t>: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[</a:t>
            </a:r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Request for R4#XX] New configurations by “Company name”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“[Request for R4#87] New configurations by NTT DOCOMO, INC.”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Request format: use the attachments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LTE-CA: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EN-DC, NR CA/DC: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Requests including information with [ ] will NOT be counted as request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Others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 proponents shall check if the fallback modes for the proposed configurations have been already specified or not. If NOT, they shall request not specified fallback modes as well</a:t>
            </a:r>
            <a:r>
              <a:rPr lang="en-US" altLang="ja-JP" sz="16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An example of a possible WID is attached where the request for 6DL/1UL of CA_3A-28A-41C-42C from </a:t>
            </a:r>
            <a:r>
              <a:rPr lang="en-US" altLang="ja-JP" sz="1600" dirty="0" err="1" smtClean="0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 Corp. in [R4-1802426] is already reflected.  Note some missing information should be shared by </a:t>
            </a:r>
            <a:r>
              <a:rPr lang="en-US" altLang="ja-JP" sz="1600" dirty="0" err="1" smtClean="0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 Corp..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="" xmlns:a16="http://schemas.microsoft.com/office/drawing/2014/main" id="{7B412E67-610C-4A4D-8FBD-91C9ABC5A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24254"/>
              </p:ext>
            </p:extLst>
          </p:nvPr>
        </p:nvGraphicFramePr>
        <p:xfrm>
          <a:off x="3252788" y="3209131"/>
          <a:ext cx="21796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パッケージャー シェル オブジェクト" showAsIcon="1" r:id="rId6" imgW="2180160" imgH="439560" progId="Package">
                  <p:embed/>
                </p:oleObj>
              </mc:Choice>
              <mc:Fallback>
                <p:oleObj name="パッケージャー シェル オブジェクト" showAsIcon="1" r:id="rId6" imgW="2180160" imgH="439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52788" y="3209131"/>
                        <a:ext cx="2179637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>
            <a:extLst>
              <a:ext uri="{FF2B5EF4-FFF2-40B4-BE49-F238E27FC236}">
                <a16:creationId xmlns="" xmlns:a16="http://schemas.microsoft.com/office/drawing/2014/main" id="{C0C04386-657F-49AF-A16B-D77384A748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331866"/>
              </p:ext>
            </p:extLst>
          </p:nvPr>
        </p:nvGraphicFramePr>
        <p:xfrm>
          <a:off x="3265488" y="3937949"/>
          <a:ext cx="21669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パッケージャー シェル オブジェクト" showAsIcon="1" r:id="rId8" imgW="2167200" imgH="439560" progId="Package">
                  <p:embed/>
                </p:oleObj>
              </mc:Choice>
              <mc:Fallback>
                <p:oleObj name="パッケージャー シェル オブジェクト" showAsIcon="1" r:id="rId8" imgW="2167200" imgH="439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65488" y="3937949"/>
                        <a:ext cx="2166937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54832"/>
              </p:ext>
            </p:extLst>
          </p:nvPr>
        </p:nvGraphicFramePr>
        <p:xfrm>
          <a:off x="4427984" y="6237312"/>
          <a:ext cx="3802558" cy="46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パッケージャー シェル オブジェクト" showAsIcon="1" r:id="rId10" imgW="5877360" imgH="723960" progId="Package">
                  <p:embed/>
                </p:oleObj>
              </mc:Choice>
              <mc:Fallback>
                <p:oleObj name="パッケージャー シェル オブジェクト" showAsIcon="1" r:id="rId10" imgW="5877360" imgH="723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27984" y="6237312"/>
                        <a:ext cx="3802558" cy="468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71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=""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4356"/>
              </p:ext>
            </p:extLst>
          </p:nvPr>
        </p:nvGraphicFramePr>
        <p:xfrm>
          <a:off x="230907" y="1412776"/>
          <a:ext cx="8866909" cy="5126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285">
                  <a:extLst>
                    <a:ext uri="{9D8B030D-6E8A-4147-A177-3AD203B41FA5}">
                      <a16:colId xmlns="" xmlns:a16="http://schemas.microsoft.com/office/drawing/2014/main" val="1002579813"/>
                    </a:ext>
                  </a:extLst>
                </a:gridCol>
                <a:gridCol w="3848224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4724400">
                  <a:extLst>
                    <a:ext uri="{9D8B030D-6E8A-4147-A177-3AD203B41FA5}">
                      <a16:colId xmlns="" xmlns:a16="http://schemas.microsoft.com/office/drawing/2014/main" val="3268011273"/>
                    </a:ext>
                  </a:extLst>
                </a:gridCol>
              </a:tblGrid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8823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0231455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UL)=(3A-42A, 3A or 42A)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2868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5198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2 bands with 2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6632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10934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 case CA configurations with the number of CCs more than x CCs is proposed in Rel-16, RRM and demodulation requirements will be addressed in this basket WI. X is FFS.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of the currently available basket WI for more than 5 CC is completed in Rel15, then, that means RRM and demodulation requirements for  up to 7 CCs will be completed. Hence X becomes 7 while it is not completed, then, X will become 5.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="" xmlns:a16="http://schemas.microsoft.com/office/drawing/2014/main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69460"/>
              </p:ext>
            </p:extLst>
          </p:nvPr>
        </p:nvGraphicFramePr>
        <p:xfrm>
          <a:off x="183547" y="2491740"/>
          <a:ext cx="8716613" cy="410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="" xmlns:a16="http://schemas.microsoft.com/office/drawing/2014/main" val="1002579813"/>
                    </a:ext>
                  </a:extLst>
                </a:gridCol>
                <a:gridCol w="4098893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4328160">
                  <a:extLst>
                    <a:ext uri="{9D8B030D-6E8A-4147-A177-3AD203B41FA5}">
                      <a16:colId xmlns="" xmlns:a16="http://schemas.microsoft.com/office/drawing/2014/main" val="3268011273"/>
                    </a:ext>
                  </a:extLst>
                </a:gridCol>
              </a:tblGrid>
              <a:tr h="3420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Conditions: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(y-1) CC UL.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Intra band contiguous CA of 3cc DL/3ccUL CA is proposed, Intra band contiguous CA of 3ccDL/2ccUL 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Included intra CAs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(DL, UL)=(1A-3C-5A, 1A or 3C or 5A) is proposed, Intra band contiguous CA of (UL, DL) = (3C, 3C) shall be  completed or being to be completed in advance..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38739583"/>
                  </a:ext>
                </a:extLst>
              </a:tr>
              <a:tr h="30356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All the fallback for 2 bands DL with 1 band UL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5982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</a:t>
                      </a:r>
                      <a:r>
                        <a:rPr lang="en-US" altLang="ja-JP" sz="11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endParaRPr lang="ja-JP" alt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="" xmlns:a16="http://schemas.microsoft.com/office/drawing/2014/main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new band is specified,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36244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EN-DC, NR CA/DC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=""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55359"/>
              </p:ext>
            </p:extLst>
          </p:nvPr>
        </p:nvGraphicFramePr>
        <p:xfrm>
          <a:off x="149543" y="1325880"/>
          <a:ext cx="8689657" cy="4897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="" xmlns:a16="http://schemas.microsoft.com/office/drawing/2014/main" val="191887880"/>
                    </a:ext>
                  </a:extLst>
                </a:gridCol>
                <a:gridCol w="4373042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4027055">
                  <a:extLst>
                    <a:ext uri="{9D8B030D-6E8A-4147-A177-3AD203B41FA5}">
                      <a16:colId xmlns="" xmlns:a16="http://schemas.microsoft.com/office/drawing/2014/main" val="4235011964"/>
                    </a:ext>
                  </a:extLst>
                </a:gridCol>
              </a:tblGrid>
              <a:tr h="1154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56639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65871193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of LTE inter band CA for x bands DL with 1 band UL (x=1, 2, 3, 4) + NR inter-band CA for 2 bands DL with 1 band UL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838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-18256"/>
            <a:ext cx="8628637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EN-DC, NR CA/DC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=""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34294"/>
              </p:ext>
            </p:extLst>
          </p:nvPr>
        </p:nvGraphicFramePr>
        <p:xfrm>
          <a:off x="90011" y="2368632"/>
          <a:ext cx="8925877" cy="4117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">
                  <a:extLst>
                    <a:ext uri="{9D8B030D-6E8A-4147-A177-3AD203B41FA5}">
                      <a16:colId xmlns="" xmlns:a16="http://schemas.microsoft.com/office/drawing/2014/main" val="191887880"/>
                    </a:ext>
                  </a:extLst>
                </a:gridCol>
                <a:gridCol w="4352449">
                  <a:extLst>
                    <a:ext uri="{9D8B030D-6E8A-4147-A177-3AD203B41FA5}">
                      <a16:colId xmlns="" xmlns:a16="http://schemas.microsoft.com/office/drawing/2014/main" val="4214794590"/>
                    </a:ext>
                  </a:extLst>
                </a:gridCol>
                <a:gridCol w="4321968">
                  <a:extLst>
                    <a:ext uri="{9D8B030D-6E8A-4147-A177-3AD203B41FA5}">
                      <a16:colId xmlns="" xmlns:a16="http://schemas.microsoft.com/office/drawing/2014/main" val="4235011964"/>
                    </a:ext>
                  </a:extLst>
                </a:gridCol>
              </a:tblGrid>
              <a:tr h="13868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</a:rPr>
                        <a:t>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0679594"/>
                  </a:ext>
                </a:extLst>
              </a:tr>
              <a:tr h="5547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Ex: In order to propose (DL, UL)=(n3A-n3A, n3A-n3A), </a:t>
                      </a: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 of (DL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UL)=(n3A-n3A, n3A) </a:t>
                      </a: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65871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04584895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</a:t>
                      </a: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, completion of CA_1A-3A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, DC_1A_n78 and DC_3A_n78 </a:t>
                      </a: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0042829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1594993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8950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3738264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NR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bands </a:t>
                      </a: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</a:t>
                      </a:r>
                      <a:r>
                        <a:rPr lang="en-US" altLang="ja-JP" sz="1200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2513151"/>
                  </a:ext>
                </a:extLst>
              </a:tr>
              <a:tr h="11961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</a:t>
                      </a: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completion</a:t>
                      </a:r>
                      <a:r>
                        <a:rPr lang="en-US" altLang="ja-JP" sz="1200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, CA_n5-n78, DC_1A_n5, DC_1A-n78, DC_3A-n5 and DC_3A_n78 </a:t>
                      </a: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3" y="980728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EN-DC, NR CA/DC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new band is specified,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</a:t>
            </a:r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Realistic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and reasonable planning </a:t>
            </a:r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however, need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to be </a:t>
            </a:r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discussed when that band is being specified.</a:t>
            </a:r>
            <a:endParaRPr lang="en-US" altLang="ja-JP" sz="14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99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2157</Words>
  <Application>Microsoft Office PowerPoint</Application>
  <PresentationFormat>画面に合わせる (4:3)</PresentationFormat>
  <Paragraphs>243</Paragraphs>
  <Slides>9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1" baseType="lpstr">
      <vt:lpstr>Office ​​テーマ</vt:lpstr>
      <vt:lpstr>パッケージャー シェル オブジェクト</vt:lpstr>
      <vt:lpstr>LTE-CA, EN-DC, NR CA/DC configuration handling for Rel-16</vt:lpstr>
      <vt:lpstr>LTE-CA basket WIs from Rel-16</vt:lpstr>
      <vt:lpstr>EN-DC, NR CA/DC basket WIs from Rel-16</vt:lpstr>
      <vt:lpstr>Handling of configurations not completed by June</vt:lpstr>
      <vt:lpstr>A way for requests</vt:lpstr>
      <vt:lpstr>Scope of new LTE-CA basket WIs</vt:lpstr>
      <vt:lpstr>Conditions for request LTE-CA </vt:lpstr>
      <vt:lpstr>Scope of EN-DC, NR CA/DC basket WIs</vt:lpstr>
      <vt:lpstr>Conditions for request EN-DC, NR CA/DC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0172918</cp:lastModifiedBy>
  <cp:revision>5</cp:revision>
  <dcterms:created xsi:type="dcterms:W3CDTF">2018-04-06T07:19:49Z</dcterms:created>
  <dcterms:modified xsi:type="dcterms:W3CDTF">2018-04-06T09:55:26Z</dcterms:modified>
</cp:coreProperties>
</file>