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3"/>
  </p:notesMasterIdLst>
  <p:sldIdLst>
    <p:sldId id="256" r:id="rId5"/>
    <p:sldId id="283" r:id="rId6"/>
    <p:sldId id="297" r:id="rId7"/>
    <p:sldId id="306" r:id="rId8"/>
    <p:sldId id="295" r:id="rId9"/>
    <p:sldId id="290" r:id="rId10"/>
    <p:sldId id="296" r:id="rId11"/>
    <p:sldId id="305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2742" autoAdjust="0"/>
  </p:normalViewPr>
  <p:slideViewPr>
    <p:cSldViewPr>
      <p:cViewPr varScale="1">
        <p:scale>
          <a:sx n="100" d="100"/>
          <a:sy n="100" d="100"/>
        </p:scale>
        <p:origin x="94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18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77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3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9052340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4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23953418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49143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7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6496854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8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700852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2018/4/4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sz="4000" dirty="0" err="1"/>
              <a:t>Wayforward</a:t>
            </a:r>
            <a:r>
              <a:rPr lang="en-US" altLang="ja-JP" sz="4000" dirty="0"/>
              <a:t> on requirement of i</a:t>
            </a:r>
            <a:r>
              <a:rPr lang="en-US" altLang="zh-TW" sz="4000" dirty="0"/>
              <a:t>ntra-frequency measurement without gap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smtClean="0">
                <a:solidFill>
                  <a:schemeClr val="tx1"/>
                </a:solidFill>
              </a:rPr>
              <a:t>Mediatek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44121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RAN#86 </a:t>
            </a:r>
            <a:r>
              <a:rPr lang="en-US" altLang="ja-JP" b="1" dirty="0" err="1"/>
              <a:t>Bis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/>
              <a:t>Melbourne, Australia, April 16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- 20</a:t>
            </a:r>
            <a:r>
              <a:rPr lang="en-GB" altLang="ja-JP" b="1" baseline="30000" dirty="0"/>
              <a:t>th</a:t>
            </a:r>
            <a:r>
              <a:rPr lang="en-GB" altLang="ja-JP" b="1" dirty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smtClean="0"/>
              <a:t>R4-1803670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2800" dirty="0"/>
              <a:t>Background : requirement of Intra-frequency measurement without gap agreed in #86</a:t>
            </a:r>
          </a:p>
        </p:txBody>
      </p:sp>
      <p:graphicFrame>
        <p:nvGraphicFramePr>
          <p:cNvPr id="4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8005514"/>
              </p:ext>
            </p:extLst>
          </p:nvPr>
        </p:nvGraphicFramePr>
        <p:xfrm>
          <a:off x="1115616" y="1740878"/>
          <a:ext cx="7128792" cy="3566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2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532859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228601">
                <a:tc>
                  <a:txBody>
                    <a:bodyPr/>
                    <a:lstStyle/>
                    <a:p>
                      <a:r>
                        <a:rPr lang="en-US" sz="1800" dirty="0">
                          <a:solidFill>
                            <a:schemeClr val="tx1"/>
                          </a:solidFill>
                        </a:rPr>
                        <a:t>Sub-Issue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8053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  <a:r>
                        <a:rPr lang="en-US" sz="16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en-US" sz="1600" b="0" baseline="0" dirty="0">
                          <a:solidFill>
                            <a:schemeClr val="tx1"/>
                          </a:solidFill>
                        </a:rPr>
                        <a:t>PSS/SSS Sync.</a:t>
                      </a:r>
                      <a:endParaRPr lang="en-US" sz="16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Agreement: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max(600ms,[5 or 6]x SMTC period) </a:t>
                      </a:r>
                    </a:p>
                    <a:p>
                      <a:pPr marL="342900" indent="-342900">
                        <a:buFont typeface="Arial" panose="020B0604020202020204" pitchFamily="34" charset="0"/>
                        <a:buChar char="•"/>
                      </a:pPr>
                      <a:r>
                        <a:rPr lang="en-GB" altLang="zh-TW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max([X</a:t>
                      </a:r>
                      <a:r>
                        <a:rPr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lang="en-GB" sz="1600" b="0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,[5 or 6]x N</a:t>
                      </a:r>
                      <a:r>
                        <a:rPr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SMTC period)</a:t>
                      </a:r>
                      <a:b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Editor’s note: The values of X</a:t>
                      </a:r>
                      <a:r>
                        <a:rPr kumimoji="1"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and N</a:t>
                      </a:r>
                      <a:r>
                        <a:rPr kumimoji="1"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are to be updated. </a:t>
                      </a:r>
                      <a:endParaRPr kumimoji="1" lang="en-US" altLang="zh-TW" sz="16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8053">
                <a:tc>
                  <a:txBody>
                    <a:bodyPr/>
                    <a:lstStyle/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SBI Acquisition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Agreement:</a:t>
                      </a:r>
                    </a:p>
                    <a:p>
                      <a:pPr marL="342900" indent="-3429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max(120, 3 x SMTC period)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TW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max([X</a:t>
                      </a:r>
                      <a:r>
                        <a:rPr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], [5] x N</a:t>
                      </a:r>
                      <a:r>
                        <a:rPr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period)</a:t>
                      </a:r>
                      <a:b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Editor’s note: The values of X</a:t>
                      </a:r>
                      <a:r>
                        <a:rPr kumimoji="1"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and N</a:t>
                      </a:r>
                      <a:r>
                        <a:rPr kumimoji="1"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are to be updated. </a:t>
                      </a:r>
                      <a:endParaRPr kumimoji="1" lang="en-US" altLang="zh-TW" sz="16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805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Measurement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b="0" dirty="0">
                          <a:solidFill>
                            <a:schemeClr val="tx1"/>
                          </a:solidFill>
                        </a:rPr>
                        <a:t>Agreement:</a:t>
                      </a:r>
                    </a:p>
                    <a:p>
                      <a:pPr marL="342900" indent="-342900" algn="l" defTabSz="914400" rtl="0" eaLnBrk="1" latinLnBrk="0" hangingPunct="1">
                        <a:buFont typeface="Arial" panose="020B0604020202020204" pitchFamily="34" charset="0"/>
                        <a:buChar char="•"/>
                      </a:pPr>
                      <a:r>
                        <a:rPr lang="en-US" altLang="zh-TW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max(200, 5 x SMTC period)</a:t>
                      </a: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Char char="•"/>
                        <a:tabLst/>
                        <a:defRPr/>
                      </a:pPr>
                      <a:r>
                        <a:rPr lang="en-GB" altLang="zh-TW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max([X</a:t>
                      </a:r>
                      <a:r>
                        <a:rPr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], 5 x N</a:t>
                      </a:r>
                      <a:r>
                        <a:rPr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period)</a:t>
                      </a:r>
                      <a:br>
                        <a:rPr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Editor’s note: The values of X</a:t>
                      </a:r>
                      <a:r>
                        <a:rPr kumimoji="1"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and N</a:t>
                      </a:r>
                      <a:r>
                        <a:rPr kumimoji="1" lang="en-GB" sz="16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en-GB" sz="16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are to be updated. </a:t>
                      </a:r>
                      <a:endParaRPr kumimoji="1" lang="en-US" altLang="zh-TW" sz="16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6" name="TextBox 2"/>
          <p:cNvSpPr txBox="1"/>
          <p:nvPr/>
        </p:nvSpPr>
        <p:spPr>
          <a:xfrm>
            <a:off x="395536" y="1340768"/>
            <a:ext cx="83529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sz="2000" dirty="0"/>
              <a:t>Agreement for single frequency layer</a:t>
            </a:r>
          </a:p>
        </p:txBody>
      </p:sp>
    </p:spTree>
    <p:extLst>
      <p:ext uri="{BB962C8B-B14F-4D97-AF65-F5344CB8AC3E}">
        <p14:creationId xmlns:p14="http://schemas.microsoft.com/office/powerpoint/2010/main" val="10076869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/>
              <a:t>Background : agreed measurement types </a:t>
            </a:r>
            <a:br>
              <a:rPr lang="en-US" sz="2800" dirty="0"/>
            </a:br>
            <a:r>
              <a:rPr lang="en-US" sz="2800" dirty="0"/>
              <a:t>in </a:t>
            </a:r>
            <a:r>
              <a:rPr lang="en-US" altLang="ja-JP" sz="2800" dirty="0"/>
              <a:t>R4-1801829</a:t>
            </a:r>
            <a:endParaRPr lang="en-US" sz="2800" dirty="0"/>
          </a:p>
        </p:txBody>
      </p:sp>
      <p:sp>
        <p:nvSpPr>
          <p:cNvPr id="6" name="TextBox 2"/>
          <p:cNvSpPr txBox="1"/>
          <p:nvPr/>
        </p:nvSpPr>
        <p:spPr>
          <a:xfrm>
            <a:off x="395536" y="1340768"/>
            <a:ext cx="835292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All the UE activities for consideration (all the activities are SSB based)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RLM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Measurement type A: Intra-frequency measurement w/o MG and w/o interruption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For FR1, no mixed numerologies is assumed for this measurement type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For FR2, this measurement type is not applicable 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Measurement type B: intra-frequency measurement with interruption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For FR1, mixed numerologies is assumed for this measurement type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For FR2, Rx beam sweeping is assumed for this measurement type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Measurement type C: intra-frequency measurement with MG</a:t>
            </a:r>
          </a:p>
          <a:p>
            <a:pPr marL="12001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E.g. Intra-frequency measurement outside active BWP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1600" dirty="0"/>
              <a:t>Measurement type D: inter-frequency measurement  and inter-RAT measurement</a:t>
            </a:r>
          </a:p>
        </p:txBody>
      </p:sp>
    </p:spTree>
    <p:extLst>
      <p:ext uri="{BB962C8B-B14F-4D97-AF65-F5344CB8AC3E}">
        <p14:creationId xmlns:p14="http://schemas.microsoft.com/office/powerpoint/2010/main" val="34840084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1143000"/>
          </a:xfrm>
        </p:spPr>
        <p:txBody>
          <a:bodyPr>
            <a:noAutofit/>
          </a:bodyPr>
          <a:lstStyle/>
          <a:p>
            <a:r>
              <a:rPr lang="en-US" sz="2800" dirty="0"/>
              <a:t>Background : agreed measurement types </a:t>
            </a:r>
            <a:br>
              <a:rPr lang="en-US" sz="2800" dirty="0"/>
            </a:br>
            <a:r>
              <a:rPr lang="en-US" sz="2800" dirty="0"/>
              <a:t>in </a:t>
            </a:r>
            <a:r>
              <a:rPr lang="en-US" altLang="ja-JP" sz="2800" dirty="0"/>
              <a:t>R4-1801829</a:t>
            </a:r>
            <a:endParaRPr lang="en-US" sz="2800" dirty="0"/>
          </a:p>
        </p:txBody>
      </p:sp>
      <p:sp>
        <p:nvSpPr>
          <p:cNvPr id="6" name="TextBox 2"/>
          <p:cNvSpPr txBox="1"/>
          <p:nvPr/>
        </p:nvSpPr>
        <p:spPr>
          <a:xfrm>
            <a:off x="395536" y="1340768"/>
            <a:ext cx="835292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All the scenarios for consideration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Fully overlapped scenarios: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1a: Fully overlapped between MG and SMTC in type A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1b</a:t>
            </a:r>
            <a:r>
              <a:rPr lang="en-US" sz="1600" dirty="0" smtClean="0"/>
              <a:t>: </a:t>
            </a:r>
            <a:r>
              <a:rPr lang="en-US" sz="1600" dirty="0"/>
              <a:t>Fully overlapped between MG and SMTC in type B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1c: Fully overlapped between MG and RLM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Partial overlapped scenarios: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2a: Partial overlapped between MG and SMTC in type A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2b: Partial overlapped between MG and SMTC in type B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2c: Partial overlapped between MG and RLM</a:t>
            </a:r>
          </a:p>
          <a:p>
            <a:pPr marL="742950" lvl="2" indent="-285750">
              <a:buFont typeface="Arial" panose="020B0604020202020204" pitchFamily="34" charset="0"/>
              <a:buChar char="•"/>
            </a:pPr>
            <a:r>
              <a:rPr lang="en-US" sz="1600" dirty="0"/>
              <a:t>Fully non-overlapped scenarios: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3a: Fully non-overlapped between MG and SMTC in type A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3b: Fully non-overlapped between MG and SMTC in type B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r>
              <a:rPr lang="en-US" sz="1600" dirty="0"/>
              <a:t>Scenario 3c: Fully non-overlapped between MG and </a:t>
            </a:r>
            <a:r>
              <a:rPr lang="en-US" sz="1600" dirty="0" smtClean="0"/>
              <a:t>RLM</a:t>
            </a:r>
          </a:p>
          <a:p>
            <a:pPr marL="1200150" lvl="3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pPr marL="2857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In partial overlapped scenarios </a:t>
            </a:r>
            <a:r>
              <a:rPr lang="en-US" sz="1600" dirty="0" smtClean="0"/>
              <a:t>2a/2b/2c, the requirements can be further divided into 9 cases </a:t>
            </a:r>
            <a:endParaRPr lang="en-US" sz="16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977201"/>
              </p:ext>
            </p:extLst>
          </p:nvPr>
        </p:nvGraphicFramePr>
        <p:xfrm>
          <a:off x="902018" y="5157192"/>
          <a:ext cx="7725543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14986"/>
                <a:gridCol w="2430733"/>
                <a:gridCol w="1989912"/>
                <a:gridCol w="1989912"/>
              </a:tblGrid>
              <a:tr h="160784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FR1/FR2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Within MG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within/outside MG 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Outside MG only</a:t>
                      </a:r>
                      <a:endParaRPr lang="en-US" sz="1400" dirty="0"/>
                    </a:p>
                  </a:txBody>
                  <a:tcPr/>
                </a:tc>
              </a:tr>
              <a:tr h="26690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2a(Type A)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NA for FR1</a:t>
                      </a:r>
                      <a:r>
                        <a:rPr lang="en-US" sz="1400" baseline="0" dirty="0" smtClean="0">
                          <a:solidFill>
                            <a:srgbClr val="FF0000"/>
                          </a:solidFill>
                        </a:rPr>
                        <a:t> (Note-1)</a:t>
                      </a:r>
                      <a:endParaRPr 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FFS</a:t>
                      </a:r>
                      <a:r>
                        <a:rPr lang="en-US" sz="1400" baseline="0" dirty="0" smtClean="0"/>
                        <a:t> for FR1 </a:t>
                      </a:r>
                      <a:r>
                        <a:rPr lang="en-US" altLang="zh-CN" sz="1400" baseline="0" dirty="0" smtClean="0">
                          <a:solidFill>
                            <a:srgbClr val="FF0000"/>
                          </a:solidFill>
                        </a:rPr>
                        <a:t>(Note-1)</a:t>
                      </a:r>
                      <a:endParaRPr lang="en-US" sz="1400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/>
                        <a:t>FFS</a:t>
                      </a:r>
                      <a:r>
                        <a:rPr lang="en-US" sz="1400" b="1" baseline="0" dirty="0" smtClean="0"/>
                        <a:t> for FR1 </a:t>
                      </a:r>
                      <a:r>
                        <a:rPr lang="en-US" altLang="zh-CN" sz="1400" b="1" baseline="0" dirty="0" smtClean="0">
                          <a:solidFill>
                            <a:srgbClr val="FF0000"/>
                          </a:solidFill>
                        </a:rPr>
                        <a:t>(Note-1)</a:t>
                      </a:r>
                      <a:endParaRPr lang="en-US" sz="140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254496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2b(Type B)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FFS for FR1/FFS for FR2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FFS for FR1/FFS for FR2</a:t>
                      </a:r>
                      <a:endParaRPr lang="en-US" sz="1400" dirty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 smtClean="0">
                          <a:solidFill>
                            <a:schemeClr val="tx1"/>
                          </a:solidFill>
                        </a:rPr>
                        <a:t>FFS for FR1/FFS for FR2</a:t>
                      </a:r>
                      <a:endParaRPr lang="en-US" sz="1400" b="1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66901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2c(RLM)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NA for FR1</a:t>
                      </a:r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en-US" sz="1400" dirty="0" smtClean="0"/>
                        <a:t>FFS for FR2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FFS</a:t>
                      </a:r>
                      <a:r>
                        <a:rPr lang="en-US" sz="1400" baseline="0" dirty="0" smtClean="0"/>
                        <a:t> for FR1</a:t>
                      </a:r>
                      <a:r>
                        <a:rPr lang="en-US" sz="1400" dirty="0" smtClean="0"/>
                        <a:t>/FFS for FR2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/>
                        <a:t>FFS</a:t>
                      </a:r>
                      <a:r>
                        <a:rPr lang="en-US" sz="1400" baseline="0" dirty="0" smtClean="0"/>
                        <a:t> for FR1</a:t>
                      </a:r>
                      <a:r>
                        <a:rPr lang="en-US" sz="1400" dirty="0" smtClean="0"/>
                        <a:t>/FFS for FR2</a:t>
                      </a: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  <a:tr h="266901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 smtClean="0">
                          <a:solidFill>
                            <a:srgbClr val="FF0000"/>
                          </a:solidFill>
                        </a:rPr>
                        <a:t>*Note-1: There is no Type-A</a:t>
                      </a:r>
                      <a:r>
                        <a:rPr lang="en-US" sz="1400" baseline="0" dirty="0" smtClean="0">
                          <a:solidFill>
                            <a:srgbClr val="FF0000"/>
                          </a:solidFill>
                        </a:rPr>
                        <a:t> measurement in FR2, hence the corresponding requirements aren’t needed</a:t>
                      </a:r>
                      <a:endParaRPr lang="en-US" sz="1400" dirty="0" smtClean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dirty="0" smtClean="0">
                        <a:solidFill>
                          <a:srgbClr val="00B05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92588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Scope of this </a:t>
            </a:r>
            <a:r>
              <a:rPr lang="en-US" dirty="0" err="1"/>
              <a:t>Wayforward</a:t>
            </a:r>
            <a:endParaRPr lang="en-US" dirty="0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Discuss </a:t>
            </a:r>
            <a:r>
              <a:rPr lang="en-US" dirty="0"/>
              <a:t>the requirement considering</a:t>
            </a:r>
          </a:p>
          <a:p>
            <a:pPr lvl="1"/>
            <a:r>
              <a:rPr lang="en-US" dirty="0" smtClean="0"/>
              <a:t>Multiple </a:t>
            </a:r>
            <a:r>
              <a:rPr lang="en-US" dirty="0"/>
              <a:t>NR serving cells </a:t>
            </a:r>
          </a:p>
          <a:p>
            <a:pPr lvl="1"/>
            <a:r>
              <a:rPr lang="en-US" dirty="0" smtClean="0"/>
              <a:t>Collision between SMTC </a:t>
            </a:r>
            <a:r>
              <a:rPr lang="en-US" dirty="0"/>
              <a:t>occasions </a:t>
            </a:r>
            <a:r>
              <a:rPr lang="en-US" dirty="0" smtClean="0"/>
              <a:t>and MG</a:t>
            </a:r>
          </a:p>
          <a:p>
            <a:pPr lvl="2"/>
            <a:r>
              <a:rPr lang="en-US" dirty="0" smtClean="0"/>
              <a:t>Scenarios to be first focused on </a:t>
            </a:r>
          </a:p>
          <a:p>
            <a:pPr lvl="3"/>
            <a:r>
              <a:rPr lang="en-US" dirty="0" smtClean="0"/>
              <a:t>2a </a:t>
            </a:r>
            <a:r>
              <a:rPr lang="en-US" dirty="0"/>
              <a:t>and </a:t>
            </a:r>
            <a:r>
              <a:rPr lang="en-US" dirty="0" smtClean="0"/>
              <a:t>2b when </a:t>
            </a:r>
            <a:r>
              <a:rPr lang="en-US" dirty="0"/>
              <a:t>measurement is conducted only outside the MG</a:t>
            </a:r>
            <a:r>
              <a:rPr lang="en-US" dirty="0" smtClean="0"/>
              <a:t>.</a:t>
            </a:r>
          </a:p>
          <a:p>
            <a:pPr lvl="4">
              <a:buFont typeface="Arial" panose="020B0604020202020204" pitchFamily="34" charset="0"/>
              <a:buChar char="•"/>
            </a:pPr>
            <a:r>
              <a:rPr lang="en-US" dirty="0" smtClean="0"/>
              <a:t>The requirement for “2a </a:t>
            </a:r>
            <a:r>
              <a:rPr lang="en-US" dirty="0"/>
              <a:t>and 2b when measurement can also be conducted within the </a:t>
            </a:r>
            <a:r>
              <a:rPr lang="en-US" dirty="0" smtClean="0"/>
              <a:t>MG” can be later extended, if </a:t>
            </a:r>
            <a:r>
              <a:rPr lang="en-US" dirty="0"/>
              <a:t>RAN4 </a:t>
            </a:r>
            <a:r>
              <a:rPr lang="en-US" dirty="0" smtClean="0"/>
              <a:t>reaches consensus </a:t>
            </a:r>
            <a:r>
              <a:rPr lang="en-US" dirty="0"/>
              <a:t>on whether to specify the corresponding </a:t>
            </a:r>
            <a:r>
              <a:rPr lang="en-US" dirty="0" smtClean="0"/>
              <a:t>requirements</a:t>
            </a:r>
          </a:p>
          <a:p>
            <a:pPr lvl="3"/>
            <a:r>
              <a:rPr lang="en-US" dirty="0" smtClean="0"/>
              <a:t>The </a:t>
            </a:r>
            <a:r>
              <a:rPr lang="en-US" dirty="0"/>
              <a:t>requirements of 3a can be simplified from that of </a:t>
            </a:r>
            <a:r>
              <a:rPr lang="en-US" dirty="0" smtClean="0"/>
              <a:t>2a</a:t>
            </a:r>
          </a:p>
          <a:p>
            <a:pPr lvl="2"/>
            <a:r>
              <a:rPr lang="en-US" dirty="0" smtClean="0"/>
              <a:t>Other scenarios to be </a:t>
            </a:r>
            <a:r>
              <a:rPr lang="en-US" dirty="0"/>
              <a:t>discussed after RAN4 </a:t>
            </a:r>
            <a:r>
              <a:rPr lang="en-US" dirty="0" smtClean="0"/>
              <a:t>reaches consensus </a:t>
            </a:r>
            <a:r>
              <a:rPr lang="en-US" dirty="0"/>
              <a:t>on whether to specify the corresponding </a:t>
            </a:r>
            <a:r>
              <a:rPr lang="en-US" dirty="0" smtClean="0"/>
              <a:t>requirements</a:t>
            </a:r>
            <a:endParaRPr lang="en-US" dirty="0"/>
          </a:p>
          <a:p>
            <a:pPr lvl="3">
              <a:buFont typeface="Arial" panose="020B0604020202020204" pitchFamily="34" charset="0"/>
              <a:buChar char="•"/>
            </a:pPr>
            <a:r>
              <a:rPr lang="en-US" dirty="0" smtClean="0"/>
              <a:t>1a and 1b </a:t>
            </a:r>
          </a:p>
          <a:p>
            <a:pPr lvl="3">
              <a:buFont typeface="Arial" panose="020B0604020202020204" pitchFamily="34" charset="0"/>
              <a:buChar char="•"/>
            </a:pPr>
            <a:r>
              <a:rPr lang="en-US" dirty="0" smtClean="0"/>
              <a:t>3b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35378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395536" y="1143000"/>
            <a:ext cx="835292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dirty="0"/>
              <a:t>The requirement of single frequency layer is further scaled by the parameter </a:t>
            </a:r>
            <a:r>
              <a:rPr lang="en-US" dirty="0" err="1">
                <a:solidFill>
                  <a:srgbClr val="FF0000"/>
                </a:solidFill>
              </a:rPr>
              <a:t>K</a:t>
            </a:r>
            <a:r>
              <a:rPr lang="en-US" baseline="-25000" dirty="0" err="1">
                <a:solidFill>
                  <a:srgbClr val="FF0000"/>
                </a:solidFill>
              </a:rPr>
              <a:t>ca</a:t>
            </a:r>
            <a:r>
              <a:rPr lang="en-US" baseline="-25000" dirty="0"/>
              <a:t>  </a:t>
            </a:r>
            <a:r>
              <a:rPr lang="en-US" dirty="0"/>
              <a:t>which is a carrier-specific scaling factor, considering the multiple frequency layers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 err="1"/>
              <a:t>K</a:t>
            </a:r>
            <a:r>
              <a:rPr lang="en-US" baseline="-25000" dirty="0" err="1"/>
              <a:t>ca</a:t>
            </a:r>
            <a:r>
              <a:rPr lang="en-US" baseline="-25000" dirty="0"/>
              <a:t> </a:t>
            </a:r>
            <a:r>
              <a:rPr lang="en-US" dirty="0"/>
              <a:t>= 1, for the target frequency layer with NR </a:t>
            </a:r>
            <a:r>
              <a:rPr lang="en-GB" dirty="0" err="1" smtClean="0"/>
              <a:t>PCell</a:t>
            </a:r>
            <a:r>
              <a:rPr lang="en-GB" dirty="0" smtClean="0"/>
              <a:t> </a:t>
            </a:r>
            <a:r>
              <a:rPr lang="en-GB" dirty="0"/>
              <a:t>and </a:t>
            </a:r>
            <a:r>
              <a:rPr lang="en-US" dirty="0"/>
              <a:t>NR </a:t>
            </a:r>
            <a:r>
              <a:rPr lang="en-GB" dirty="0" err="1" smtClean="0"/>
              <a:t>PSCell</a:t>
            </a:r>
            <a:r>
              <a:rPr lang="en-GB" dirty="0"/>
              <a:t>.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 err="1"/>
              <a:t>K</a:t>
            </a:r>
            <a:r>
              <a:rPr lang="en-US" baseline="-25000" dirty="0" err="1"/>
              <a:t>ca</a:t>
            </a:r>
            <a:r>
              <a:rPr lang="en-US" baseline="-25000" dirty="0"/>
              <a:t> </a:t>
            </a:r>
            <a:r>
              <a:rPr lang="en-US" dirty="0"/>
              <a:t>= [TBD], for the target frequency layers with </a:t>
            </a:r>
            <a:r>
              <a:rPr lang="en-US" dirty="0" smtClean="0"/>
              <a:t>NR </a:t>
            </a:r>
            <a:r>
              <a:rPr lang="en-GB" dirty="0" err="1" smtClean="0"/>
              <a:t>SCells</a:t>
            </a:r>
            <a:r>
              <a:rPr lang="en-US" dirty="0"/>
              <a:t>. </a:t>
            </a:r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dirty="0"/>
              <a:t>The value may refer to the RAN4 conclusion on scaling/grouping rules of inter-frequency measurement.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Requirement with </a:t>
            </a:r>
            <a:r>
              <a:rPr lang="en-US" sz="2800" dirty="0" smtClean="0"/>
              <a:t>multiple </a:t>
            </a:r>
            <a:r>
              <a:rPr lang="en-US" sz="2800" dirty="0"/>
              <a:t>NR serving cells (CA/EN-DC)</a:t>
            </a:r>
          </a:p>
        </p:txBody>
      </p:sp>
    </p:spTree>
    <p:extLst>
      <p:ext uri="{BB962C8B-B14F-4D97-AF65-F5344CB8AC3E}">
        <p14:creationId xmlns:p14="http://schemas.microsoft.com/office/powerpoint/2010/main" val="15862889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423259" y="1020792"/>
            <a:ext cx="8352928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dirty="0"/>
              <a:t>The carrier-specific scaling factor </a:t>
            </a:r>
            <a:r>
              <a:rPr lang="en-US" dirty="0" err="1">
                <a:solidFill>
                  <a:srgbClr val="FF0000"/>
                </a:solidFill>
              </a:rPr>
              <a:t>K</a:t>
            </a:r>
            <a:r>
              <a:rPr lang="en-US" baseline="-25000" dirty="0" err="1">
                <a:solidFill>
                  <a:srgbClr val="FF0000"/>
                </a:solidFill>
              </a:rPr>
              <a:t>ca</a:t>
            </a:r>
            <a:r>
              <a:rPr lang="en-US" baseline="-25000" dirty="0">
                <a:solidFill>
                  <a:srgbClr val="FF0000"/>
                </a:solidFill>
              </a:rPr>
              <a:t> </a:t>
            </a:r>
            <a:r>
              <a:rPr lang="en-US" dirty="0"/>
              <a:t>is multiplied with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/>
              <a:t>Option 1: inside the max function 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/>
              <a:t>Option 2: outside the max function 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Requirement with multiple NR serving cells </a:t>
            </a:r>
            <a:br>
              <a:rPr lang="en-US" sz="2800" dirty="0"/>
            </a:br>
            <a:r>
              <a:rPr lang="en-US" sz="2800" dirty="0" smtClean="0"/>
              <a:t>(</a:t>
            </a:r>
            <a:r>
              <a:rPr lang="en-US" sz="2800" dirty="0"/>
              <a:t>examples for information)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44536042"/>
              </p:ext>
            </p:extLst>
          </p:nvPr>
        </p:nvGraphicFramePr>
        <p:xfrm>
          <a:off x="2252762" y="1692211"/>
          <a:ext cx="6651064" cy="22088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194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Sub-Issue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Applicable measurement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type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en-US" sz="1200" b="0" baseline="0" dirty="0">
                          <a:solidFill>
                            <a:schemeClr val="tx1"/>
                          </a:solidFill>
                        </a:rPr>
                        <a:t>PSS/SSS Sync.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max(600ms,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 or 6]x SMTC period) 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max([X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lang="en-GB" sz="1200" b="0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 or 6]x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SMTC period) 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SBI Acquisition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max(120,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3 x SMTC period)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max([X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],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[5] 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period) 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Measurement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max(200,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5 x SMTC period)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max([X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],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5 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period)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graphicFrame>
        <p:nvGraphicFramePr>
          <p:cNvPr id="10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268548"/>
              </p:ext>
            </p:extLst>
          </p:nvPr>
        </p:nvGraphicFramePr>
        <p:xfrm>
          <a:off x="2252762" y="4460508"/>
          <a:ext cx="6651064" cy="22088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194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Sub-Issue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Applicable measurement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type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en-US" sz="1200" b="0" baseline="0" dirty="0">
                          <a:solidFill>
                            <a:schemeClr val="tx1"/>
                          </a:solidFill>
                        </a:rPr>
                        <a:t>PSS/SSS Sync.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max(600ms,</a:t>
                      </a:r>
                      <a:r>
                        <a:rPr lang="en-US" sz="1200" dirty="0"/>
                        <a:t>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[5 or 6]x SMTC period) x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max([X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lang="en-GB" sz="1200" b="0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dirty="0"/>
                        <a:t>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[5 or 6]x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SMTC period) x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SBI Acquisition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max(120, 3 x SMTC period) x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max([X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], [5] 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period) x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Measurement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max(200, 5 x SMTC period) x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max([X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], 5 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period) x 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ca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81536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"/>
          <p:cNvSpPr txBox="1"/>
          <p:nvPr/>
        </p:nvSpPr>
        <p:spPr>
          <a:xfrm>
            <a:off x="395536" y="1143000"/>
            <a:ext cx="8352928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dirty="0"/>
              <a:t>When </a:t>
            </a:r>
            <a:r>
              <a:rPr lang="en-US" dirty="0" smtClean="0"/>
              <a:t>intra-frequency </a:t>
            </a:r>
            <a:r>
              <a:rPr lang="en-US" dirty="0"/>
              <a:t>measurements are performed in SMTC occasions not </a:t>
            </a:r>
            <a:r>
              <a:rPr lang="en-US" dirty="0" smtClean="0"/>
              <a:t>overlapped </a:t>
            </a:r>
            <a:r>
              <a:rPr lang="en-US" dirty="0"/>
              <a:t>with the </a:t>
            </a:r>
            <a:r>
              <a:rPr lang="en-US" dirty="0" smtClean="0"/>
              <a:t>gaps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/>
              <a:t>Requirements for </a:t>
            </a:r>
            <a:r>
              <a:rPr lang="en-GB" dirty="0" smtClean="0"/>
              <a:t>for </a:t>
            </a:r>
            <a:r>
              <a:rPr lang="en-US" dirty="0"/>
              <a:t>a single serving cell </a:t>
            </a:r>
            <a:r>
              <a:rPr lang="en-US" dirty="0" smtClean="0"/>
              <a:t>is scaled </a:t>
            </a:r>
            <a:r>
              <a:rPr lang="en-US" dirty="0"/>
              <a:t>by the parameter </a:t>
            </a:r>
            <a:r>
              <a:rPr lang="en-US" dirty="0" err="1"/>
              <a:t>K</a:t>
            </a:r>
            <a:r>
              <a:rPr lang="en-US" baseline="-25000" dirty="0" err="1"/>
              <a:t>p</a:t>
            </a:r>
            <a:r>
              <a:rPr lang="en-US" baseline="-25000" dirty="0"/>
              <a:t>-intra</a:t>
            </a:r>
            <a:endParaRPr lang="en-US" dirty="0"/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dirty="0" err="1"/>
              <a:t>K</a:t>
            </a:r>
            <a:r>
              <a:rPr lang="en-US" baseline="-25000" dirty="0" err="1"/>
              <a:t>p</a:t>
            </a:r>
            <a:r>
              <a:rPr lang="en-US" baseline="-25000" dirty="0"/>
              <a:t>-intra </a:t>
            </a:r>
            <a:r>
              <a:rPr lang="en-US" dirty="0"/>
              <a:t> is a </a:t>
            </a:r>
            <a:r>
              <a:rPr lang="en-US" dirty="0" smtClean="0"/>
              <a:t>scaling </a:t>
            </a:r>
            <a:r>
              <a:rPr lang="en-US" dirty="0"/>
              <a:t>factor multiplied with required sample number and then rounded </a:t>
            </a:r>
            <a:r>
              <a:rPr lang="en-US" dirty="0" smtClean="0"/>
              <a:t>up</a:t>
            </a:r>
            <a:endParaRPr lang="en-US" dirty="0"/>
          </a:p>
          <a:p>
            <a:pPr marL="1201738" lvl="3" indent="-285750">
              <a:buFont typeface="Arial" panose="020B0604020202020204" pitchFamily="34" charset="0"/>
              <a:buChar char="•"/>
            </a:pPr>
            <a:r>
              <a:rPr lang="en-US" dirty="0" err="1" smtClean="0"/>
              <a:t>K</a:t>
            </a:r>
            <a:r>
              <a:rPr lang="en-US" baseline="-25000" dirty="0" err="1" smtClean="0"/>
              <a:t>p</a:t>
            </a:r>
            <a:r>
              <a:rPr lang="en-US" baseline="-25000" dirty="0" smtClean="0"/>
              <a:t>-intra</a:t>
            </a:r>
            <a:r>
              <a:rPr lang="en-US" dirty="0" smtClean="0"/>
              <a:t> = 1/(1- SMTC period /MGRP), </a:t>
            </a:r>
            <a:r>
              <a:rPr lang="en-US" dirty="0"/>
              <a:t>where SMTC period </a:t>
            </a:r>
            <a:r>
              <a:rPr lang="en-US" smtClean="0"/>
              <a:t>&lt; MGRP</a:t>
            </a:r>
            <a:endParaRPr lang="en-US" dirty="0" smtClean="0"/>
          </a:p>
          <a:p>
            <a:pPr marL="1201738" lvl="3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7030A0"/>
              </a:solidFill>
            </a:endParaRPr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7030A0"/>
              </a:solidFill>
            </a:endParaRPr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7030A0"/>
              </a:solidFill>
            </a:endParaRPr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7030A0"/>
              </a:solidFill>
            </a:endParaRPr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7030A0"/>
              </a:solidFill>
            </a:endParaRPr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>
              <a:solidFill>
                <a:srgbClr val="7030A0"/>
              </a:solidFill>
            </a:endParaRPr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 smtClean="0">
              <a:solidFill>
                <a:srgbClr val="7030A0"/>
              </a:solidFill>
            </a:endParaRPr>
          </a:p>
          <a:p>
            <a:pPr marL="744538" lvl="2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7338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When </a:t>
            </a:r>
            <a:r>
              <a:rPr lang="en-US" dirty="0"/>
              <a:t>intra-frequency measurements </a:t>
            </a:r>
            <a:r>
              <a:rPr lang="en-US" dirty="0" smtClean="0"/>
              <a:t>can also be performed in SMTC </a:t>
            </a:r>
            <a:r>
              <a:rPr lang="en-US" dirty="0"/>
              <a:t>occasions </a:t>
            </a:r>
            <a:r>
              <a:rPr lang="en-US" dirty="0" smtClean="0"/>
              <a:t>overlapped </a:t>
            </a:r>
            <a:r>
              <a:rPr lang="en-US" dirty="0"/>
              <a:t>with the gaps</a:t>
            </a:r>
          </a:p>
          <a:p>
            <a:pPr marL="744538" lvl="2" indent="-285750">
              <a:buFont typeface="Arial" panose="020B0604020202020204" pitchFamily="34" charset="0"/>
              <a:buChar char="•"/>
            </a:pPr>
            <a:r>
              <a:rPr lang="en-US" dirty="0" smtClean="0"/>
              <a:t>Whether to specify the requirement is FFS</a:t>
            </a:r>
            <a:endParaRPr lang="en-US" dirty="0"/>
          </a:p>
          <a:p>
            <a:pPr marL="287338" lvl="1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95536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Requirement of 2a and 2b when measurement is conducted only outside the </a:t>
            </a:r>
            <a:r>
              <a:rPr lang="en-US" sz="2800" dirty="0" smtClean="0"/>
              <a:t>MG</a:t>
            </a:r>
            <a:endParaRPr lang="en-US" sz="2800" dirty="0"/>
          </a:p>
        </p:txBody>
      </p:sp>
      <p:graphicFrame>
        <p:nvGraphicFramePr>
          <p:cNvPr id="5" name="Content Placeholder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6400352"/>
              </p:ext>
            </p:extLst>
          </p:nvPr>
        </p:nvGraphicFramePr>
        <p:xfrm>
          <a:off x="1184804" y="2996952"/>
          <a:ext cx="6651064" cy="22088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716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64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6304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91942"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Sub-Issue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Requirement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>
                          <a:solidFill>
                            <a:schemeClr val="tx1"/>
                          </a:solidFill>
                        </a:rPr>
                        <a:t>Applicable measurement</a:t>
                      </a:r>
                      <a:r>
                        <a:rPr lang="en-US" sz="1200" baseline="0" dirty="0">
                          <a:solidFill>
                            <a:schemeClr val="tx1"/>
                          </a:solidFill>
                        </a:rPr>
                        <a:t> type</a:t>
                      </a:r>
                      <a:endParaRPr lang="en-US" sz="12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  <a:r>
                        <a:rPr lang="en-US" sz="1200" b="0" baseline="0" dirty="0">
                          <a:solidFill>
                            <a:schemeClr val="tx1"/>
                          </a:solidFill>
                        </a:rPr>
                        <a:t> </a:t>
                      </a:r>
                    </a:p>
                    <a:p>
                      <a:r>
                        <a:rPr lang="en-US" sz="1200" b="0" baseline="0" dirty="0">
                          <a:solidFill>
                            <a:schemeClr val="tx1"/>
                          </a:solidFill>
                        </a:rPr>
                        <a:t>PSS/SSS Sync.</a:t>
                      </a:r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max(600ms,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 or 6]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SMTC period)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max([X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r>
                        <a:rPr lang="en-GB" sz="1200" b="0" kern="1200" baseline="0" dirty="0" err="1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ms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 or 6]x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period)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SBI Acquisition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max(120,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3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max([X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],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[5] 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 SMTC period)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91942">
                <a:tc row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Intra-frequency</a:t>
                      </a:r>
                    </a:p>
                    <a:p>
                      <a:r>
                        <a:rPr lang="en-US" sz="1200" b="0" dirty="0">
                          <a:solidFill>
                            <a:schemeClr val="tx1"/>
                          </a:solidFill>
                        </a:rPr>
                        <a:t>Measurement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Font typeface="Arial" panose="020B0604020202020204" pitchFamily="34" charset="0"/>
                        <a:buNone/>
                      </a:pPr>
                      <a:r>
                        <a:rPr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FR1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max(200,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5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SMTC period)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A, 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1942">
                <a:tc vMerge="1">
                  <a:txBody>
                    <a:bodyPr/>
                    <a:lstStyle/>
                    <a:p>
                      <a:endParaRPr lang="en-US" sz="12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GB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FR2 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max([X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], </a:t>
                      </a:r>
                      <a:r>
                        <a:rPr lang="en-US" sz="1200" dirty="0">
                          <a:solidFill>
                            <a:srgbClr val="FF0000"/>
                          </a:solidFill>
                        </a:rPr>
                        <a:t>Ceil(</a:t>
                      </a:r>
                      <a:r>
                        <a:rPr lang="en-US" sz="1200" dirty="0" err="1">
                          <a:solidFill>
                            <a:srgbClr val="FF0000"/>
                          </a:solidFill>
                        </a:rPr>
                        <a:t>K</a:t>
                      </a:r>
                      <a:r>
                        <a:rPr lang="en-US" sz="1200" baseline="-25000" dirty="0" err="1">
                          <a:solidFill>
                            <a:srgbClr val="FF0000"/>
                          </a:solidFill>
                        </a:rPr>
                        <a:t>p</a:t>
                      </a:r>
                      <a:r>
                        <a:rPr lang="en-US" sz="1200" baseline="-25000" dirty="0">
                          <a:solidFill>
                            <a:srgbClr val="FF0000"/>
                          </a:solidFill>
                        </a:rPr>
                        <a:t>-intra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x 5 x N</a:t>
                      </a:r>
                      <a:r>
                        <a:rPr lang="en-GB" sz="1200" b="0" kern="1200" baseline="-250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GB" sz="1200" b="0" kern="1200" baseline="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en-GB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x  SMTC period)</a:t>
                      </a:r>
                      <a:endParaRPr kumimoji="1" lang="en-US" altLang="zh-TW" sz="1200" b="0" kern="1200" baseline="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kumimoji="1" lang="en-US" altLang="zh-TW" sz="1200" b="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784727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86942121D0D154CBD2D3F76445276D6" ma:contentTypeVersion="1" ma:contentTypeDescription="Create a new document." ma:contentTypeScope="" ma:versionID="b8d807968eb3d3a9868a8d83d069797b">
  <xsd:schema xmlns:xsd="http://www.w3.org/2001/XMLSchema" xmlns:xs="http://www.w3.org/2001/XMLSchema" xmlns:p="http://schemas.microsoft.com/office/2006/metadata/properties" xmlns:ns2="81c2d00d-6e98-4ecf-9fde-812538fb8530" xmlns:ns3="9238aee7-caa6-41e3-83d0-457e088803cc" xmlns:ns4="http://schemas.microsoft.com/sharepoint/v4" targetNamespace="http://schemas.microsoft.com/office/2006/metadata/properties" ma:root="true" ma:fieldsID="408fc3d172937589e39476a466dd6d59" ns2:_="" ns3:_="" ns4:_="">
    <xsd:import namespace="81c2d00d-6e98-4ecf-9fde-812538fb8530"/>
    <xsd:import namespace="9238aee7-caa6-41e3-83d0-457e088803cc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2:c0056b5a17ee4177952a0243d3705a30" minOccurs="0"/>
                <xsd:element ref="ns3:TaxCatchAll" minOccurs="0"/>
                <xsd:element ref="ns2:n5b632f732064b10a63a3a187e825ac6" minOccurs="0"/>
                <xsd:element ref="ns4:IconOverla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1c2d00d-6e98-4ecf-9fde-812538fb8530" elementFormDefault="qualified">
    <xsd:import namespace="http://schemas.microsoft.com/office/2006/documentManagement/types"/>
    <xsd:import namespace="http://schemas.microsoft.com/office/infopath/2007/PartnerControls"/>
    <xsd:element name="c0056b5a17ee4177952a0243d3705a30" ma:index="9" nillable="true" ma:taxonomy="true" ma:internalName="c0056b5a17ee4177952a0243d3705a30" ma:taxonomyFieldName="Document_x0020_Type" ma:displayName="Document Type" ma:default="" ma:fieldId="{c0056b5a-17ee-4177-952a-0243d3705a30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n5b632f732064b10a63a3a187e825ac6" ma:index="12" nillable="true" ma:taxonomy="true" ma:internalName="n5b632f732064b10a63a3a187e825ac6" ma:taxonomyFieldName="Technical_x0020_Type" ma:displayName="Technical Type" ma:default="" ma:fieldId="{75b632f7-3206-4b10-a63a-3a187e825ac6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IconOverlay" ma:index="13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IconOverlay xmlns="http://schemas.microsoft.com/sharepoint/v4" xsi:nil="true"/>
    <TaxCatchAll xmlns="9238aee7-caa6-41e3-83d0-457e088803cc"/>
    <n5b632f732064b10a63a3a187e825ac6 xmlns="81c2d00d-6e98-4ecf-9fde-812538fb8530">
      <Terms xmlns="http://schemas.microsoft.com/office/infopath/2007/PartnerControls"/>
    </n5b632f732064b10a63a3a187e825ac6>
    <c0056b5a17ee4177952a0243d3705a30 xmlns="81c2d00d-6e98-4ecf-9fde-812538fb8530">
      <Terms xmlns="http://schemas.microsoft.com/office/infopath/2007/PartnerControls"/>
    </c0056b5a17ee4177952a0243d3705a30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5AF7ED7-EFED-4C1C-8D14-01CBB967DAF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81c2d00d-6e98-4ecf-9fde-812538fb8530"/>
    <ds:schemaRef ds:uri="9238aee7-caa6-41e3-83d0-457e088803cc"/>
    <ds:schemaRef ds:uri="http://schemas.microsoft.com/sharepoint/v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BE7B8BC-82FC-4E05-8614-02C122873825}">
  <ds:schemaRefs>
    <ds:schemaRef ds:uri="http://purl.org/dc/dcmitype/"/>
    <ds:schemaRef ds:uri="http://purl.org/dc/elements/1.1/"/>
    <ds:schemaRef ds:uri="http://schemas.microsoft.com/office/infopath/2007/PartnerControl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9238aee7-caa6-41e3-83d0-457e088803cc"/>
    <ds:schemaRef ds:uri="http://schemas.microsoft.com/sharepoint/v4"/>
    <ds:schemaRef ds:uri="81c2d00d-6e98-4ecf-9fde-812538fb8530"/>
    <ds:schemaRef ds:uri="http://schemas.microsoft.com/office/2006/metadata/properties"/>
  </ds:schemaRefs>
</ds:datastoreItem>
</file>

<file path=customXml/itemProps3.xml><?xml version="1.0" encoding="utf-8"?>
<ds:datastoreItem xmlns:ds="http://schemas.openxmlformats.org/officeDocument/2006/customXml" ds:itemID="{FD506F1D-3485-42F1-B20D-225D17A39023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17977</TotalTime>
  <Words>1058</Words>
  <Application>Microsoft Office PowerPoint</Application>
  <PresentationFormat>如螢幕大小 (4:3)</PresentationFormat>
  <Paragraphs>183</Paragraphs>
  <Slides>8</Slides>
  <Notes>6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8</vt:i4>
      </vt:variant>
    </vt:vector>
  </HeadingPairs>
  <TitlesOfParts>
    <vt:vector size="13" baseType="lpstr">
      <vt:lpstr>ＭＳ Ｐゴシック</vt:lpstr>
      <vt:lpstr>新細明體</vt:lpstr>
      <vt:lpstr>Arial</vt:lpstr>
      <vt:lpstr>Calibri</vt:lpstr>
      <vt:lpstr>Office テーマ</vt:lpstr>
      <vt:lpstr>Wayforward on requirement of intra-frequency measurement without gap</vt:lpstr>
      <vt:lpstr>Background : requirement of Intra-frequency measurement without gap agreed in #86</vt:lpstr>
      <vt:lpstr>Background : agreed measurement types  in R4-1801829</vt:lpstr>
      <vt:lpstr>Background : agreed measurement types  in R4-1801829</vt:lpstr>
      <vt:lpstr>Scope of this Wayforward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Ato-MediaTek</cp:lastModifiedBy>
  <cp:revision>429</cp:revision>
  <dcterms:created xsi:type="dcterms:W3CDTF">2017-01-18T16:32:26Z</dcterms:created>
  <dcterms:modified xsi:type="dcterms:W3CDTF">2018-04-04T06:50:31Z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09cd94dd-fecd-4d8a-8739-e3a75d525d1a</vt:lpwstr>
  </property>
  <property fmtid="{D5CDD505-2E9C-101B-9397-08002B2CF9AE}" pid="4" name="CTP_TimeStamp">
    <vt:lpwstr>2018-03-02 12:35:13Z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NSCPROP_SA">
    <vt:lpwstr>C:\Users\Administrator\AppData\Local\Microsoft\Windows\Temporary Internet Files\Content.Outlook\B6K6BQ5R\draft R4-1801829 Wayforward on UE measurement gap for NR v9 - clean.pptx</vt:lpwstr>
  </property>
  <property fmtid="{D5CDD505-2E9C-101B-9397-08002B2CF9AE}" pid="9" name="CTPClassification">
    <vt:lpwstr>CTP_NT</vt:lpwstr>
  </property>
  <property fmtid="{D5CDD505-2E9C-101B-9397-08002B2CF9AE}" pid="10" name="ContentTypeId">
    <vt:lpwstr>0x010100186942121D0D154CBD2D3F76445276D6</vt:lpwstr>
  </property>
</Properties>
</file>