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0"/>
  </p:notesMasterIdLst>
  <p:sldIdLst>
    <p:sldId id="256" r:id="rId5"/>
    <p:sldId id="365" r:id="rId6"/>
    <p:sldId id="366" r:id="rId7"/>
    <p:sldId id="398" r:id="rId8"/>
    <p:sldId id="382" r:id="rId9"/>
    <p:sldId id="399" r:id="rId10"/>
    <p:sldId id="394" r:id="rId11"/>
    <p:sldId id="392" r:id="rId12"/>
    <p:sldId id="368" r:id="rId13"/>
    <p:sldId id="367" r:id="rId14"/>
    <p:sldId id="371" r:id="rId15"/>
    <p:sldId id="375" r:id="rId16"/>
    <p:sldId id="400" r:id="rId17"/>
    <p:sldId id="373" r:id="rId18"/>
    <p:sldId id="379" r:id="rId19"/>
    <p:sldId id="377" r:id="rId20"/>
    <p:sldId id="378" r:id="rId21"/>
    <p:sldId id="372" r:id="rId22"/>
    <p:sldId id="380" r:id="rId23"/>
    <p:sldId id="381" r:id="rId24"/>
    <p:sldId id="401" r:id="rId25"/>
    <p:sldId id="386" r:id="rId26"/>
    <p:sldId id="393" r:id="rId27"/>
    <p:sldId id="391" r:id="rId28"/>
    <p:sldId id="387" r:id="rId2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75" autoAdjust="0"/>
    <p:restoredTop sz="87234" autoAdjust="0"/>
  </p:normalViewPr>
  <p:slideViewPr>
    <p:cSldViewPr>
      <p:cViewPr varScale="1">
        <p:scale>
          <a:sx n="67" d="100"/>
          <a:sy n="67" d="100"/>
        </p:scale>
        <p:origin x="636" y="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1" d="100"/>
          <a:sy n="51" d="100"/>
        </p:scale>
        <p:origin x="2624"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02.03.2018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5</a:t>
            </a:fld>
            <a:endParaRPr lang="ru-RU" altLang="zh-CN"/>
          </a:p>
        </p:txBody>
      </p:sp>
    </p:spTree>
    <p:extLst>
      <p:ext uri="{BB962C8B-B14F-4D97-AF65-F5344CB8AC3E}">
        <p14:creationId xmlns:p14="http://schemas.microsoft.com/office/powerpoint/2010/main" val="2887478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17</a:t>
            </a:fld>
            <a:endParaRPr lang="ru-RU" altLang="zh-CN"/>
          </a:p>
        </p:txBody>
      </p:sp>
    </p:spTree>
    <p:extLst>
      <p:ext uri="{BB962C8B-B14F-4D97-AF65-F5344CB8AC3E}">
        <p14:creationId xmlns:p14="http://schemas.microsoft.com/office/powerpoint/2010/main" val="206916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22</a:t>
            </a:fld>
            <a:endParaRPr lang="ru-RU" altLang="zh-CN"/>
          </a:p>
        </p:txBody>
      </p:sp>
    </p:spTree>
    <p:extLst>
      <p:ext uri="{BB962C8B-B14F-4D97-AF65-F5344CB8AC3E}">
        <p14:creationId xmlns:p14="http://schemas.microsoft.com/office/powerpoint/2010/main" val="1864590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23</a:t>
            </a:fld>
            <a:endParaRPr lang="ru-RU" altLang="zh-CN"/>
          </a:p>
        </p:txBody>
      </p:sp>
    </p:spTree>
    <p:extLst>
      <p:ext uri="{BB962C8B-B14F-4D97-AF65-F5344CB8AC3E}">
        <p14:creationId xmlns:p14="http://schemas.microsoft.com/office/powerpoint/2010/main" val="3669498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24</a:t>
            </a:fld>
            <a:endParaRPr lang="ru-RU" altLang="zh-CN"/>
          </a:p>
        </p:txBody>
      </p:sp>
    </p:spTree>
    <p:extLst>
      <p:ext uri="{BB962C8B-B14F-4D97-AF65-F5344CB8AC3E}">
        <p14:creationId xmlns:p14="http://schemas.microsoft.com/office/powerpoint/2010/main" val="1938390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25</a:t>
            </a:fld>
            <a:endParaRPr lang="ru-RU" altLang="zh-CN"/>
          </a:p>
        </p:txBody>
      </p:sp>
    </p:spTree>
    <p:extLst>
      <p:ext uri="{BB962C8B-B14F-4D97-AF65-F5344CB8AC3E}">
        <p14:creationId xmlns:p14="http://schemas.microsoft.com/office/powerpoint/2010/main" val="2503718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6</a:t>
            </a:fld>
            <a:endParaRPr lang="ru-RU" altLang="zh-CN"/>
          </a:p>
        </p:txBody>
      </p:sp>
    </p:spTree>
    <p:extLst>
      <p:ext uri="{BB962C8B-B14F-4D97-AF65-F5344CB8AC3E}">
        <p14:creationId xmlns:p14="http://schemas.microsoft.com/office/powerpoint/2010/main" val="3099938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7</a:t>
            </a:fld>
            <a:endParaRPr lang="ru-RU" altLang="zh-CN"/>
          </a:p>
        </p:txBody>
      </p:sp>
    </p:spTree>
    <p:extLst>
      <p:ext uri="{BB962C8B-B14F-4D97-AF65-F5344CB8AC3E}">
        <p14:creationId xmlns:p14="http://schemas.microsoft.com/office/powerpoint/2010/main" val="3573866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extLst>
      <p:ext uri="{BB962C8B-B14F-4D97-AF65-F5344CB8AC3E}">
        <p14:creationId xmlns:p14="http://schemas.microsoft.com/office/powerpoint/2010/main" val="1647577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9</a:t>
            </a:fld>
            <a:endParaRPr lang="ru-RU" altLang="zh-CN"/>
          </a:p>
        </p:txBody>
      </p:sp>
    </p:spTree>
    <p:extLst>
      <p:ext uri="{BB962C8B-B14F-4D97-AF65-F5344CB8AC3E}">
        <p14:creationId xmlns:p14="http://schemas.microsoft.com/office/powerpoint/2010/main" val="1033731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10</a:t>
            </a:fld>
            <a:endParaRPr lang="ru-RU" altLang="zh-CN"/>
          </a:p>
        </p:txBody>
      </p:sp>
    </p:spTree>
    <p:extLst>
      <p:ext uri="{BB962C8B-B14F-4D97-AF65-F5344CB8AC3E}">
        <p14:creationId xmlns:p14="http://schemas.microsoft.com/office/powerpoint/2010/main" val="1877329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14</a:t>
            </a:fld>
            <a:endParaRPr lang="ru-RU" altLang="zh-CN"/>
          </a:p>
        </p:txBody>
      </p:sp>
    </p:spTree>
    <p:extLst>
      <p:ext uri="{BB962C8B-B14F-4D97-AF65-F5344CB8AC3E}">
        <p14:creationId xmlns:p14="http://schemas.microsoft.com/office/powerpoint/2010/main" val="1830415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15</a:t>
            </a:fld>
            <a:endParaRPr lang="ru-RU" altLang="zh-CN"/>
          </a:p>
        </p:txBody>
      </p:sp>
    </p:spTree>
    <p:extLst>
      <p:ext uri="{BB962C8B-B14F-4D97-AF65-F5344CB8AC3E}">
        <p14:creationId xmlns:p14="http://schemas.microsoft.com/office/powerpoint/2010/main" val="1543509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16</a:t>
            </a:fld>
            <a:endParaRPr lang="ru-RU" altLang="zh-CN"/>
          </a:p>
        </p:txBody>
      </p:sp>
    </p:spTree>
    <p:extLst>
      <p:ext uri="{BB962C8B-B14F-4D97-AF65-F5344CB8AC3E}">
        <p14:creationId xmlns:p14="http://schemas.microsoft.com/office/powerpoint/2010/main" val="3668224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3/2/2018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3/2/2018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3/2/2018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3/2/2018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3/2/2018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3/2/2018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3/2/2018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3/2/2018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3/2/2018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3/2/2018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3/2/2018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3/2/2018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10769996" cy="1963738"/>
          </a:xfrm>
        </p:spPr>
        <p:txBody>
          <a:bodyPr/>
          <a:lstStyle/>
          <a:p>
            <a:pPr eaLnBrk="1" hangingPunct="1"/>
            <a:r>
              <a:rPr lang="en-GB" altLang="en-US" sz="4000" dirty="0"/>
              <a:t>WF on UE feature list for CA/EN-DC, other capability and LTE-NR co-existence</a:t>
            </a:r>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en-US" sz="2800" dirty="0">
                <a:solidFill>
                  <a:srgbClr val="898989"/>
                </a:solidFill>
              </a:rPr>
              <a:t>Intel </a:t>
            </a:r>
            <a:r>
              <a:rPr lang="en-US" altLang="en-US" sz="2800" dirty="0" smtClean="0">
                <a:solidFill>
                  <a:srgbClr val="898989"/>
                </a:solidFill>
              </a:rPr>
              <a:t>Corporation</a:t>
            </a:r>
            <a:endParaRPr lang="en-US" altLang="en-US" sz="2800" dirty="0">
              <a:solidFill>
                <a:srgbClr val="898989"/>
              </a:solidFill>
            </a:endParaRPr>
          </a:p>
        </p:txBody>
      </p:sp>
      <p:sp>
        <p:nvSpPr>
          <p:cNvPr id="3076" name="TextBox 3"/>
          <p:cNvSpPr txBox="1">
            <a:spLocks noChangeArrowheads="1"/>
          </p:cNvSpPr>
          <p:nvPr/>
        </p:nvSpPr>
        <p:spPr bwMode="auto">
          <a:xfrm>
            <a:off x="533400" y="231517"/>
            <a:ext cx="44092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86</a:t>
            </a:r>
            <a:br>
              <a:rPr lang="en-US" altLang="zh-CN" sz="1800" b="1" dirty="0"/>
            </a:br>
            <a:r>
              <a:rPr lang="en-GB" sz="1800" b="1" dirty="0"/>
              <a:t>Athens, Greece, 26 February – 2 March 2018</a:t>
            </a:r>
            <a:r>
              <a:rPr lang="it-IT" sz="1800" b="1" dirty="0"/>
              <a:t/>
            </a:r>
            <a:br>
              <a:rPr lang="it-IT" sz="1800" b="1" dirty="0"/>
            </a:br>
            <a:r>
              <a:rPr lang="en-US" altLang="zh-CN" sz="1800" b="1" dirty="0"/>
              <a:t>Agenda Item: </a:t>
            </a:r>
            <a:r>
              <a:rPr lang="en-GB" sz="1800" b="1" dirty="0"/>
              <a:t>7.1</a:t>
            </a:r>
            <a:endParaRPr lang="en-US" altLang="zh-CN" sz="1800" b="1" dirty="0">
              <a:solidFill>
                <a:srgbClr val="FF0000"/>
              </a:solidFill>
            </a:endParaRPr>
          </a:p>
        </p:txBody>
      </p:sp>
      <p:sp>
        <p:nvSpPr>
          <p:cNvPr id="3077" name="TextBox 4"/>
          <p:cNvSpPr txBox="1">
            <a:spLocks noChangeArrowheads="1"/>
          </p:cNvSpPr>
          <p:nvPr/>
        </p:nvSpPr>
        <p:spPr bwMode="auto">
          <a:xfrm>
            <a:off x="10139410" y="323850"/>
            <a:ext cx="13163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GB" sz="1800" dirty="0" smtClean="0"/>
              <a:t>R4-1803522</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ja-JP" dirty="0" smtClean="0"/>
              <a:t>Asynchronous </a:t>
            </a:r>
            <a:r>
              <a:rPr lang="en-GB" altLang="ja-JP" dirty="0"/>
              <a:t>FDD-FDD </a:t>
            </a:r>
            <a:r>
              <a:rPr lang="en-GB" altLang="ja-JP" dirty="0" smtClean="0"/>
              <a:t/>
            </a:r>
            <a:br>
              <a:rPr lang="en-GB" altLang="ja-JP" dirty="0" smtClean="0"/>
            </a:br>
            <a:r>
              <a:rPr lang="en-GB" altLang="ja-JP" dirty="0" smtClean="0"/>
              <a:t>intra-band </a:t>
            </a:r>
            <a:r>
              <a:rPr lang="en-GB" altLang="ja-JP" dirty="0"/>
              <a:t>LTE-NR </a:t>
            </a:r>
            <a:r>
              <a:rPr lang="en-GB" altLang="ja-JP" dirty="0" smtClean="0"/>
              <a:t>DC</a:t>
            </a:r>
            <a:endParaRPr lang="en-US" dirty="0"/>
          </a:p>
        </p:txBody>
      </p:sp>
      <p:sp>
        <p:nvSpPr>
          <p:cNvPr id="3" name="Content Placeholder 2"/>
          <p:cNvSpPr>
            <a:spLocks noGrp="1"/>
          </p:cNvSpPr>
          <p:nvPr>
            <p:ph idx="1"/>
          </p:nvPr>
        </p:nvSpPr>
        <p:spPr>
          <a:solidFill>
            <a:schemeClr val="bg1"/>
          </a:solidFill>
        </p:spPr>
        <p:txBody>
          <a:bodyPr/>
          <a:lstStyle/>
          <a:p>
            <a:pPr marL="342900" lvl="1" indent="-342900">
              <a:spcBef>
                <a:spcPts val="0"/>
              </a:spcBef>
              <a:spcAft>
                <a:spcPts val="600"/>
              </a:spcAft>
              <a:buFont typeface="Arial" panose="020B0604020202020204" pitchFamily="34" charset="0"/>
              <a:buChar char="•"/>
            </a:pPr>
            <a:r>
              <a:rPr lang="en-US" sz="1800" b="1" dirty="0" smtClean="0"/>
              <a:t>RAN4 </a:t>
            </a:r>
            <a:r>
              <a:rPr lang="en-US" sz="1800" b="1" dirty="0"/>
              <a:t>86 agreements</a:t>
            </a:r>
          </a:p>
          <a:p>
            <a:pPr lvl="1">
              <a:spcBef>
                <a:spcPts val="0"/>
              </a:spcBef>
              <a:spcAft>
                <a:spcPts val="600"/>
              </a:spcAft>
            </a:pPr>
            <a:r>
              <a:rPr lang="en-GB" sz="1800" i="1" dirty="0" smtClean="0"/>
              <a:t>The </a:t>
            </a:r>
            <a:r>
              <a:rPr lang="en-GB" sz="1800" i="1" dirty="0"/>
              <a:t>capability of asynchronous FDD-FDD intra-band LTE-NR DC is per band combination</a:t>
            </a:r>
          </a:p>
          <a:p>
            <a:pPr marL="342900" lvl="1" indent="-342900">
              <a:spcBef>
                <a:spcPts val="600"/>
              </a:spcBef>
              <a:spcAft>
                <a:spcPts val="300"/>
              </a:spcAft>
              <a:buFont typeface="Arial" panose="020B0604020202020204" pitchFamily="34" charset="0"/>
              <a:buChar char="•"/>
            </a:pPr>
            <a:r>
              <a:rPr lang="en-US" sz="1800" b="1" dirty="0" smtClean="0"/>
              <a:t>Proposal</a:t>
            </a:r>
            <a:endParaRPr lang="en-GB" sz="1800" b="1"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10</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4259202638"/>
              </p:ext>
            </p:extLst>
          </p:nvPr>
        </p:nvGraphicFramePr>
        <p:xfrm>
          <a:off x="685800" y="2514600"/>
          <a:ext cx="10972798" cy="1260475"/>
        </p:xfrm>
        <a:graphic>
          <a:graphicData uri="http://schemas.openxmlformats.org/drawingml/2006/table">
            <a:tbl>
              <a:tblPr firstRow="1" firstCol="1" bandRow="1">
                <a:tableStyleId>{5C22544A-7EE6-4342-B048-85BDC9FD1C3A}</a:tableStyleId>
              </a:tblPr>
              <a:tblGrid>
                <a:gridCol w="401808"/>
                <a:gridCol w="878350"/>
                <a:gridCol w="1045735"/>
                <a:gridCol w="569419"/>
                <a:gridCol w="571715"/>
                <a:gridCol w="1079141"/>
                <a:gridCol w="911530"/>
                <a:gridCol w="753103"/>
                <a:gridCol w="753103"/>
                <a:gridCol w="753103"/>
                <a:gridCol w="1774843"/>
                <a:gridCol w="479873"/>
                <a:gridCol w="672741"/>
                <a:gridCol w="328334"/>
              </a:tblGrid>
              <a:tr h="7727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2-5</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Asynchronous FDD-FDD intra-band </a:t>
                      </a:r>
                      <a:r>
                        <a:rPr lang="en-US" sz="800" strike="sngStrike" kern="0" dirty="0" smtClean="0">
                          <a:solidFill>
                            <a:srgbClr val="FF0000"/>
                          </a:solidFill>
                          <a:effectLst/>
                          <a:latin typeface="Arial" panose="020B0604020202020204" pitchFamily="34" charset="0"/>
                          <a:ea typeface="MS PGothic" panose="020B0600070205080204" pitchFamily="34" charset="-128"/>
                        </a:rPr>
                        <a:t>LTE-NR DC</a:t>
                      </a:r>
                      <a:r>
                        <a:rPr lang="en-US" sz="800" kern="0" dirty="0" smtClean="0">
                          <a:solidFill>
                            <a:srgbClr val="FF0000"/>
                          </a:solidFill>
                          <a:effectLst/>
                          <a:latin typeface="Arial" panose="020B0604020202020204" pitchFamily="34" charset="0"/>
                          <a:ea typeface="MS PGothic" panose="020B0600070205080204" pitchFamily="34" charset="-128"/>
                        </a:rPr>
                        <a:t> EN-DC</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Asynchronous FDD-FDD intra-band </a:t>
                      </a:r>
                      <a:r>
                        <a:rPr lang="en-US" sz="800" strike="sngStrike" kern="0" dirty="0" smtClean="0">
                          <a:solidFill>
                            <a:srgbClr val="FF0000"/>
                          </a:solidFill>
                          <a:effectLst/>
                          <a:latin typeface="Arial" panose="020B0604020202020204" pitchFamily="34" charset="0"/>
                          <a:ea typeface="MS PGothic" panose="020B0600070205080204" pitchFamily="34" charset="-128"/>
                        </a:rPr>
                        <a:t>LTE-NR DC</a:t>
                      </a:r>
                      <a:r>
                        <a:rPr lang="en-US" sz="800" kern="0" dirty="0" smtClean="0">
                          <a:solidFill>
                            <a:srgbClr val="FF0000"/>
                          </a:solidFill>
                          <a:effectLst/>
                          <a:latin typeface="Arial" panose="020B0604020202020204" pitchFamily="34" charset="0"/>
                          <a:ea typeface="MS PGothic" panose="020B0600070205080204" pitchFamily="34" charset="-128"/>
                        </a:rPr>
                        <a:t> EN-DC</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asynchronous FDD-FDD intra-band </a:t>
                      </a:r>
                      <a:r>
                        <a:rPr lang="en-US" sz="800" strike="sngStrike" kern="0" dirty="0" smtClean="0">
                          <a:solidFill>
                            <a:srgbClr val="FF0000"/>
                          </a:solidFill>
                          <a:effectLst/>
                          <a:latin typeface="Arial" panose="020B0604020202020204" pitchFamily="34" charset="0"/>
                          <a:ea typeface="MS PGothic" panose="020B0600070205080204" pitchFamily="34" charset="-128"/>
                        </a:rPr>
                        <a:t>LTE-NR DC</a:t>
                      </a:r>
                      <a:r>
                        <a:rPr lang="en-US" sz="800" kern="0" dirty="0" smtClean="0">
                          <a:solidFill>
                            <a:srgbClr val="FF0000"/>
                          </a:solidFill>
                          <a:effectLst/>
                          <a:latin typeface="Arial" panose="020B0604020202020204" pitchFamily="34" charset="0"/>
                          <a:ea typeface="MS PGothic" panose="020B0600070205080204" pitchFamily="34" charset="-128"/>
                        </a:rPr>
                        <a:t> EN-DC</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rPr>
                        <a:t>Type 3 </a:t>
                      </a:r>
                      <a:r>
                        <a:rPr lang="en-US" sz="800" strike="sngStrike" kern="0" dirty="0" smtClean="0">
                          <a:solidFill>
                            <a:srgbClr val="00B050"/>
                          </a:solidFill>
                          <a:effectLst/>
                          <a:latin typeface="Arial" panose="020B0604020202020204" pitchFamily="34" charset="0"/>
                          <a:ea typeface="MS PGothic" panose="020B0600070205080204" pitchFamily="34" charset="-128"/>
                        </a:rPr>
                        <a:t>(Per </a:t>
                      </a:r>
                      <a:r>
                        <a:rPr lang="en-US" sz="800" strike="sngStrike" kern="0" dirty="0">
                          <a:solidFill>
                            <a:srgbClr val="00B050"/>
                          </a:solidFill>
                          <a:effectLst/>
                          <a:latin typeface="Arial" panose="020B0604020202020204" pitchFamily="34" charset="0"/>
                          <a:ea typeface="MS PGothic" panose="020B0600070205080204" pitchFamily="34" charset="-128"/>
                        </a:rPr>
                        <a:t>band </a:t>
                      </a:r>
                      <a:r>
                        <a:rPr lang="en-US" sz="800" strike="sngStrike" kern="0" dirty="0" smtClean="0">
                          <a:solidFill>
                            <a:srgbClr val="00B050"/>
                          </a:solidFill>
                          <a:effectLst/>
                          <a:latin typeface="Arial" panose="020B0604020202020204" pitchFamily="34" charset="0"/>
                          <a:ea typeface="MS PGothic" panose="020B0600070205080204" pitchFamily="34" charset="-128"/>
                        </a:rPr>
                        <a:t>combination)</a:t>
                      </a:r>
                      <a:endParaRPr lang="en-GB" sz="1000" strike="sngStrike"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Applicable only to 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Applicable only to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rPr>
                        <a:t>Per band combination UE capability signalling granularity (Type 3)</a:t>
                      </a:r>
                    </a:p>
                    <a:p>
                      <a:pPr algn="just">
                        <a:spcAft>
                          <a:spcPts val="0"/>
                        </a:spcAft>
                      </a:pP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RAN4</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Optional</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3346437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xmlns="" id="{D6864E3D-4299-4E7D-9530-FB490050E297}"/>
              </a:ext>
            </a:extLst>
          </p:cNvPr>
          <p:cNvSpPr>
            <a:spLocks noGrp="1"/>
          </p:cNvSpPr>
          <p:nvPr>
            <p:ph type="title"/>
          </p:nvPr>
        </p:nvSpPr>
        <p:spPr/>
        <p:txBody>
          <a:bodyPr/>
          <a:lstStyle/>
          <a:p>
            <a:r>
              <a:rPr kumimoji="1" lang="en-US" altLang="ja-JP" dirty="0" smtClean="0"/>
              <a:t>Other capabilities</a:t>
            </a:r>
            <a:endParaRPr kumimoji="1" lang="ja-JP" altLang="en-US" dirty="0"/>
          </a:p>
        </p:txBody>
      </p:sp>
    </p:spTree>
    <p:extLst>
      <p:ext uri="{BB962C8B-B14F-4D97-AF65-F5344CB8AC3E}">
        <p14:creationId xmlns:p14="http://schemas.microsoft.com/office/powerpoint/2010/main" val="3096261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solidFill>
            <a:schemeClr val="bg1"/>
          </a:solidFill>
        </p:spPr>
        <p:txBody>
          <a:bodyPr/>
          <a:lstStyle/>
          <a:p>
            <a:pPr marL="342900" lvl="1" indent="-342900">
              <a:spcBef>
                <a:spcPts val="0"/>
              </a:spcBef>
              <a:spcAft>
                <a:spcPts val="300"/>
              </a:spcAft>
              <a:buFont typeface="Arial" panose="020B0604020202020204" pitchFamily="34" charset="0"/>
              <a:buChar char="•"/>
            </a:pPr>
            <a:r>
              <a:rPr lang="en-US" altLang="zh-CN" dirty="0" smtClean="0"/>
              <a:t>RAN4 86 agreements (Mon)</a:t>
            </a:r>
            <a:endParaRPr lang="en-US" altLang="zh-CN" dirty="0"/>
          </a:p>
          <a:p>
            <a:pPr marL="742950" lvl="2" indent="-342900">
              <a:spcBef>
                <a:spcPts val="0"/>
              </a:spcBef>
              <a:spcAft>
                <a:spcPts val="300"/>
              </a:spcAft>
            </a:pPr>
            <a:r>
              <a:rPr lang="en-GB" dirty="0"/>
              <a:t>For 60Khz SCS, it is agreed to introduce capability signalling per UE for FR1. Further discussion on the mandatory or optional in this week is needed. </a:t>
            </a:r>
            <a:endParaRPr lang="en-GB" dirty="0" smtClean="0"/>
          </a:p>
          <a:p>
            <a:pPr marL="742950" lvl="2" indent="-342900">
              <a:spcBef>
                <a:spcPts val="0"/>
              </a:spcBef>
              <a:spcAft>
                <a:spcPts val="300"/>
              </a:spcAft>
            </a:pPr>
            <a:r>
              <a:rPr lang="en-GB" dirty="0"/>
              <a:t>Remove number of MIMO layers from RAN4 feature list</a:t>
            </a:r>
          </a:p>
          <a:p>
            <a:pPr marL="742950" lvl="2" indent="-342900">
              <a:spcBef>
                <a:spcPts val="0"/>
              </a:spcBef>
              <a:spcAft>
                <a:spcPts val="300"/>
              </a:spcAft>
            </a:pPr>
            <a:r>
              <a:rPr lang="en-GB" dirty="0"/>
              <a:t>No capability signalling for number of Rx/</a:t>
            </a:r>
            <a:r>
              <a:rPr lang="en-GB" dirty="0" err="1"/>
              <a:t>Tx</a:t>
            </a:r>
            <a:r>
              <a:rPr lang="en-GB" dirty="0"/>
              <a:t> ports. We can revisit the need of capability signalling of number of </a:t>
            </a:r>
            <a:r>
              <a:rPr lang="en-GB" dirty="0" err="1"/>
              <a:t>Tx</a:t>
            </a:r>
            <a:r>
              <a:rPr lang="en-GB" dirty="0"/>
              <a:t> ports when we discuss the number of MIMO layers in this week. </a:t>
            </a:r>
          </a:p>
          <a:p>
            <a:pPr marL="742950" lvl="2" indent="-342900">
              <a:spcBef>
                <a:spcPts val="0"/>
              </a:spcBef>
              <a:spcAft>
                <a:spcPts val="300"/>
              </a:spcAft>
            </a:pPr>
            <a:r>
              <a:rPr lang="en-GB" dirty="0"/>
              <a:t>Continue to discuss necessity of the capability of BWP switching delay during RAN#86</a:t>
            </a:r>
          </a:p>
          <a:p>
            <a:pPr marL="742950" lvl="2" indent="-342900">
              <a:spcBef>
                <a:spcPts val="0"/>
              </a:spcBef>
              <a:spcAft>
                <a:spcPts val="300"/>
              </a:spcAft>
            </a:pPr>
            <a:r>
              <a:rPr lang="en-US" dirty="0"/>
              <a:t>Capability signaling for ECP will be Type 4 (per UE) if we introduce the capability signalling. FFS for </a:t>
            </a:r>
            <a:r>
              <a:rPr lang="en-US" dirty="0" err="1"/>
              <a:t>wehther</a:t>
            </a:r>
            <a:r>
              <a:rPr lang="en-US" dirty="0"/>
              <a:t> ECP is mandatory or optional. FFS for </a:t>
            </a:r>
            <a:r>
              <a:rPr lang="en-US" dirty="0" smtClean="0"/>
              <a:t>whether </a:t>
            </a:r>
            <a:r>
              <a:rPr lang="en-US" dirty="0"/>
              <a:t>we need this feature for FR2 pending on the further check from operators in this week.</a:t>
            </a:r>
            <a:endParaRPr lang="en-GB" dirty="0"/>
          </a:p>
          <a:p>
            <a:pPr marL="742950" lvl="2" indent="-342900">
              <a:spcBef>
                <a:spcPts val="0"/>
              </a:spcBef>
              <a:spcAft>
                <a:spcPts val="300"/>
              </a:spcAft>
            </a:pPr>
            <a:r>
              <a:rPr lang="en-US" dirty="0"/>
              <a:t>Postpone the non-continuous CP-OFDM for uplink feature to June 2018. </a:t>
            </a:r>
            <a:endParaRPr lang="en-GB" dirty="0"/>
          </a:p>
          <a:p>
            <a:pPr marL="742950" lvl="2" indent="-342900">
              <a:spcBef>
                <a:spcPts val="0"/>
              </a:spcBef>
              <a:spcAft>
                <a:spcPts val="300"/>
              </a:spcAft>
            </a:pPr>
            <a:r>
              <a:rPr lang="en-US" dirty="0"/>
              <a:t>RAN4 can inform the Type 4 (per UE) capability for the feature of PA calibration gap in RAN4 #86 meeting (detailed wording of information can be discussed). RAN4 will further discuss the UE capability in the future. We can revisit the need of calibration gap once RAN4 reach consensus. </a:t>
            </a:r>
            <a:endParaRPr lang="en-GB" dirty="0"/>
          </a:p>
          <a:p>
            <a:pPr marL="742950" lvl="2" indent="-342900">
              <a:spcBef>
                <a:spcPts val="0"/>
              </a:spcBef>
              <a:spcAft>
                <a:spcPts val="300"/>
              </a:spcAft>
            </a:pPr>
            <a:r>
              <a:rPr lang="en-US" dirty="0"/>
              <a:t>Introduce capability signaling of [non-default] UE power class, and Type 1 (per band) signaling</a:t>
            </a:r>
            <a:endParaRPr lang="en-GB" dirty="0"/>
          </a:p>
          <a:p>
            <a:pPr marL="1200150" lvl="3" indent="-342900">
              <a:spcBef>
                <a:spcPts val="0"/>
              </a:spcBef>
              <a:spcAft>
                <a:spcPts val="300"/>
              </a:spcAft>
            </a:pPr>
            <a:r>
              <a:rPr lang="en-US" dirty="0"/>
              <a:t>FFS: Default power class(</a:t>
            </a:r>
            <a:r>
              <a:rPr lang="en-US" dirty="0" err="1"/>
              <a:t>es</a:t>
            </a:r>
            <a:r>
              <a:rPr lang="en-US" dirty="0"/>
              <a:t>) for FR2. ( different UE device types may have different default power class) </a:t>
            </a:r>
            <a:endParaRPr lang="en-GB" dirty="0"/>
          </a:p>
          <a:p>
            <a:pPr marL="1200150" lvl="3" indent="-342900">
              <a:spcBef>
                <a:spcPts val="0"/>
              </a:spcBef>
              <a:spcAft>
                <a:spcPts val="300"/>
              </a:spcAft>
            </a:pPr>
            <a:r>
              <a:rPr lang="en-US" dirty="0"/>
              <a:t>FFS: Definition under inter-band NR CA and EN-DC</a:t>
            </a:r>
            <a:endParaRPr lang="en-GB" dirty="0"/>
          </a:p>
          <a:p>
            <a:pPr marL="1200150" lvl="3" indent="-342900">
              <a:spcBef>
                <a:spcPts val="0"/>
              </a:spcBef>
              <a:spcAft>
                <a:spcPts val="300"/>
              </a:spcAft>
            </a:pPr>
            <a:r>
              <a:rPr lang="en-US" dirty="0"/>
              <a:t>RAN4 will further discuss the mandatory of PC2 for FR1 in certain region. </a:t>
            </a:r>
            <a:endParaRPr lang="en-GB" dirty="0"/>
          </a:p>
          <a:p>
            <a:pPr marL="742950" lvl="2" indent="-342900">
              <a:spcBef>
                <a:spcPts val="0"/>
              </a:spcBef>
              <a:spcAft>
                <a:spcPts val="300"/>
              </a:spcAft>
            </a:pPr>
            <a:endParaRPr lang="en-US" i="1"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12</a:t>
            </a:fld>
            <a:endParaRPr lang="en-US" altLang="zh-CN" dirty="0"/>
          </a:p>
        </p:txBody>
      </p:sp>
    </p:spTree>
    <p:extLst>
      <p:ext uri="{BB962C8B-B14F-4D97-AF65-F5344CB8AC3E}">
        <p14:creationId xmlns:p14="http://schemas.microsoft.com/office/powerpoint/2010/main" val="2523106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solidFill>
            <a:schemeClr val="bg1"/>
          </a:solidFill>
        </p:spPr>
        <p:txBody>
          <a:bodyPr/>
          <a:lstStyle/>
          <a:p>
            <a:pPr marL="342900" lvl="1" indent="-342900">
              <a:spcBef>
                <a:spcPts val="0"/>
              </a:spcBef>
              <a:spcAft>
                <a:spcPts val="300"/>
              </a:spcAft>
              <a:buFont typeface="Arial" panose="020B0604020202020204" pitchFamily="34" charset="0"/>
              <a:buChar char="•"/>
            </a:pPr>
            <a:r>
              <a:rPr lang="en-US" altLang="zh-CN" dirty="0"/>
              <a:t>RAN4 86 agreements </a:t>
            </a:r>
            <a:r>
              <a:rPr lang="en-US" altLang="zh-CN" dirty="0" smtClean="0"/>
              <a:t>(Thu)</a:t>
            </a:r>
            <a:endParaRPr lang="en-US" altLang="zh-CN" dirty="0"/>
          </a:p>
          <a:p>
            <a:pPr marL="742950" lvl="2" indent="-342900">
              <a:spcBef>
                <a:spcPts val="0"/>
              </a:spcBef>
              <a:spcAft>
                <a:spcPts val="300"/>
              </a:spcAft>
            </a:pPr>
            <a:r>
              <a:rPr lang="en-GB" dirty="0"/>
              <a:t>Rename feature to “Almost contiguous UL CP-OFDM”. RAN4 inform RAN2 to introduce Type 4 signalling with per-FR1/FR2 differentiation. RAN4 will continue to discuss whether to introduce the requirements. </a:t>
            </a:r>
          </a:p>
          <a:p>
            <a:pPr marL="742950" lvl="2" indent="-342900">
              <a:spcBef>
                <a:spcPts val="0"/>
              </a:spcBef>
              <a:spcAft>
                <a:spcPts val="300"/>
              </a:spcAft>
            </a:pPr>
            <a:r>
              <a:rPr lang="en-GB" dirty="0"/>
              <a:t>Power Class for FR1 EN-DC and NR CA mode need to be </a:t>
            </a:r>
            <a:r>
              <a:rPr lang="en-GB" dirty="0" err="1"/>
              <a:t>signaled</a:t>
            </a:r>
            <a:r>
              <a:rPr lang="en-GB" dirty="0"/>
              <a:t> as UE capability</a:t>
            </a:r>
          </a:p>
          <a:p>
            <a:pPr marL="742950" lvl="2" indent="-342900">
              <a:spcBef>
                <a:spcPts val="0"/>
              </a:spcBef>
              <a:spcAft>
                <a:spcPts val="300"/>
              </a:spcAft>
            </a:pPr>
            <a:r>
              <a:rPr lang="en-GB" dirty="0"/>
              <a:t>Power Class for FR1 EN-DC and NR CA is per band combination capability</a:t>
            </a:r>
          </a:p>
          <a:p>
            <a:pPr marL="742950" lvl="2" indent="-342900">
              <a:spcBef>
                <a:spcPts val="0"/>
              </a:spcBef>
              <a:spcAft>
                <a:spcPts val="300"/>
              </a:spcAft>
            </a:pPr>
            <a:r>
              <a:rPr lang="en-GB" dirty="0"/>
              <a:t>RAN4 will continue discuss the missing capability signaling for power class if any in this week</a:t>
            </a:r>
          </a:p>
          <a:p>
            <a:pPr marL="857250" lvl="3" indent="0">
              <a:spcBef>
                <a:spcPts val="0"/>
              </a:spcBef>
              <a:spcAft>
                <a:spcPts val="300"/>
              </a:spcAft>
              <a:buNone/>
            </a:pPr>
            <a:endParaRPr lang="en-GB" dirty="0" smtClean="0"/>
          </a:p>
          <a:p>
            <a:pPr marL="742950" lvl="2" indent="-342900">
              <a:spcBef>
                <a:spcPts val="0"/>
              </a:spcBef>
              <a:spcAft>
                <a:spcPts val="300"/>
              </a:spcAft>
            </a:pPr>
            <a:endParaRPr lang="en-US" i="1"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13</a:t>
            </a:fld>
            <a:endParaRPr lang="en-US" altLang="zh-CN" dirty="0"/>
          </a:p>
        </p:txBody>
      </p:sp>
    </p:spTree>
    <p:extLst>
      <p:ext uri="{BB962C8B-B14F-4D97-AF65-F5344CB8AC3E}">
        <p14:creationId xmlns:p14="http://schemas.microsoft.com/office/powerpoint/2010/main" val="136422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t>60kHz </a:t>
            </a:r>
            <a:r>
              <a:rPr lang="en-US" altLang="ja-JP" dirty="0"/>
              <a:t>of subcarrier spacing for FR1</a:t>
            </a:r>
            <a:endParaRPr lang="en-US" dirty="0"/>
          </a:p>
        </p:txBody>
      </p:sp>
      <p:sp>
        <p:nvSpPr>
          <p:cNvPr id="3" name="Content Placeholder 2"/>
          <p:cNvSpPr>
            <a:spLocks noGrp="1"/>
          </p:cNvSpPr>
          <p:nvPr>
            <p:ph idx="1"/>
          </p:nvPr>
        </p:nvSpPr>
        <p:spPr>
          <a:solidFill>
            <a:schemeClr val="bg1"/>
          </a:solidFill>
        </p:spPr>
        <p:txBody>
          <a:bodyPr/>
          <a:lstStyle/>
          <a:p>
            <a:pPr marL="342900" lvl="1" indent="-342900">
              <a:spcBef>
                <a:spcPts val="0"/>
              </a:spcBef>
              <a:spcAft>
                <a:spcPts val="300"/>
              </a:spcAft>
              <a:buFont typeface="Arial" panose="020B0604020202020204" pitchFamily="34" charset="0"/>
              <a:buChar char="•"/>
            </a:pPr>
            <a:r>
              <a:rPr lang="en-US" sz="1800" b="1" dirty="0"/>
              <a:t>Background: RAN4 86 agreements</a:t>
            </a:r>
          </a:p>
          <a:p>
            <a:pPr marL="742950" lvl="2" indent="-342900">
              <a:spcBef>
                <a:spcPts val="0"/>
              </a:spcBef>
              <a:spcAft>
                <a:spcPts val="300"/>
              </a:spcAft>
            </a:pPr>
            <a:r>
              <a:rPr lang="en-GB" sz="1600" i="1" dirty="0" smtClean="0"/>
              <a:t>For </a:t>
            </a:r>
            <a:r>
              <a:rPr lang="en-GB" sz="1600" i="1" dirty="0"/>
              <a:t>60Khz SCS, it is agreed to introduce capability signalling per UE for FR1. Further discussion on the mandatory or optional in this week is needed. </a:t>
            </a:r>
            <a:endParaRPr lang="en-US" sz="1600" i="1" dirty="0"/>
          </a:p>
          <a:p>
            <a:pPr marL="342900" lvl="1" indent="-342900">
              <a:spcBef>
                <a:spcPts val="600"/>
              </a:spcBef>
              <a:spcAft>
                <a:spcPts val="300"/>
              </a:spcAft>
              <a:buFont typeface="Arial" panose="020B0604020202020204" pitchFamily="34" charset="0"/>
              <a:buChar char="•"/>
            </a:pPr>
            <a:r>
              <a:rPr lang="en-US" sz="1800" b="1" dirty="0" smtClean="0"/>
              <a:t>Proposal</a:t>
            </a:r>
            <a:endParaRPr lang="en-GB" sz="1800" b="1"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14</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3493071116"/>
              </p:ext>
            </p:extLst>
          </p:nvPr>
        </p:nvGraphicFramePr>
        <p:xfrm>
          <a:off x="609602" y="2590800"/>
          <a:ext cx="10972798" cy="133667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kern="0">
                          <a:effectLst/>
                        </a:rPr>
                        <a:t>1-1</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60kHz of subcarrier spacing for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1) 60kHz subcarrier spacing for data channel in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effectLst/>
                          <a:highlight>
                            <a:srgbClr val="00FF00"/>
                          </a:highlight>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effectLst/>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UE does not support 60kHz of subcarrier spacing for data </a:t>
                      </a:r>
                      <a:r>
                        <a:rPr lang="en-US" sz="800" kern="0" dirty="0" smtClean="0">
                          <a:effectLst/>
                        </a:rPr>
                        <a:t>channel </a:t>
                      </a:r>
                      <a:r>
                        <a:rPr lang="en-US" sz="800" kern="0" dirty="0" smtClean="0">
                          <a:solidFill>
                            <a:srgbClr val="FF0000"/>
                          </a:solidFill>
                          <a:effectLst/>
                        </a:rPr>
                        <a:t>in FR1</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B050"/>
                          </a:solidFill>
                          <a:effectLst/>
                        </a:rPr>
                        <a:t>Type </a:t>
                      </a:r>
                      <a:r>
                        <a:rPr lang="en-US" sz="800" kern="0" dirty="0" smtClean="0">
                          <a:solidFill>
                            <a:srgbClr val="00B050"/>
                          </a:solidFill>
                          <a:effectLst/>
                        </a:rPr>
                        <a:t>4</a:t>
                      </a:r>
                      <a:endParaRPr lang="en-GB" sz="1000"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Applicable only to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effectLst/>
                          <a:highlight>
                            <a:srgbClr val="00FF00"/>
                          </a:highlight>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highlight>
                            <a:srgbClr val="00FF00"/>
                          </a:highlight>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dk1"/>
                          </a:solidFill>
                          <a:effectLst/>
                          <a:latin typeface="+mn-lt"/>
                          <a:ea typeface="+mn-ea"/>
                          <a:cs typeface="+mn-cs"/>
                        </a:rPr>
                        <a:t>RAN4</a:t>
                      </a:r>
                      <a:endParaRPr lang="en-GB" sz="800" kern="0" dirty="0">
                        <a:solidFill>
                          <a:schemeClr val="dk1"/>
                        </a:solidFill>
                        <a:effectLst/>
                        <a:latin typeface="+mn-lt"/>
                        <a:ea typeface="+mn-ea"/>
                        <a:cs typeface="+mn-cs"/>
                      </a:endParaRPr>
                    </a:p>
                  </a:txBody>
                  <a:tcPr marL="17780" marR="17780" marT="0" marB="0" anchor="ctr"/>
                </a:tc>
                <a:tc>
                  <a:txBody>
                    <a:bodyPr/>
                    <a:lstStyle/>
                    <a:p>
                      <a:pPr algn="l">
                        <a:spcAft>
                          <a:spcPts val="0"/>
                        </a:spcAft>
                      </a:pPr>
                      <a:r>
                        <a:rPr lang="en-GB" sz="800" kern="0" dirty="0" smtClean="0">
                          <a:solidFill>
                            <a:schemeClr val="dk1"/>
                          </a:solidFill>
                          <a:effectLst/>
                          <a:latin typeface="+mn-lt"/>
                          <a:ea typeface="+mn-ea"/>
                          <a:cs typeface="+mn-cs"/>
                        </a:rPr>
                        <a:t>TBD</a:t>
                      </a:r>
                      <a:endParaRPr lang="en-GB" sz="800" kern="0" dirty="0">
                        <a:solidFill>
                          <a:schemeClr val="dk1"/>
                        </a:solidFill>
                        <a:effectLst/>
                        <a:latin typeface="+mn-lt"/>
                        <a:ea typeface="+mn-ea"/>
                        <a:cs typeface="+mn-cs"/>
                      </a:endParaRPr>
                    </a:p>
                  </a:txBody>
                  <a:tcPr marL="17780" marR="17780" marT="0" marB="0" anchor="ctr"/>
                </a:tc>
                <a:tc>
                  <a:txBody>
                    <a:bodyPr/>
                    <a:lstStyle/>
                    <a:p>
                      <a:pPr algn="l">
                        <a:spcAft>
                          <a:spcPts val="0"/>
                        </a:spcAft>
                      </a:pPr>
                      <a:r>
                        <a:rPr lang="en-US" sz="800" kern="0" dirty="0">
                          <a:effectLst/>
                          <a:highlight>
                            <a:srgbClr val="00FF00"/>
                          </a:highlight>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2907759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Extended CP</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altLang="zh-CN" sz="1800" b="1" dirty="0" smtClean="0"/>
              <a:t>Background: </a:t>
            </a:r>
          </a:p>
          <a:p>
            <a:pPr marL="742950" lvl="2" indent="-342900">
              <a:spcBef>
                <a:spcPts val="0"/>
              </a:spcBef>
              <a:spcAft>
                <a:spcPts val="300"/>
              </a:spcAft>
            </a:pPr>
            <a:r>
              <a:rPr lang="en-US" altLang="zh-CN" sz="1600" dirty="0" smtClean="0"/>
              <a:t>RAN4 86 agreements: </a:t>
            </a:r>
            <a:r>
              <a:rPr lang="en-US" sz="1600" i="1" dirty="0"/>
              <a:t>Capability signaling for ECP will be Type 4 (per UE) if we introduce the capability signalling. FFS for </a:t>
            </a:r>
            <a:r>
              <a:rPr lang="en-US" sz="1600" i="1" dirty="0" smtClean="0"/>
              <a:t>whether </a:t>
            </a:r>
            <a:r>
              <a:rPr lang="en-US" sz="1600" i="1" dirty="0"/>
              <a:t>ECP is mandatory or optional. FFS for </a:t>
            </a:r>
            <a:r>
              <a:rPr lang="en-US" sz="1600" i="1" dirty="0" smtClean="0"/>
              <a:t>whether </a:t>
            </a:r>
            <a:r>
              <a:rPr lang="en-US" sz="1600" i="1" dirty="0"/>
              <a:t>we need this feature for FR2 pending on the further check from operators in this week.</a:t>
            </a:r>
            <a:endParaRPr lang="en-GB" sz="1600" i="1" dirty="0"/>
          </a:p>
          <a:p>
            <a:pPr marL="742950" lvl="2" indent="-342900">
              <a:spcBef>
                <a:spcPts val="0"/>
              </a:spcBef>
              <a:spcAft>
                <a:spcPts val="300"/>
              </a:spcAft>
            </a:pPr>
            <a:r>
              <a:rPr lang="en-US" altLang="zh-CN" sz="1600" dirty="0" smtClean="0"/>
              <a:t>RAN1 agreements: Optional with capability signalling</a:t>
            </a:r>
            <a:r>
              <a:rPr lang="en-US" sz="1400" i="1" dirty="0" smtClean="0"/>
              <a:t> </a:t>
            </a:r>
            <a:endParaRPr lang="en-GB" sz="1400" i="1" dirty="0" smtClean="0"/>
          </a:p>
          <a:p>
            <a:pPr marL="342900" lvl="1" indent="-342900">
              <a:spcBef>
                <a:spcPts val="600"/>
              </a:spcBef>
              <a:spcAft>
                <a:spcPts val="300"/>
              </a:spcAft>
              <a:buFont typeface="Arial" panose="020B0604020202020204" pitchFamily="34" charset="0"/>
              <a:buChar char="•"/>
            </a:pPr>
            <a:r>
              <a:rPr lang="en-US" sz="1800" b="1" dirty="0" smtClean="0"/>
              <a:t>Proposal</a:t>
            </a:r>
            <a:r>
              <a:rPr lang="en-US" sz="1800" b="1" dirty="0" smtClean="0">
                <a:solidFill>
                  <a:srgbClr val="00B050"/>
                </a:solidFill>
              </a:rPr>
              <a:t> </a:t>
            </a:r>
            <a:endParaRPr lang="en-GB" sz="1800" b="1" dirty="0">
              <a:solidFill>
                <a:srgbClr val="00B050"/>
              </a:solidFill>
            </a:endParaRPr>
          </a:p>
          <a:p>
            <a:pPr lvl="1"/>
            <a:r>
              <a:rPr lang="en-US" sz="1600" dirty="0" smtClean="0"/>
              <a:t>Keep </a:t>
            </a:r>
            <a:r>
              <a:rPr lang="en-US" sz="1600" dirty="0"/>
              <a:t>the feature in the RAN1 feature list. </a:t>
            </a:r>
            <a:r>
              <a:rPr lang="en-US" sz="1600" dirty="0" smtClean="0"/>
              <a:t>Remove “Extended </a:t>
            </a:r>
            <a:r>
              <a:rPr lang="en-US" sz="1600" dirty="0"/>
              <a:t>CP” </a:t>
            </a:r>
            <a:r>
              <a:rPr lang="en-US" sz="1600" dirty="0" smtClean="0"/>
              <a:t>from </a:t>
            </a:r>
            <a:r>
              <a:rPr lang="en-US" sz="1600" dirty="0"/>
              <a:t>the RAN4 UE feature </a:t>
            </a:r>
            <a:r>
              <a:rPr lang="en-US" sz="1600" dirty="0" smtClean="0"/>
              <a:t>list.</a:t>
            </a:r>
            <a:endParaRPr lang="en-US" sz="1600" dirty="0"/>
          </a:p>
          <a:p>
            <a:pPr lvl="1"/>
            <a:endParaRPr lang="en-GB" sz="1800" dirty="0" smtClean="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15</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2789624194"/>
              </p:ext>
            </p:extLst>
          </p:nvPr>
        </p:nvGraphicFramePr>
        <p:xfrm>
          <a:off x="762000" y="3429000"/>
          <a:ext cx="10972798" cy="145859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1-2</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Extended CP</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1) Extended CP</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Only for UE that supports 60kNHz SCS</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a:solidFill>
                            <a:srgbClr val="FF0000"/>
                          </a:solidFill>
                          <a:effectLst/>
                          <a:latin typeface="Arial" panose="020B0604020202020204" pitchFamily="34" charset="0"/>
                          <a:ea typeface="MS PGothic" panose="020B0600070205080204" pitchFamily="34" charset="-128"/>
                        </a:rPr>
                        <a:t>Yes</a:t>
                      </a:r>
                      <a:endParaRPr lang="en-GB" sz="1000" strike="sngStrike" kern="10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UE does not support extended CP</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Type 4 </a:t>
                      </a: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if needed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No need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TBD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RAN4</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TBD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20611818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t>PA Calibration Gap (1)</a:t>
            </a:r>
            <a:endParaRPr lang="en-US" dirty="0"/>
          </a:p>
        </p:txBody>
      </p:sp>
      <p:sp>
        <p:nvSpPr>
          <p:cNvPr id="3" name="Content Placeholder 2"/>
          <p:cNvSpPr>
            <a:spLocks noGrp="1"/>
          </p:cNvSpPr>
          <p:nvPr>
            <p:ph idx="1"/>
          </p:nvPr>
        </p:nvSpPr>
        <p:spPr>
          <a:xfrm>
            <a:off x="622434" y="1219200"/>
            <a:ext cx="10972800" cy="4906963"/>
          </a:xfrm>
          <a:solidFill>
            <a:schemeClr val="bg1"/>
          </a:solidFill>
        </p:spPr>
        <p:txBody>
          <a:bodyPr/>
          <a:lstStyle/>
          <a:p>
            <a:pPr marL="342900" lvl="1" indent="-342900">
              <a:spcBef>
                <a:spcPts val="0"/>
              </a:spcBef>
              <a:spcAft>
                <a:spcPts val="300"/>
              </a:spcAft>
              <a:buFont typeface="Arial" panose="020B0604020202020204" pitchFamily="34" charset="0"/>
              <a:buChar char="•"/>
            </a:pPr>
            <a:r>
              <a:rPr lang="en-US" sz="1600" b="1" dirty="0"/>
              <a:t>Background: </a:t>
            </a:r>
            <a:endParaRPr lang="en-US" sz="1600" b="1" dirty="0" smtClean="0"/>
          </a:p>
          <a:p>
            <a:pPr marL="742950" lvl="2" indent="-342900">
              <a:spcBef>
                <a:spcPts val="0"/>
              </a:spcBef>
              <a:spcAft>
                <a:spcPts val="300"/>
              </a:spcAft>
            </a:pPr>
            <a:r>
              <a:rPr lang="en-US" sz="1400" dirty="0"/>
              <a:t>RAN4 </a:t>
            </a:r>
            <a:r>
              <a:rPr lang="en-US" sz="1400" dirty="0" smtClean="0"/>
              <a:t>AH 1801 </a:t>
            </a:r>
            <a:r>
              <a:rPr lang="en-US" sz="1400" dirty="0"/>
              <a:t>agreements</a:t>
            </a:r>
          </a:p>
          <a:p>
            <a:pPr marL="1200150" lvl="3" indent="-342900">
              <a:spcBef>
                <a:spcPts val="0"/>
              </a:spcBef>
              <a:spcAft>
                <a:spcPts val="300"/>
              </a:spcAft>
            </a:pPr>
            <a:r>
              <a:rPr lang="en-GB" sz="1200" i="1" dirty="0" smtClean="0"/>
              <a:t>The </a:t>
            </a:r>
            <a:r>
              <a:rPr lang="en-GB" sz="1200" i="1" dirty="0"/>
              <a:t>need for UE calibration gap is a UE capability</a:t>
            </a:r>
          </a:p>
          <a:p>
            <a:pPr marL="1657350" lvl="4" indent="-342900">
              <a:spcBef>
                <a:spcPts val="0"/>
              </a:spcBef>
              <a:spcAft>
                <a:spcPts val="300"/>
              </a:spcAft>
            </a:pPr>
            <a:r>
              <a:rPr lang="en-GB" sz="1200" i="1" dirty="0" smtClean="0"/>
              <a:t>The </a:t>
            </a:r>
            <a:r>
              <a:rPr lang="en-GB" sz="1200" i="1" dirty="0"/>
              <a:t>capability definition is per UE as a baseline assumption</a:t>
            </a:r>
          </a:p>
          <a:p>
            <a:pPr marL="1657350" lvl="4" indent="-342900">
              <a:spcBef>
                <a:spcPts val="0"/>
              </a:spcBef>
              <a:spcAft>
                <a:spcPts val="300"/>
              </a:spcAft>
            </a:pPr>
            <a:r>
              <a:rPr lang="en-GB" sz="1200" i="1" dirty="0" smtClean="0"/>
              <a:t>Companies </a:t>
            </a:r>
            <a:r>
              <a:rPr lang="en-GB" sz="1200" i="1" dirty="0"/>
              <a:t>are encouraged to provide additional analysis whether a per-band definition is needed or if the baseline assumption can be confirmed next </a:t>
            </a:r>
            <a:r>
              <a:rPr lang="en-GB" sz="1200" i="1" dirty="0" smtClean="0"/>
              <a:t>meeting</a:t>
            </a:r>
          </a:p>
          <a:p>
            <a:pPr marL="742950" lvl="2" indent="-342900">
              <a:spcBef>
                <a:spcPts val="0"/>
              </a:spcBef>
              <a:spcAft>
                <a:spcPts val="300"/>
              </a:spcAft>
            </a:pPr>
            <a:r>
              <a:rPr lang="en-US" sz="1400" dirty="0" smtClean="0"/>
              <a:t>RAN4 </a:t>
            </a:r>
            <a:r>
              <a:rPr lang="en-US" sz="1400" dirty="0"/>
              <a:t>86 agreements</a:t>
            </a:r>
          </a:p>
          <a:p>
            <a:pPr marL="1200150" lvl="3" indent="-342900">
              <a:spcBef>
                <a:spcPts val="0"/>
              </a:spcBef>
              <a:spcAft>
                <a:spcPts val="300"/>
              </a:spcAft>
            </a:pPr>
            <a:r>
              <a:rPr lang="en-GB" sz="1200" i="1" dirty="0" smtClean="0"/>
              <a:t>RAN4 </a:t>
            </a:r>
            <a:r>
              <a:rPr lang="en-GB" sz="1200" i="1" dirty="0"/>
              <a:t>can inform the Type 4 (per UE) capability for the feature of PA calibration gap in RAN4 #86 meeting (detailed wording of information can be discussed). RAN4 will further discuss the UE capability in the future. We can revisit the need of calibration gap once RAN4 reach consensus. </a:t>
            </a:r>
            <a:endParaRPr lang="en-US" sz="1200" i="1" dirty="0" smtClean="0"/>
          </a:p>
          <a:p>
            <a:pPr marL="342900" lvl="1" indent="-342900">
              <a:spcBef>
                <a:spcPts val="600"/>
              </a:spcBef>
              <a:spcAft>
                <a:spcPts val="300"/>
              </a:spcAft>
              <a:buFont typeface="Arial" panose="020B0604020202020204" pitchFamily="34" charset="0"/>
              <a:buChar char="•"/>
            </a:pPr>
            <a:r>
              <a:rPr lang="en-US" sz="1800" b="1" dirty="0"/>
              <a:t>Proposal</a:t>
            </a:r>
            <a:r>
              <a:rPr lang="en-US" sz="1800" b="1" dirty="0">
                <a:solidFill>
                  <a:srgbClr val="00B050"/>
                </a:solidFill>
              </a:rPr>
              <a:t> </a:t>
            </a:r>
            <a:r>
              <a:rPr lang="en-GB" sz="1800" b="1" dirty="0">
                <a:solidFill>
                  <a:srgbClr val="00B050"/>
                </a:solidFill>
              </a:rPr>
              <a:t>(note: agreed aspects in offline are marked green, </a:t>
            </a:r>
            <a:r>
              <a:rPr lang="en-GB" sz="1800" b="1" dirty="0">
                <a:solidFill>
                  <a:srgbClr val="FF0000"/>
                </a:solidFill>
              </a:rPr>
              <a:t>non-agreed in offline are marked in red</a:t>
            </a:r>
            <a:r>
              <a:rPr lang="en-GB" sz="1800" b="1" dirty="0" smtClean="0">
                <a:solidFill>
                  <a:srgbClr val="00B050"/>
                </a:solidFill>
              </a:rPr>
              <a:t>)</a:t>
            </a:r>
          </a:p>
          <a:p>
            <a:pPr marL="742950" lvl="2" indent="-342900">
              <a:spcBef>
                <a:spcPts val="0"/>
              </a:spcBef>
              <a:spcAft>
                <a:spcPts val="300"/>
              </a:spcAft>
            </a:pPr>
            <a:r>
              <a:rPr lang="en-GB" sz="1400" dirty="0">
                <a:solidFill>
                  <a:srgbClr val="FF0000"/>
                </a:solidFill>
              </a:rPr>
              <a:t>Introduce Type 4 (per UE) UE capability signaling of PA Calibration gap (PCG)</a:t>
            </a:r>
            <a:endParaRPr lang="ru-RU" sz="1400" dirty="0">
              <a:solidFill>
                <a:srgbClr val="FF0000"/>
              </a:solidFill>
            </a:endParaRPr>
          </a:p>
          <a:p>
            <a:pPr marL="742950" lvl="2" indent="-342900">
              <a:spcBef>
                <a:spcPts val="0"/>
              </a:spcBef>
              <a:spcAft>
                <a:spcPts val="300"/>
              </a:spcAft>
            </a:pPr>
            <a:endParaRPr lang="en-GB" sz="14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16</a:t>
            </a:fld>
            <a:endParaRPr lang="en-US" altLang="zh-CN" dirty="0"/>
          </a:p>
        </p:txBody>
      </p:sp>
      <p:graphicFrame>
        <p:nvGraphicFramePr>
          <p:cNvPr id="6" name="Table 5"/>
          <p:cNvGraphicFramePr>
            <a:graphicFrameLocks noGrp="1"/>
          </p:cNvGraphicFramePr>
          <p:nvPr>
            <p:extLst>
              <p:ext uri="{D42A27DB-BD31-4B8C-83A1-F6EECF244321}">
                <p14:modId xmlns:p14="http://schemas.microsoft.com/office/powerpoint/2010/main" val="3081652393"/>
              </p:ext>
            </p:extLst>
          </p:nvPr>
        </p:nvGraphicFramePr>
        <p:xfrm>
          <a:off x="644091" y="4038600"/>
          <a:ext cx="10972798" cy="1204913"/>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595313">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Prerequisite feature groups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Remarks</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Responsible WG</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Recommendation for TSG-RAN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TSG-RAN decision</a:t>
                      </a:r>
                      <a:endParaRPr lang="en-GB" sz="1000" kern="100">
                        <a:effectLst/>
                        <a:latin typeface="Times New Roman" panose="02020603050405020304" pitchFamily="18" charset="0"/>
                        <a:ea typeface="MS Mincho"/>
                      </a:endParaRPr>
                    </a:p>
                  </a:txBody>
                  <a:tcPr marL="17780" marR="17780" marT="0" marB="0" anchor="ctr"/>
                </a:tc>
              </a:tr>
              <a:tr h="563563">
                <a:tc>
                  <a:txBody>
                    <a:bodyPr/>
                    <a:lstStyle/>
                    <a:p>
                      <a:pPr algn="l">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2-7</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PA calibration gap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smtClean="0">
                          <a:solidFill>
                            <a:srgbClr val="000000"/>
                          </a:solidFill>
                          <a:effectLst/>
                          <a:latin typeface="Arial" panose="020B0604020202020204" pitchFamily="34" charset="0"/>
                          <a:ea typeface="MS PGothic" panose="020B0600070205080204" pitchFamily="34" charset="-128"/>
                          <a:cs typeface="+mn-cs"/>
                        </a:rPr>
                        <a:t>1) Support of PA calibration gap </a:t>
                      </a:r>
                      <a:r>
                        <a:rPr lang="fr-FR" sz="800" kern="0" dirty="0" smtClean="0">
                          <a:solidFill>
                            <a:srgbClr val="FF0000"/>
                          </a:solidFill>
                          <a:effectLst/>
                          <a:latin typeface="Arial" panose="020B0604020202020204" pitchFamily="34" charset="0"/>
                          <a:ea typeface="MS PGothic" panose="020B0600070205080204" pitchFamily="34" charset="-128"/>
                          <a:cs typeface="+mn-cs"/>
                        </a:rPr>
                        <a:t>to </a:t>
                      </a:r>
                      <a:r>
                        <a:rPr lang="fr-FR" sz="800" kern="0" dirty="0" err="1" smtClean="0">
                          <a:solidFill>
                            <a:srgbClr val="FF0000"/>
                          </a:solidFill>
                          <a:effectLst/>
                          <a:latin typeface="Arial" panose="020B0604020202020204" pitchFamily="34" charset="0"/>
                          <a:ea typeface="MS PGothic" panose="020B0600070205080204" pitchFamily="34" charset="-128"/>
                          <a:cs typeface="+mn-cs"/>
                        </a:rPr>
                        <a:t>implement</a:t>
                      </a:r>
                      <a:r>
                        <a:rPr lang="fr-FR" sz="800" kern="0" dirty="0" smtClean="0">
                          <a:solidFill>
                            <a:srgbClr val="FF0000"/>
                          </a:solidFill>
                          <a:effectLst/>
                          <a:latin typeface="Arial" panose="020B0604020202020204" pitchFamily="34" charset="0"/>
                          <a:ea typeface="MS PGothic" panose="020B0600070205080204" pitchFamily="34" charset="-128"/>
                          <a:cs typeface="+mn-cs"/>
                        </a:rPr>
                        <a:t> PA digital </a:t>
                      </a:r>
                      <a:r>
                        <a:rPr lang="fr-FR" sz="800" kern="0" dirty="0" err="1" smtClean="0">
                          <a:solidFill>
                            <a:srgbClr val="FF0000"/>
                          </a:solidFill>
                          <a:effectLst/>
                          <a:latin typeface="Arial" panose="020B0604020202020204" pitchFamily="34" charset="0"/>
                          <a:ea typeface="MS PGothic" panose="020B0600070205080204" pitchFamily="34" charset="-128"/>
                          <a:cs typeface="+mn-cs"/>
                        </a:rPr>
                        <a:t>pre-distortion</a:t>
                      </a:r>
                      <a:r>
                        <a:rPr lang="fr-FR" sz="800" kern="0" dirty="0" smtClean="0">
                          <a:solidFill>
                            <a:srgbClr val="FF0000"/>
                          </a:solidFill>
                          <a:effectLst/>
                          <a:latin typeface="Arial" panose="020B0604020202020204" pitchFamily="34" charset="0"/>
                          <a:ea typeface="MS PGothic" panose="020B0600070205080204" pitchFamily="34" charset="-128"/>
                          <a:cs typeface="+mn-cs"/>
                        </a:rPr>
                        <a:t> techniques</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Yes</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UE does not support PA calibration gap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Type 4</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No Need</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Applicable only to FR2</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RAN4 will further discuss the UE capability in the future. </a:t>
                      </a:r>
                      <a:r>
                        <a:rPr lang="en-US" sz="800" kern="0" dirty="0" smtClean="0">
                          <a:solidFill>
                            <a:schemeClr val="tx1"/>
                          </a:solidFill>
                          <a:effectLst/>
                          <a:latin typeface="Arial" panose="020B0604020202020204" pitchFamily="34" charset="0"/>
                          <a:ea typeface="MS PGothic" panose="020B0600070205080204" pitchFamily="34" charset="-128"/>
                          <a:cs typeface="+mn-cs"/>
                        </a:rPr>
                        <a:t>Can </a:t>
                      </a:r>
                      <a:r>
                        <a:rPr lang="en-US" sz="800" kern="0" dirty="0">
                          <a:solidFill>
                            <a:schemeClr val="tx1"/>
                          </a:solidFill>
                          <a:effectLst/>
                          <a:latin typeface="Arial" panose="020B0604020202020204" pitchFamily="34" charset="0"/>
                          <a:ea typeface="MS PGothic" panose="020B0600070205080204" pitchFamily="34" charset="-128"/>
                          <a:cs typeface="+mn-cs"/>
                        </a:rPr>
                        <a:t>revisit the need of calibration gap once RAN4 reach consensus.</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cs typeface="+mn-cs"/>
                        </a:rPr>
                        <a:t>RAN4</a:t>
                      </a:r>
                      <a:endParaRPr lang="en-GB" sz="800" kern="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Optional</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r>
            </a:tbl>
          </a:graphicData>
        </a:graphic>
      </p:graphicFrame>
    </p:spTree>
    <p:extLst>
      <p:ext uri="{BB962C8B-B14F-4D97-AF65-F5344CB8AC3E}">
        <p14:creationId xmlns:p14="http://schemas.microsoft.com/office/powerpoint/2010/main" val="2699885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Non-</a:t>
            </a:r>
            <a:r>
              <a:rPr lang="fr-FR" dirty="0" err="1"/>
              <a:t>contiguous</a:t>
            </a:r>
            <a:r>
              <a:rPr lang="fr-FR" dirty="0"/>
              <a:t> UL CP-OFDM</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600" b="1" dirty="0"/>
              <a:t>Background: RAN4 86 agreements</a:t>
            </a:r>
          </a:p>
          <a:p>
            <a:pPr marL="742950" lvl="2" indent="-342900">
              <a:spcBef>
                <a:spcPts val="0"/>
              </a:spcBef>
              <a:spcAft>
                <a:spcPts val="300"/>
              </a:spcAft>
            </a:pPr>
            <a:r>
              <a:rPr lang="en-GB" sz="1400" i="1" dirty="0" smtClean="0"/>
              <a:t>Postpone </a:t>
            </a:r>
            <a:r>
              <a:rPr lang="en-GB" sz="1400" i="1" dirty="0"/>
              <a:t>the non-continuous CP-OFDM for uplink feature to June 2018. </a:t>
            </a:r>
            <a:endParaRPr lang="en-US" sz="1200" i="1" dirty="0"/>
          </a:p>
          <a:p>
            <a:pPr marL="742950" lvl="2" indent="-342900">
              <a:spcBef>
                <a:spcPts val="0"/>
              </a:spcBef>
              <a:spcAft>
                <a:spcPts val="300"/>
              </a:spcAft>
            </a:pPr>
            <a:r>
              <a:rPr lang="en-GB" sz="1200" i="1" dirty="0"/>
              <a:t>Rename feature to “Almost contiguous UL CP-OFDM”. RAN4 inform RAN2 to introduce Type 4 signalling with per-FR1/FR2 differentiation. RAN4 will continue to discuss whether to introduce the requirements. </a:t>
            </a:r>
          </a:p>
          <a:p>
            <a:pPr marL="342900" lvl="1" indent="-342900">
              <a:spcBef>
                <a:spcPts val="600"/>
              </a:spcBef>
              <a:spcAft>
                <a:spcPts val="300"/>
              </a:spcAft>
              <a:buFont typeface="Arial" panose="020B0604020202020204" pitchFamily="34" charset="0"/>
              <a:buChar char="•"/>
            </a:pPr>
            <a:r>
              <a:rPr lang="en-US" sz="1600" b="1" dirty="0" smtClean="0"/>
              <a:t>Proposal</a:t>
            </a:r>
            <a:endParaRPr lang="en-GB" sz="1600" b="1" dirty="0">
              <a:solidFill>
                <a:srgbClr val="00B050"/>
              </a:solidFill>
            </a:endParaRPr>
          </a:p>
          <a:p>
            <a:pPr marL="742950" lvl="2" indent="-342900">
              <a:spcBef>
                <a:spcPts val="0"/>
              </a:spcBef>
              <a:spcAft>
                <a:spcPts val="300"/>
              </a:spcAft>
            </a:pPr>
            <a:endParaRPr lang="en-GB" sz="1200" dirty="0" smtClean="0">
              <a:solidFill>
                <a:srgbClr val="FF0000"/>
              </a:solidFill>
            </a:endParaRPr>
          </a:p>
          <a:p>
            <a:pPr marL="742950" lvl="2" indent="-342900">
              <a:spcBef>
                <a:spcPts val="0"/>
              </a:spcBef>
              <a:spcAft>
                <a:spcPts val="300"/>
              </a:spcAft>
            </a:pPr>
            <a:endParaRPr lang="en-US" sz="1200" dirty="0" smtClean="0">
              <a:solidFill>
                <a:srgbClr val="FF0000"/>
              </a:solidFill>
            </a:endParaRPr>
          </a:p>
          <a:p>
            <a:pPr marL="742950" lvl="2" indent="-342900">
              <a:spcBef>
                <a:spcPts val="0"/>
              </a:spcBef>
              <a:spcAft>
                <a:spcPts val="300"/>
              </a:spcAft>
            </a:pPr>
            <a:endParaRPr lang="en-US" sz="1200" dirty="0">
              <a:solidFill>
                <a:srgbClr val="FF0000"/>
              </a:solidFill>
            </a:endParaRPr>
          </a:p>
          <a:p>
            <a:pPr marL="742950" lvl="2" indent="-342900">
              <a:spcBef>
                <a:spcPts val="0"/>
              </a:spcBef>
              <a:spcAft>
                <a:spcPts val="300"/>
              </a:spcAft>
            </a:pPr>
            <a:endParaRPr lang="en-US" sz="1200" dirty="0" smtClean="0">
              <a:solidFill>
                <a:srgbClr val="FF0000"/>
              </a:solidFill>
            </a:endParaRPr>
          </a:p>
          <a:p>
            <a:pPr marL="742950" lvl="2" indent="-342900">
              <a:spcBef>
                <a:spcPts val="0"/>
              </a:spcBef>
              <a:spcAft>
                <a:spcPts val="300"/>
              </a:spcAft>
            </a:pPr>
            <a:endParaRPr lang="en-US" sz="1200" dirty="0">
              <a:solidFill>
                <a:srgbClr val="FF0000"/>
              </a:solidFill>
            </a:endParaRPr>
          </a:p>
          <a:p>
            <a:pPr marL="742950" lvl="2" indent="-342900">
              <a:spcBef>
                <a:spcPts val="0"/>
              </a:spcBef>
              <a:spcAft>
                <a:spcPts val="300"/>
              </a:spcAft>
            </a:pPr>
            <a:endParaRPr lang="en-US" sz="1200" dirty="0" smtClean="0">
              <a:solidFill>
                <a:srgbClr val="FF0000"/>
              </a:solidFill>
            </a:endParaRPr>
          </a:p>
          <a:p>
            <a:pPr lvl="2"/>
            <a:endParaRPr lang="en-GB" sz="1400" b="1"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17</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2074319617"/>
              </p:ext>
            </p:extLst>
          </p:nvPr>
        </p:nvGraphicFramePr>
        <p:xfrm>
          <a:off x="609602" y="2743200"/>
          <a:ext cx="10972798" cy="133667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rPr>
                        <a:t>2-6</a:t>
                      </a:r>
                      <a:endParaRPr lang="en-GB" sz="1000" strike="no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marL="0" algn="just" defTabSz="914400" rtl="0" eaLnBrk="1" latinLnBrk="0" hangingPunct="1">
                        <a:spcAft>
                          <a:spcPts val="0"/>
                        </a:spcAft>
                      </a:pPr>
                      <a:r>
                        <a:rPr lang="fr-FR" sz="800" strike="noStrike" kern="0" dirty="0" err="1" smtClean="0">
                          <a:solidFill>
                            <a:srgbClr val="FF0000"/>
                          </a:solidFill>
                          <a:effectLst/>
                          <a:latin typeface="Arial" panose="020B0604020202020204" pitchFamily="34" charset="0"/>
                          <a:ea typeface="MS PGothic" panose="020B0600070205080204" pitchFamily="34" charset="-128"/>
                          <a:cs typeface="+mn-cs"/>
                        </a:rPr>
                        <a:t>Almost</a:t>
                      </a:r>
                      <a:r>
                        <a:rPr lang="fr-FR" sz="800" strike="noStrike" kern="0" dirty="0" smtClean="0">
                          <a:solidFill>
                            <a:srgbClr val="FF0000"/>
                          </a:solidFill>
                          <a:effectLst/>
                          <a:latin typeface="Arial" panose="020B0604020202020204" pitchFamily="34" charset="0"/>
                          <a:ea typeface="MS PGothic" panose="020B0600070205080204" pitchFamily="34" charset="-128"/>
                          <a:cs typeface="+mn-cs"/>
                        </a:rPr>
                        <a:t> </a:t>
                      </a:r>
                      <a:r>
                        <a:rPr lang="fr-FR" sz="800" strike="noStrike" kern="0" dirty="0" err="1" smtClean="0">
                          <a:solidFill>
                            <a:srgbClr val="FF0000"/>
                          </a:solidFill>
                          <a:effectLst/>
                          <a:latin typeface="Arial" panose="020B0604020202020204" pitchFamily="34" charset="0"/>
                          <a:ea typeface="MS PGothic" panose="020B0600070205080204" pitchFamily="34" charset="-128"/>
                          <a:cs typeface="+mn-cs"/>
                        </a:rPr>
                        <a:t>contiguous</a:t>
                      </a:r>
                      <a:r>
                        <a:rPr lang="fr-FR" sz="800" strike="noStrike" kern="0" dirty="0" smtClean="0">
                          <a:solidFill>
                            <a:srgbClr val="FF0000"/>
                          </a:solidFill>
                          <a:effectLst/>
                          <a:latin typeface="Arial" panose="020B0604020202020204" pitchFamily="34" charset="0"/>
                          <a:ea typeface="MS PGothic" panose="020B0600070205080204" pitchFamily="34" charset="-128"/>
                          <a:cs typeface="+mn-cs"/>
                        </a:rPr>
                        <a:t> UL CP-OFDM</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1) Support of almost contiguous UL CP-OFDM</a:t>
                      </a:r>
                      <a:r>
                        <a:rPr lang="en-US" sz="800" strike="noStrike" kern="0" baseline="0" dirty="0" smtClean="0">
                          <a:solidFill>
                            <a:srgbClr val="FF0000"/>
                          </a:solidFill>
                          <a:effectLst/>
                          <a:latin typeface="Arial" panose="020B0604020202020204" pitchFamily="34" charset="0"/>
                          <a:ea typeface="MS PGothic" panose="020B0600070205080204" pitchFamily="34" charset="-128"/>
                          <a:cs typeface="+mn-cs"/>
                        </a:rPr>
                        <a:t> transmissions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r>
                        <a:rPr lang="en-GB" sz="800" strike="noStrike" kern="0" dirty="0" smtClean="0">
                          <a:solidFill>
                            <a:srgbClr val="FF0000"/>
                          </a:solidFill>
                          <a:effectLst/>
                          <a:latin typeface="Arial" panose="020B0604020202020204" pitchFamily="34" charset="0"/>
                          <a:ea typeface="MS PGothic" panose="020B0600070205080204" pitchFamily="34" charset="-128"/>
                          <a:cs typeface="+mn-cs"/>
                        </a:rPr>
                        <a:t>Yes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UE cannot support almost contiguous UL CP-OFDM transmissions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Type 4</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No</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Yes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GB" sz="800" strike="noStrike" kern="0" dirty="0" smtClean="0">
                          <a:solidFill>
                            <a:srgbClr val="FF0000"/>
                          </a:solidFill>
                          <a:effectLst/>
                          <a:latin typeface="Arial" panose="020B0604020202020204" pitchFamily="34" charset="0"/>
                          <a:ea typeface="MS PGothic" panose="020B0600070205080204" pitchFamily="34" charset="-128"/>
                          <a:cs typeface="+mn-cs"/>
                        </a:rPr>
                        <a:t>RAN4 will continue to discuss whether to introduce the requirements.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RAN4</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r>
            </a:tbl>
          </a:graphicData>
        </a:graphic>
      </p:graphicFrame>
    </p:spTree>
    <p:extLst>
      <p:ext uri="{BB962C8B-B14F-4D97-AF65-F5344CB8AC3E}">
        <p14:creationId xmlns:p14="http://schemas.microsoft.com/office/powerpoint/2010/main" val="2707203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UE Power Class (1)</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200" b="1" dirty="0"/>
              <a:t>Background: RAN4 86 agreements</a:t>
            </a:r>
          </a:p>
          <a:p>
            <a:pPr marL="742950" lvl="2" indent="-342900">
              <a:spcBef>
                <a:spcPts val="0"/>
              </a:spcBef>
              <a:spcAft>
                <a:spcPts val="300"/>
              </a:spcAft>
            </a:pPr>
            <a:r>
              <a:rPr lang="en-US" sz="1100" b="1" dirty="0"/>
              <a:t>RAN4 86 </a:t>
            </a:r>
            <a:r>
              <a:rPr lang="en-US" sz="1100" b="1" dirty="0" smtClean="0"/>
              <a:t>agreements (Mon)</a:t>
            </a:r>
            <a:endParaRPr lang="en-US" sz="1100" b="1" dirty="0"/>
          </a:p>
          <a:p>
            <a:pPr marL="1200150" lvl="3" indent="-342900">
              <a:spcBef>
                <a:spcPts val="0"/>
              </a:spcBef>
              <a:spcAft>
                <a:spcPts val="300"/>
              </a:spcAft>
            </a:pPr>
            <a:r>
              <a:rPr lang="en-US" sz="900" i="1" dirty="0" smtClean="0"/>
              <a:t>Introduce </a:t>
            </a:r>
            <a:r>
              <a:rPr lang="en-US" sz="900" i="1" dirty="0"/>
              <a:t>capability signaling of [non-default] UE power class, and Type 1 (per band) signaling</a:t>
            </a:r>
            <a:endParaRPr lang="en-GB" sz="900" i="1" dirty="0"/>
          </a:p>
          <a:p>
            <a:pPr marL="1657350" lvl="4" indent="-342900">
              <a:spcBef>
                <a:spcPts val="0"/>
              </a:spcBef>
              <a:spcAft>
                <a:spcPts val="300"/>
              </a:spcAft>
            </a:pPr>
            <a:r>
              <a:rPr lang="en-US" sz="1050" i="1" dirty="0" smtClean="0"/>
              <a:t>FFS: Default power class(</a:t>
            </a:r>
            <a:r>
              <a:rPr lang="en-US" sz="1050" i="1" dirty="0" err="1" smtClean="0"/>
              <a:t>es</a:t>
            </a:r>
            <a:r>
              <a:rPr lang="en-US" sz="1050" i="1" dirty="0" smtClean="0"/>
              <a:t>) for FR2. ( different UE device types may have different default power class) </a:t>
            </a:r>
            <a:endParaRPr lang="en-GB" sz="1050" i="1" dirty="0" smtClean="0"/>
          </a:p>
          <a:p>
            <a:pPr marL="1657350" lvl="4" indent="-342900">
              <a:spcBef>
                <a:spcPts val="0"/>
              </a:spcBef>
              <a:spcAft>
                <a:spcPts val="300"/>
              </a:spcAft>
            </a:pPr>
            <a:r>
              <a:rPr lang="en-US" sz="1050" i="1" dirty="0" smtClean="0"/>
              <a:t>FFS</a:t>
            </a:r>
            <a:r>
              <a:rPr lang="en-US" sz="1050" i="1" dirty="0"/>
              <a:t>: Definition under inter-band NR CA and EN-DC</a:t>
            </a:r>
            <a:endParaRPr lang="en-GB" sz="1050" i="1" dirty="0"/>
          </a:p>
          <a:p>
            <a:pPr marL="1657350" lvl="4" indent="-342900">
              <a:spcBef>
                <a:spcPts val="0"/>
              </a:spcBef>
              <a:spcAft>
                <a:spcPts val="300"/>
              </a:spcAft>
            </a:pPr>
            <a:r>
              <a:rPr lang="en-US" sz="1050" i="1" dirty="0"/>
              <a:t>RAN4 will further discuss the mandatory of PC2 for FR1 in certain region. </a:t>
            </a:r>
            <a:endParaRPr lang="en-GB" sz="1050" i="1" dirty="0"/>
          </a:p>
          <a:p>
            <a:pPr marL="742950" lvl="2" indent="-342900">
              <a:spcBef>
                <a:spcPts val="0"/>
              </a:spcBef>
              <a:spcAft>
                <a:spcPts val="300"/>
              </a:spcAft>
            </a:pPr>
            <a:r>
              <a:rPr lang="en-US" sz="1100" b="1" dirty="0"/>
              <a:t>RAN4 86 </a:t>
            </a:r>
            <a:r>
              <a:rPr lang="en-US" sz="1100" b="1" dirty="0" smtClean="0"/>
              <a:t>agreements (Thu)</a:t>
            </a:r>
            <a:endParaRPr lang="en-US" sz="1100" b="1" dirty="0"/>
          </a:p>
          <a:p>
            <a:pPr marL="1200150" lvl="3" indent="-342900">
              <a:spcBef>
                <a:spcPts val="0"/>
              </a:spcBef>
              <a:spcAft>
                <a:spcPts val="300"/>
              </a:spcAft>
            </a:pPr>
            <a:r>
              <a:rPr lang="en-GB" sz="900" dirty="0" smtClean="0"/>
              <a:t>Power </a:t>
            </a:r>
            <a:r>
              <a:rPr lang="en-GB" sz="900" dirty="0"/>
              <a:t>Class for FR1 EN-DC and NR CA mode need to be </a:t>
            </a:r>
            <a:r>
              <a:rPr lang="en-GB" sz="900" dirty="0" err="1"/>
              <a:t>signaled</a:t>
            </a:r>
            <a:r>
              <a:rPr lang="en-GB" sz="900" dirty="0"/>
              <a:t> as UE capability</a:t>
            </a:r>
          </a:p>
          <a:p>
            <a:pPr marL="1200150" lvl="3" indent="-342900">
              <a:spcBef>
                <a:spcPts val="0"/>
              </a:spcBef>
              <a:spcAft>
                <a:spcPts val="300"/>
              </a:spcAft>
            </a:pPr>
            <a:r>
              <a:rPr lang="en-GB" sz="900" dirty="0"/>
              <a:t>Power Class for FR1 EN-DC and NR CA is per band combination capability</a:t>
            </a:r>
          </a:p>
          <a:p>
            <a:pPr marL="1200150" lvl="3" indent="-342900">
              <a:spcBef>
                <a:spcPts val="0"/>
              </a:spcBef>
              <a:spcAft>
                <a:spcPts val="300"/>
              </a:spcAft>
            </a:pPr>
            <a:r>
              <a:rPr lang="en-GB" sz="900" dirty="0"/>
              <a:t>RAN4 will continue discuss the missing capability signaling for power class if any in this week</a:t>
            </a:r>
          </a:p>
          <a:p>
            <a:pPr marL="342900" lvl="1" indent="-342900">
              <a:spcBef>
                <a:spcPts val="600"/>
              </a:spcBef>
              <a:spcAft>
                <a:spcPts val="300"/>
              </a:spcAft>
              <a:buFont typeface="Arial" panose="020B0604020202020204" pitchFamily="34" charset="0"/>
              <a:buChar char="•"/>
            </a:pPr>
            <a:r>
              <a:rPr lang="en-US" sz="1800" b="1" dirty="0" smtClean="0"/>
              <a:t>Proposal</a:t>
            </a:r>
            <a:endParaRPr lang="en-GB" sz="1800" b="1" dirty="0">
              <a:solidFill>
                <a:srgbClr val="00B050"/>
              </a:solidFill>
            </a:endParaRPr>
          </a:p>
          <a:p>
            <a:pPr marL="742950" lvl="2" indent="-342900">
              <a:spcBef>
                <a:spcPts val="0"/>
              </a:spcBef>
              <a:spcAft>
                <a:spcPts val="300"/>
              </a:spcAft>
            </a:pPr>
            <a:r>
              <a:rPr lang="en-US" sz="1600" dirty="0">
                <a:solidFill>
                  <a:srgbClr val="FF0000"/>
                </a:solidFill>
              </a:rPr>
              <a:t>Capability signalling</a:t>
            </a:r>
          </a:p>
          <a:p>
            <a:pPr marL="1200150" lvl="3" indent="-342900">
              <a:spcBef>
                <a:spcPts val="0"/>
              </a:spcBef>
              <a:spcAft>
                <a:spcPts val="300"/>
              </a:spcAft>
            </a:pPr>
            <a:r>
              <a:rPr lang="en-GB" sz="1400" dirty="0" smtClean="0">
                <a:solidFill>
                  <a:srgbClr val="FF0000"/>
                </a:solidFill>
              </a:rPr>
              <a:t>FR1 </a:t>
            </a:r>
            <a:r>
              <a:rPr lang="en-GB" sz="1400" dirty="0">
                <a:solidFill>
                  <a:srgbClr val="FF0000"/>
                </a:solidFill>
              </a:rPr>
              <a:t>UE power class ( Type 1 (per band))</a:t>
            </a:r>
          </a:p>
          <a:p>
            <a:pPr marL="1200150" lvl="3" indent="-342900">
              <a:spcBef>
                <a:spcPts val="0"/>
              </a:spcBef>
              <a:spcAft>
                <a:spcPts val="300"/>
              </a:spcAft>
            </a:pPr>
            <a:r>
              <a:rPr lang="en-GB" sz="1400" dirty="0" smtClean="0">
                <a:solidFill>
                  <a:srgbClr val="FF0000"/>
                </a:solidFill>
              </a:rPr>
              <a:t>FR2 </a:t>
            </a:r>
            <a:r>
              <a:rPr lang="en-GB" sz="1400" dirty="0">
                <a:solidFill>
                  <a:srgbClr val="FF0000"/>
                </a:solidFill>
              </a:rPr>
              <a:t>UE power class ( Type 1 (per band))</a:t>
            </a:r>
          </a:p>
          <a:p>
            <a:pPr marL="1200150" lvl="3" indent="-342900">
              <a:spcBef>
                <a:spcPts val="0"/>
              </a:spcBef>
              <a:spcAft>
                <a:spcPts val="300"/>
              </a:spcAft>
            </a:pPr>
            <a:r>
              <a:rPr lang="en-GB" sz="1400" dirty="0" smtClean="0">
                <a:solidFill>
                  <a:srgbClr val="FF0000"/>
                </a:solidFill>
              </a:rPr>
              <a:t>FR1 </a:t>
            </a:r>
            <a:r>
              <a:rPr lang="en-GB" sz="1400" dirty="0">
                <a:solidFill>
                  <a:srgbClr val="FF0000"/>
                </a:solidFill>
              </a:rPr>
              <a:t>UE power class for EN-DC and NR CA (Type 3 (per band combination))</a:t>
            </a:r>
          </a:p>
          <a:p>
            <a:pPr marL="1657350" lvl="4" indent="-342900">
              <a:spcBef>
                <a:spcPts val="0"/>
              </a:spcBef>
              <a:spcAft>
                <a:spcPts val="300"/>
              </a:spcAft>
            </a:pPr>
            <a:r>
              <a:rPr lang="en-GB" sz="1400" dirty="0" smtClean="0">
                <a:solidFill>
                  <a:srgbClr val="FF0000"/>
                </a:solidFill>
              </a:rPr>
              <a:t>Do </a:t>
            </a:r>
            <a:r>
              <a:rPr lang="en-GB" sz="1400" dirty="0">
                <a:solidFill>
                  <a:srgbClr val="FF0000"/>
                </a:solidFill>
              </a:rPr>
              <a:t>we need to </a:t>
            </a:r>
            <a:r>
              <a:rPr lang="en-GB" sz="1400" dirty="0" smtClean="0">
                <a:solidFill>
                  <a:srgbClr val="FF0000"/>
                </a:solidFill>
              </a:rPr>
              <a:t>separate capabilities </a:t>
            </a:r>
            <a:r>
              <a:rPr lang="en-GB" sz="1400" dirty="0">
                <a:solidFill>
                  <a:srgbClr val="FF0000"/>
                </a:solidFill>
              </a:rPr>
              <a:t>for EN-DC and NR CA power </a:t>
            </a:r>
            <a:r>
              <a:rPr lang="en-GB" sz="1400" dirty="0" smtClean="0">
                <a:solidFill>
                  <a:srgbClr val="FF0000"/>
                </a:solidFill>
              </a:rPr>
              <a:t>classes?</a:t>
            </a:r>
            <a:endParaRPr lang="en-GB" sz="1400" dirty="0">
              <a:solidFill>
                <a:srgbClr val="FF0000"/>
              </a:solidFill>
            </a:endParaRPr>
          </a:p>
          <a:p>
            <a:pPr marL="1200150" lvl="3" indent="-342900">
              <a:spcBef>
                <a:spcPts val="0"/>
              </a:spcBef>
              <a:spcAft>
                <a:spcPts val="300"/>
              </a:spcAft>
            </a:pPr>
            <a:r>
              <a:rPr lang="en-GB" sz="1400" smtClean="0">
                <a:solidFill>
                  <a:srgbClr val="FF0000"/>
                </a:solidFill>
              </a:rPr>
              <a:t>Notes</a:t>
            </a:r>
            <a:r>
              <a:rPr lang="en-GB" sz="1400" dirty="0" smtClean="0">
                <a:solidFill>
                  <a:srgbClr val="FF0000"/>
                </a:solidFill>
              </a:rPr>
              <a:t>:</a:t>
            </a:r>
          </a:p>
          <a:p>
            <a:pPr marL="1657350" lvl="4" indent="-342900">
              <a:spcBef>
                <a:spcPts val="0"/>
              </a:spcBef>
              <a:spcAft>
                <a:spcPts val="300"/>
              </a:spcAft>
            </a:pPr>
            <a:r>
              <a:rPr lang="en-GB" sz="1400" dirty="0" smtClean="0">
                <a:solidFill>
                  <a:srgbClr val="FF0000"/>
                </a:solidFill>
              </a:rPr>
              <a:t>FR1 </a:t>
            </a:r>
            <a:r>
              <a:rPr lang="en-GB" sz="1400" dirty="0">
                <a:solidFill>
                  <a:srgbClr val="FF0000"/>
                </a:solidFill>
              </a:rPr>
              <a:t>UE power class: Signaling provided for non-default UE power class only</a:t>
            </a:r>
          </a:p>
          <a:p>
            <a:pPr marL="1657350" lvl="4" indent="-342900">
              <a:spcBef>
                <a:spcPts val="0"/>
              </a:spcBef>
              <a:spcAft>
                <a:spcPts val="300"/>
              </a:spcAft>
            </a:pPr>
            <a:r>
              <a:rPr lang="en-GB" sz="1400" dirty="0" smtClean="0">
                <a:solidFill>
                  <a:srgbClr val="FF0000"/>
                </a:solidFill>
              </a:rPr>
              <a:t>FR2 </a:t>
            </a:r>
            <a:r>
              <a:rPr lang="en-GB" sz="1400" dirty="0">
                <a:solidFill>
                  <a:srgbClr val="FF0000"/>
                </a:solidFill>
              </a:rPr>
              <a:t>UE power class: </a:t>
            </a:r>
          </a:p>
          <a:p>
            <a:pPr marL="2114550" lvl="5" indent="-342900">
              <a:spcBef>
                <a:spcPts val="0"/>
              </a:spcBef>
              <a:spcAft>
                <a:spcPts val="300"/>
              </a:spcAft>
            </a:pPr>
            <a:r>
              <a:rPr lang="en-GB" sz="1100" dirty="0" smtClean="0">
                <a:solidFill>
                  <a:srgbClr val="FF0000"/>
                </a:solidFill>
              </a:rPr>
              <a:t>Option </a:t>
            </a:r>
            <a:r>
              <a:rPr lang="en-GB" sz="1100" dirty="0">
                <a:solidFill>
                  <a:srgbClr val="FF0000"/>
                </a:solidFill>
              </a:rPr>
              <a:t>1: Signaling provided for UE power class</a:t>
            </a:r>
          </a:p>
          <a:p>
            <a:pPr marL="2114550" lvl="5" indent="-342900">
              <a:spcBef>
                <a:spcPts val="0"/>
              </a:spcBef>
              <a:spcAft>
                <a:spcPts val="300"/>
              </a:spcAft>
            </a:pPr>
            <a:r>
              <a:rPr lang="en-GB" sz="1100" dirty="0" smtClean="0">
                <a:solidFill>
                  <a:srgbClr val="FF0000"/>
                </a:solidFill>
              </a:rPr>
              <a:t>Option </a:t>
            </a:r>
            <a:r>
              <a:rPr lang="en-GB" sz="1100" dirty="0">
                <a:solidFill>
                  <a:srgbClr val="FF0000"/>
                </a:solidFill>
              </a:rPr>
              <a:t>2: Signaling provided for non-default UE power class</a:t>
            </a:r>
          </a:p>
          <a:p>
            <a:pPr marL="1657350" lvl="4" indent="-342900">
              <a:spcBef>
                <a:spcPts val="0"/>
              </a:spcBef>
              <a:spcAft>
                <a:spcPts val="300"/>
              </a:spcAft>
            </a:pPr>
            <a:r>
              <a:rPr lang="en-GB" sz="1400" dirty="0" smtClean="0">
                <a:solidFill>
                  <a:srgbClr val="FF0000"/>
                </a:solidFill>
              </a:rPr>
              <a:t>Number </a:t>
            </a:r>
            <a:r>
              <a:rPr lang="en-GB" sz="1400" dirty="0">
                <a:solidFill>
                  <a:srgbClr val="FF0000"/>
                </a:solidFill>
              </a:rPr>
              <a:t>of possible values for each power class: up to [16]</a:t>
            </a:r>
          </a:p>
          <a:p>
            <a:pPr marL="914400" lvl="2" indent="0">
              <a:buNone/>
            </a:pPr>
            <a:endParaRPr lang="en-GB" sz="11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18</a:t>
            </a:fld>
            <a:endParaRPr lang="en-US" altLang="zh-CN"/>
          </a:p>
        </p:txBody>
      </p:sp>
    </p:spTree>
    <p:extLst>
      <p:ext uri="{BB962C8B-B14F-4D97-AF65-F5344CB8AC3E}">
        <p14:creationId xmlns:p14="http://schemas.microsoft.com/office/powerpoint/2010/main" val="207909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xmlns="" id="{D6864E3D-4299-4E7D-9530-FB490050E297}"/>
              </a:ext>
            </a:extLst>
          </p:cNvPr>
          <p:cNvSpPr>
            <a:spLocks noGrp="1"/>
          </p:cNvSpPr>
          <p:nvPr>
            <p:ph type="title"/>
          </p:nvPr>
        </p:nvSpPr>
        <p:spPr/>
        <p:txBody>
          <a:bodyPr/>
          <a:lstStyle/>
          <a:p>
            <a:r>
              <a:rPr kumimoji="1" lang="en-US" altLang="ja-JP" dirty="0"/>
              <a:t>Capabilities for LTE/NR coexistence</a:t>
            </a:r>
            <a:endParaRPr kumimoji="1" lang="ja-JP" altLang="en-US" dirty="0"/>
          </a:p>
        </p:txBody>
      </p:sp>
    </p:spTree>
    <p:extLst>
      <p:ext uri="{BB962C8B-B14F-4D97-AF65-F5344CB8AC3E}">
        <p14:creationId xmlns:p14="http://schemas.microsoft.com/office/powerpoint/2010/main" val="1808958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xmlns="" id="{D6864E3D-4299-4E7D-9530-FB490050E297}"/>
              </a:ext>
            </a:extLst>
          </p:cNvPr>
          <p:cNvSpPr>
            <a:spLocks noGrp="1"/>
          </p:cNvSpPr>
          <p:nvPr>
            <p:ph type="title"/>
          </p:nvPr>
        </p:nvSpPr>
        <p:spPr/>
        <p:txBody>
          <a:bodyPr/>
          <a:lstStyle/>
          <a:p>
            <a:r>
              <a:rPr kumimoji="1" lang="en-US" altLang="ja-JP" dirty="0"/>
              <a:t>Capabilities for EN-DC/CA</a:t>
            </a:r>
            <a:endParaRPr kumimoji="1" lang="ja-JP" altLang="en-US" dirty="0"/>
          </a:p>
        </p:txBody>
      </p:sp>
    </p:spTree>
    <p:extLst>
      <p:ext uri="{BB962C8B-B14F-4D97-AF65-F5344CB8AC3E}">
        <p14:creationId xmlns:p14="http://schemas.microsoft.com/office/powerpoint/2010/main" val="311329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endParaRPr lang="en-GB" dirty="0"/>
          </a:p>
        </p:txBody>
      </p:sp>
      <p:sp>
        <p:nvSpPr>
          <p:cNvPr id="3" name="Content Placeholder 2"/>
          <p:cNvSpPr>
            <a:spLocks noGrp="1"/>
          </p:cNvSpPr>
          <p:nvPr>
            <p:ph idx="1"/>
          </p:nvPr>
        </p:nvSpPr>
        <p:spPr/>
        <p:txBody>
          <a:bodyPr/>
          <a:lstStyle/>
          <a:p>
            <a:r>
              <a:rPr lang="en-US" altLang="zh-CN" sz="2000" dirty="0"/>
              <a:t>RAN4 86 </a:t>
            </a:r>
            <a:r>
              <a:rPr lang="en-US" altLang="zh-CN" sz="2000" dirty="0" smtClean="0"/>
              <a:t>agreements (Mon)</a:t>
            </a:r>
            <a:endParaRPr lang="en-US" altLang="zh-CN" sz="2000" dirty="0"/>
          </a:p>
          <a:p>
            <a:pPr lvl="1"/>
            <a:r>
              <a:rPr lang="en-GB" sz="1800" dirty="0"/>
              <a:t>7.5kHz UL raster shift is </a:t>
            </a:r>
            <a:r>
              <a:rPr lang="en-US" sz="1800" dirty="0"/>
              <a:t>mandatory in the SUL bands with uplink sharing either from UE perspective or from network perspective </a:t>
            </a:r>
            <a:endParaRPr lang="en-GB" sz="1800" dirty="0"/>
          </a:p>
          <a:p>
            <a:pPr lvl="1"/>
            <a:r>
              <a:rPr lang="en-US" sz="1800" dirty="0"/>
              <a:t>Further discussion on supporting </a:t>
            </a:r>
            <a:r>
              <a:rPr lang="en-GB" sz="1800" dirty="0"/>
              <a:t>7.5kHz UL raster shift for LTE-NR co-existence for Band n2, n5 and n66. </a:t>
            </a:r>
          </a:p>
          <a:p>
            <a:pPr lvl="1"/>
            <a:r>
              <a:rPr lang="en-US" sz="1800" dirty="0"/>
              <a:t>It is common understanding that some UE support UL sharing from UE perspective and some UE does not support UL sharing from UE perspective, UE need to indicate the supports to the network. For UE supporting UL sharing from UE perspective, the capability signaling type for “Switching time between LTE UL and NR UL for EN-DC with LTE-NR coexistence in UL sharing from UE perspective” shall be per band combination </a:t>
            </a:r>
            <a:endParaRPr lang="en-GB" sz="1800" dirty="0"/>
          </a:p>
          <a:p>
            <a:pPr lvl="1"/>
            <a:r>
              <a:rPr lang="en-US" sz="1800" dirty="0"/>
              <a:t>Continue discuss on the </a:t>
            </a:r>
            <a:r>
              <a:rPr lang="en-US" sz="1800" dirty="0" smtClean="0"/>
              <a:t>feature </a:t>
            </a:r>
            <a:r>
              <a:rPr lang="en-US" sz="1800" dirty="0"/>
              <a:t>1-14, 1-15 and 1-16 in this meeting. </a:t>
            </a:r>
            <a:endParaRPr lang="en-GB" sz="1800" dirty="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20</a:t>
            </a:fld>
            <a:endParaRPr lang="en-US" altLang="zh-CN"/>
          </a:p>
        </p:txBody>
      </p:sp>
    </p:spTree>
    <p:extLst>
      <p:ext uri="{BB962C8B-B14F-4D97-AF65-F5344CB8AC3E}">
        <p14:creationId xmlns:p14="http://schemas.microsoft.com/office/powerpoint/2010/main" val="5867270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endParaRPr lang="en-GB" dirty="0"/>
          </a:p>
        </p:txBody>
      </p:sp>
      <p:sp>
        <p:nvSpPr>
          <p:cNvPr id="3" name="Content Placeholder 2"/>
          <p:cNvSpPr>
            <a:spLocks noGrp="1"/>
          </p:cNvSpPr>
          <p:nvPr>
            <p:ph idx="1"/>
          </p:nvPr>
        </p:nvSpPr>
        <p:spPr/>
        <p:txBody>
          <a:bodyPr/>
          <a:lstStyle/>
          <a:p>
            <a:r>
              <a:rPr lang="en-US" altLang="zh-CN" sz="2000" dirty="0"/>
              <a:t>RAN4 86 </a:t>
            </a:r>
            <a:r>
              <a:rPr lang="en-US" altLang="zh-CN" sz="2000" dirty="0" smtClean="0"/>
              <a:t>agreements (Thu)</a:t>
            </a:r>
            <a:endParaRPr lang="en-US" altLang="zh-CN" sz="2000" dirty="0"/>
          </a:p>
          <a:p>
            <a:pPr lvl="1"/>
            <a:r>
              <a:rPr lang="en-GB" sz="1800" dirty="0"/>
              <a:t>Introduce Type 1 capability signalling for 7.5 kHz UL raster shift. RAN4 will continue discuss the decision of recommendation of </a:t>
            </a:r>
            <a:r>
              <a:rPr lang="en-GB" sz="1800" dirty="0" smtClean="0"/>
              <a:t>mandatory </a:t>
            </a:r>
            <a:r>
              <a:rPr lang="en-GB" sz="1800" dirty="0"/>
              <a:t>or optional of feature in this week. If RAN4 agreed to recommend this feature as mandatory without signalling, the capability signalling will be removed from the LS to RAN2. </a:t>
            </a:r>
          </a:p>
          <a:p>
            <a:pPr lvl="1"/>
            <a:r>
              <a:rPr lang="en-GB" sz="1800" dirty="0" smtClean="0"/>
              <a:t>For Switching time between LTE UL and NR UL for EN-DC with LTE-NR coexistence in UL sharing from UE perspective, UE Capability signalling shall be type 3 (per band combination). UE Capability signalling elements. Capability 1: ~0us switching type. Capability 2: &lt;20us switching type. </a:t>
            </a:r>
          </a:p>
          <a:p>
            <a:pPr lvl="1"/>
            <a:r>
              <a:rPr lang="en-GB" sz="1800" dirty="0" smtClean="0"/>
              <a:t>Keep feature ‘Support of UL sharing from UE perspective’. The capability signaling type is type 3 (per band combination). </a:t>
            </a:r>
          </a:p>
          <a:p>
            <a:pPr lvl="1"/>
            <a:r>
              <a:rPr lang="en-GB" sz="1800" dirty="0" smtClean="0"/>
              <a:t>Prerequisite </a:t>
            </a:r>
            <a:r>
              <a:rPr lang="en-GB" sz="1800" dirty="0"/>
              <a:t>feature groups of feature 1-12 is 1-11</a:t>
            </a:r>
          </a:p>
          <a:p>
            <a:pPr lvl="1"/>
            <a:r>
              <a:rPr lang="en-GB" sz="1800" dirty="0"/>
              <a:t>Remove “Supplemental uplink features” from RAN4 discussion since this feature will be discussed RAN1 </a:t>
            </a:r>
            <a:r>
              <a:rPr lang="en-GB" sz="1800" dirty="0" smtClean="0"/>
              <a:t>feature</a:t>
            </a:r>
            <a:r>
              <a:rPr lang="en-US" sz="1800" dirty="0" smtClean="0"/>
              <a:t>. </a:t>
            </a:r>
            <a:endParaRPr lang="en-GB" sz="1800" dirty="0" smtClean="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21</a:t>
            </a:fld>
            <a:endParaRPr lang="en-US" altLang="zh-CN"/>
          </a:p>
        </p:txBody>
      </p:sp>
    </p:spTree>
    <p:extLst>
      <p:ext uri="{BB962C8B-B14F-4D97-AF65-F5344CB8AC3E}">
        <p14:creationId xmlns:p14="http://schemas.microsoft.com/office/powerpoint/2010/main" val="8508645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7.5kHz UL raster shift</a:t>
            </a:r>
          </a:p>
        </p:txBody>
      </p:sp>
      <p:sp>
        <p:nvSpPr>
          <p:cNvPr id="3" name="Content Placeholder 2"/>
          <p:cNvSpPr>
            <a:spLocks noGrp="1"/>
          </p:cNvSpPr>
          <p:nvPr>
            <p:ph idx="1"/>
          </p:nvPr>
        </p:nvSpPr>
        <p:spPr/>
        <p:txBody>
          <a:bodyPr/>
          <a:lstStyle/>
          <a:p>
            <a:r>
              <a:rPr lang="en-US" altLang="zh-CN" sz="2000" dirty="0"/>
              <a:t>RAN4 86 agreements</a:t>
            </a:r>
          </a:p>
          <a:p>
            <a:pPr lvl="1"/>
            <a:r>
              <a:rPr lang="en-GB" sz="1600" dirty="0"/>
              <a:t>Mon: 7.5kHz UL raster shift is </a:t>
            </a:r>
            <a:r>
              <a:rPr lang="en-US" sz="1600" dirty="0"/>
              <a:t>mandatory in the SUL bands with uplink sharing either from UE perspective or from network perspective. Further discussion on supporting </a:t>
            </a:r>
            <a:r>
              <a:rPr lang="en-GB" sz="1600" dirty="0"/>
              <a:t>7.5kHz UL raster shift for LTE-NR co-existence for Band n2, n5 and n66. </a:t>
            </a:r>
          </a:p>
          <a:p>
            <a:pPr lvl="1"/>
            <a:r>
              <a:rPr lang="en-GB" sz="1600" dirty="0"/>
              <a:t>Thu: Introduce Type 1 capability signalling for 7.5 kHz UL raster shift. RAN4 will continue discuss the decision of recommendation of mandatory or optional of feature in this week. If RAN4 agreed to recommend this feature as mandatory without signalling, the capability signalling will be removed from the LS to RAN2. </a:t>
            </a:r>
          </a:p>
          <a:p>
            <a:pPr marL="342900" lvl="1" indent="-342900">
              <a:spcBef>
                <a:spcPts val="600"/>
              </a:spcBef>
              <a:spcAft>
                <a:spcPts val="300"/>
              </a:spcAft>
              <a:buFont typeface="Arial" panose="020B0604020202020204" pitchFamily="34" charset="0"/>
              <a:buChar char="•"/>
            </a:pPr>
            <a:r>
              <a:rPr lang="en-US" sz="1800" dirty="0" smtClean="0"/>
              <a:t>Proposal</a:t>
            </a:r>
          </a:p>
          <a:p>
            <a:pPr marL="742950" lvl="2" indent="-342900">
              <a:spcBef>
                <a:spcPts val="600"/>
              </a:spcBef>
              <a:spcAft>
                <a:spcPts val="300"/>
              </a:spcAft>
            </a:pPr>
            <a:r>
              <a:rPr lang="en-US" sz="1400" kern="0" dirty="0" smtClean="0">
                <a:solidFill>
                  <a:srgbClr val="FF0000"/>
                </a:solidFill>
                <a:latin typeface="Arial" panose="020B0604020202020204" pitchFamily="34" charset="0"/>
                <a:ea typeface="MS PGothic" panose="020B0600070205080204" pitchFamily="34" charset="-128"/>
              </a:rPr>
              <a:t>Further discuss if prerequisite feature group needed</a:t>
            </a:r>
            <a:endParaRPr lang="en-GB" kern="100" dirty="0">
              <a:solidFill>
                <a:srgbClr val="FF0000"/>
              </a:solidFill>
              <a:latin typeface="Times New Roman" panose="02020603050405020304" pitchFamily="18" charset="0"/>
              <a:ea typeface="MS Mincho"/>
            </a:endParaRPr>
          </a:p>
          <a:p>
            <a:pPr marL="742950" lvl="2" indent="-342900">
              <a:spcBef>
                <a:spcPts val="600"/>
              </a:spcBef>
              <a:spcAft>
                <a:spcPts val="300"/>
              </a:spcAft>
            </a:pPr>
            <a:r>
              <a:rPr lang="en-GB" sz="1600" dirty="0">
                <a:solidFill>
                  <a:srgbClr val="FF0000"/>
                </a:solidFill>
              </a:rPr>
              <a:t>7.5kHz UL raster shift is </a:t>
            </a:r>
            <a:r>
              <a:rPr lang="en-US" sz="1600" dirty="0">
                <a:solidFill>
                  <a:srgbClr val="FF0000"/>
                </a:solidFill>
              </a:rPr>
              <a:t>mandatory in Bands </a:t>
            </a:r>
            <a:r>
              <a:rPr lang="en-GB" sz="1600" dirty="0">
                <a:solidFill>
                  <a:srgbClr val="FF0000"/>
                </a:solidFill>
              </a:rPr>
              <a:t>n1, n2, n3, n5, n7, n8, n20, n28, n66</a:t>
            </a:r>
            <a:r>
              <a:rPr lang="en-US" sz="1600" dirty="0">
                <a:solidFill>
                  <a:srgbClr val="FF0000"/>
                </a:solidFill>
              </a:rPr>
              <a:t>. RAN4 can revisit the above bands in the future release.</a:t>
            </a:r>
          </a:p>
          <a:p>
            <a:pPr marL="742950" lvl="2" indent="-342900">
              <a:spcBef>
                <a:spcPts val="600"/>
              </a:spcBef>
              <a:spcAft>
                <a:spcPts val="300"/>
              </a:spcAft>
            </a:pPr>
            <a:endParaRPr lang="en-US"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22</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3379735203"/>
              </p:ext>
            </p:extLst>
          </p:nvPr>
        </p:nvGraphicFramePr>
        <p:xfrm>
          <a:off x="609602" y="4527233"/>
          <a:ext cx="10972798" cy="2288078"/>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198391"/>
                <a:gridCol w="381000"/>
                <a:gridCol w="1348066"/>
                <a:gridCol w="328334"/>
              </a:tblGrid>
              <a:tr h="825038">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1186642">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1-13</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7.5kHz UL raster shift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1) 7.5kHz UL raster shift</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[1-11]</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Yes</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UE does not support 7.5kHz UL raster shift</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FF0000"/>
                          </a:solidFill>
                          <a:effectLst/>
                          <a:latin typeface="Arial" panose="020B0604020202020204" pitchFamily="34" charset="0"/>
                          <a:ea typeface="MS PGothic" panose="020B0600070205080204" pitchFamily="34" charset="-128"/>
                        </a:rPr>
                        <a:t> </a:t>
                      </a:r>
                      <a:r>
                        <a:rPr lang="en-US" sz="800" kern="0" dirty="0" smtClean="0">
                          <a:solidFill>
                            <a:srgbClr val="FF0000"/>
                          </a:solidFill>
                          <a:effectLst/>
                          <a:latin typeface="Arial" panose="020B0604020202020204" pitchFamily="34" charset="0"/>
                          <a:ea typeface="MS PGothic" panose="020B0600070205080204" pitchFamily="34" charset="-128"/>
                        </a:rPr>
                        <a:t>[Type 1]</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FF0000"/>
                          </a:solidFill>
                          <a:effectLst/>
                          <a:latin typeface="Arial" panose="020B0604020202020204" pitchFamily="34" charset="0"/>
                          <a:ea typeface="MS PGothic" panose="020B0600070205080204" pitchFamily="34" charset="-128"/>
                        </a:rPr>
                        <a:t> </a:t>
                      </a:r>
                      <a:r>
                        <a:rPr lang="en-US" sz="800" kern="0" dirty="0" smtClean="0">
                          <a:solidFill>
                            <a:srgbClr val="FF0000"/>
                          </a:solidFill>
                          <a:effectLst/>
                          <a:latin typeface="Arial" panose="020B0604020202020204" pitchFamily="34" charset="0"/>
                          <a:ea typeface="MS PGothic" panose="020B0600070205080204" pitchFamily="34" charset="-128"/>
                        </a:rPr>
                        <a:t>N/A</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rPr>
                        <a:t>Applicable to FR1 only</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RAN4</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Mandatory in the SUL bands with uplink sharing either from UE perspective or from network perspective</a:t>
                      </a:r>
                      <a:endParaRPr lang="en-GB" sz="1000" kern="100" dirty="0">
                        <a:solidFill>
                          <a:schemeClr val="tx1"/>
                        </a:solidFill>
                        <a:effectLst/>
                        <a:latin typeface="Times New Roman" panose="02020603050405020304" pitchFamily="18" charset="0"/>
                        <a:ea typeface="MS Mincho"/>
                      </a:endParaRPr>
                    </a:p>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p>
                      <a:pPr algn="l">
                        <a:spcAft>
                          <a:spcPts val="0"/>
                        </a:spcAft>
                      </a:pPr>
                      <a:r>
                        <a:rPr lang="en-GB" sz="800" kern="0" dirty="0" smtClean="0">
                          <a:solidFill>
                            <a:srgbClr val="FF0000"/>
                          </a:solidFill>
                          <a:effectLst/>
                          <a:highlight>
                            <a:srgbClr val="FFFF00"/>
                          </a:highlight>
                          <a:latin typeface="Arial" panose="020B0604020202020204" pitchFamily="34" charset="0"/>
                          <a:ea typeface="MS PGothic" panose="020B0600070205080204" pitchFamily="34" charset="-128"/>
                        </a:rPr>
                        <a:t>7</a:t>
                      </a:r>
                      <a:r>
                        <a:rPr lang="en-GB" sz="800" kern="0" dirty="0" smtClean="0">
                          <a:solidFill>
                            <a:srgbClr val="FF0000"/>
                          </a:solidFill>
                          <a:effectLst/>
                          <a:latin typeface="Arial" panose="020B0604020202020204" pitchFamily="34" charset="0"/>
                          <a:ea typeface="MS PGothic" panose="020B0600070205080204" pitchFamily="34" charset="-128"/>
                          <a:cs typeface="+mn-cs"/>
                        </a:rPr>
                        <a:t>.5kHz UL raster shift is mandatory in Bands n1, n2, n3, n5, n7, n8, n20, n28, n66. RAN4 can revisit the above bands in the future release.</a:t>
                      </a:r>
                    </a:p>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3550349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Switching time between LTE UL and NR UL for EN-DC with LTE-NR coexistence in UL sharing from UE perspective</a:t>
            </a:r>
          </a:p>
        </p:txBody>
      </p:sp>
      <p:sp>
        <p:nvSpPr>
          <p:cNvPr id="3" name="Content Placeholder 2"/>
          <p:cNvSpPr>
            <a:spLocks noGrp="1"/>
          </p:cNvSpPr>
          <p:nvPr>
            <p:ph idx="1"/>
          </p:nvPr>
        </p:nvSpPr>
        <p:spPr>
          <a:xfrm>
            <a:off x="666748" y="1219200"/>
            <a:ext cx="10972800" cy="4906963"/>
          </a:xfrm>
        </p:spPr>
        <p:txBody>
          <a:bodyPr/>
          <a:lstStyle/>
          <a:p>
            <a:r>
              <a:rPr lang="en-US" altLang="zh-CN" sz="2000" dirty="0" smtClean="0"/>
              <a:t>RAN4 </a:t>
            </a:r>
            <a:r>
              <a:rPr lang="en-US" altLang="zh-CN" sz="2000" dirty="0"/>
              <a:t>86 agreements (Thu)</a:t>
            </a:r>
          </a:p>
          <a:p>
            <a:pPr lvl="1"/>
            <a:r>
              <a:rPr lang="en-GB" sz="1800" dirty="0" smtClean="0"/>
              <a:t>For </a:t>
            </a:r>
            <a:r>
              <a:rPr lang="en-GB" sz="1800" dirty="0"/>
              <a:t>Switching time between LTE UL and NR UL for EN-DC with LTE-NR coexistence in UL sharing from UE perspective, UE Capability signalling shall be type 3 (per band combination). UE Capability signalling elements. Capability 1: ~0us switching type. Capability 2: &lt;20us switching type. </a:t>
            </a:r>
          </a:p>
          <a:p>
            <a:r>
              <a:rPr lang="en-US" sz="2000" dirty="0"/>
              <a:t>Proposal</a:t>
            </a:r>
          </a:p>
          <a:p>
            <a:endParaRPr lang="en-US" altLang="zh-CN" sz="2000" dirty="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23</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463369366"/>
              </p:ext>
            </p:extLst>
          </p:nvPr>
        </p:nvGraphicFramePr>
        <p:xfrm>
          <a:off x="609602" y="3048000"/>
          <a:ext cx="10972798" cy="1950403"/>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53123">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594677">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1-12</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Switching time between LTE UL and NR UL for EN-DC with LTE-NR coexistence in UL sharing from UE perspective</a:t>
                      </a:r>
                      <a:endParaRPr lang="en-GB" sz="1000" kern="100" dirty="0">
                        <a:effectLst/>
                        <a:latin typeface="Times New Roman" panose="02020603050405020304" pitchFamily="18" charset="0"/>
                        <a:ea typeface="MS Mincho"/>
                      </a:endParaRPr>
                    </a:p>
                  </a:txBody>
                  <a:tcPr marL="17780" marR="177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dirty="0" smtClean="0">
                          <a:solidFill>
                            <a:srgbClr val="FF0000"/>
                          </a:solidFill>
                          <a:effectLst/>
                          <a:latin typeface="Arial" panose="020B0604020202020204" pitchFamily="34" charset="0"/>
                          <a:ea typeface="MS PGothic" panose="020B0600070205080204" pitchFamily="34" charset="-128"/>
                        </a:rPr>
                        <a:t>Support of switching type between LTE UL and NR UL for EN-DC with LTE-NR coexistence in UL sharing from UE perspective. </a:t>
                      </a:r>
                    </a:p>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rPr>
                        <a:t>Type 1: </a:t>
                      </a:r>
                      <a:r>
                        <a:rPr lang="en-US" sz="800" kern="0" dirty="0">
                          <a:solidFill>
                            <a:srgbClr val="FF0000"/>
                          </a:solidFill>
                          <a:effectLst/>
                          <a:latin typeface="Arial" panose="020B0604020202020204" pitchFamily="34" charset="0"/>
                          <a:ea typeface="MS PGothic" panose="020B0600070205080204" pitchFamily="34" charset="-128"/>
                        </a:rPr>
                        <a:t>~0us</a:t>
                      </a:r>
                      <a:endParaRPr lang="en-GB" sz="1000" kern="100" dirty="0">
                        <a:solidFill>
                          <a:srgbClr val="FF0000"/>
                        </a:solidFill>
                        <a:effectLst/>
                        <a:latin typeface="Times New Roman" panose="02020603050405020304" pitchFamily="18" charset="0"/>
                        <a:ea typeface="MS Mincho"/>
                      </a:endParaRPr>
                    </a:p>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rPr>
                        <a:t>Type 2: </a:t>
                      </a:r>
                      <a:r>
                        <a:rPr lang="en-US" sz="800" kern="0" dirty="0">
                          <a:solidFill>
                            <a:srgbClr val="FF0000"/>
                          </a:solidFill>
                          <a:effectLst/>
                          <a:latin typeface="Arial" panose="020B0604020202020204" pitchFamily="34" charset="0"/>
                          <a:ea typeface="MS PGothic" panose="020B0600070205080204" pitchFamily="34" charset="-128"/>
                        </a:rPr>
                        <a:t>&lt;20us</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FF0000"/>
                          </a:solidFill>
                          <a:effectLst/>
                          <a:latin typeface="Arial" panose="020B0604020202020204" pitchFamily="34" charset="0"/>
                          <a:ea typeface="MS PGothic" panose="020B0600070205080204" pitchFamily="34" charset="-128"/>
                        </a:rPr>
                        <a:t>1-11</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a:solidFill>
                            <a:srgbClr val="000000"/>
                          </a:solidFill>
                          <a:effectLst/>
                          <a:latin typeface="Arial" panose="020B0604020202020204" pitchFamily="34" charset="0"/>
                          <a:ea typeface="MS PGothic" panose="020B0600070205080204" pitchFamily="34" charset="-128"/>
                        </a:rPr>
                        <a:t>UE does not support UL subcarrier alignment between LTE and NR for EN-DC with LTE-NR coexistence in UL</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0000"/>
                          </a:solidFill>
                          <a:effectLst/>
                          <a:latin typeface="Arial" panose="020B0604020202020204" pitchFamily="34" charset="0"/>
                          <a:ea typeface="MS PGothic" panose="020B0600070205080204" pitchFamily="34" charset="-128"/>
                        </a:rPr>
                        <a:t>Type 3</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FF0000"/>
                          </a:solidFill>
                          <a:effectLst/>
                          <a:latin typeface="Arial" panose="020B0604020202020204" pitchFamily="34" charset="0"/>
                          <a:ea typeface="MS PGothic" panose="020B0600070205080204" pitchFamily="34" charset="-128"/>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Applicable only to FR1</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rPr>
                        <a:t>Per band combination signalling (Type 3)</a:t>
                      </a:r>
                      <a:endParaRPr lang="en-GB" sz="800" kern="0" dirty="0" smtClean="0">
                        <a:solidFill>
                          <a:srgbClr val="00B050"/>
                        </a:solidFill>
                        <a:effectLst/>
                        <a:latin typeface="Arial" panose="020B0604020202020204" pitchFamily="34" charset="0"/>
                        <a:ea typeface="MS PGothic" panose="020B0600070205080204" pitchFamily="34" charset="-128"/>
                      </a:endParaRPr>
                    </a:p>
                    <a:p>
                      <a:pPr algn="just">
                        <a:spcAft>
                          <a:spcPts val="0"/>
                        </a:spcAft>
                      </a:pPr>
                      <a:endParaRPr lang="en-US" sz="800" kern="0" dirty="0" smtClean="0">
                        <a:solidFill>
                          <a:srgbClr val="00B050"/>
                        </a:solidFill>
                        <a:effectLst/>
                        <a:latin typeface="Arial" panose="020B0604020202020204" pitchFamily="34" charset="0"/>
                        <a:ea typeface="MS PGothic" panose="020B0600070205080204" pitchFamily="34" charset="-128"/>
                      </a:endParaRPr>
                    </a:p>
                    <a:p>
                      <a:pPr marL="0" algn="just" defTabSz="914400" rtl="0" eaLnBrk="1" latinLnBrk="0" hangingPunct="1">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UE Capability signalling elements. </a:t>
                      </a:r>
                      <a:br>
                        <a:rPr lang="en-GB" sz="800" kern="0" dirty="0" smtClean="0">
                          <a:solidFill>
                            <a:srgbClr val="00B050"/>
                          </a:solidFill>
                          <a:effectLst/>
                          <a:latin typeface="Arial" panose="020B0604020202020204" pitchFamily="34" charset="0"/>
                          <a:ea typeface="MS PGothic" panose="020B0600070205080204" pitchFamily="34" charset="-128"/>
                          <a:cs typeface="+mn-cs"/>
                        </a:rPr>
                      </a:br>
                      <a:r>
                        <a:rPr lang="en-GB" sz="800" kern="0" dirty="0" smtClean="0">
                          <a:solidFill>
                            <a:srgbClr val="00B050"/>
                          </a:solidFill>
                          <a:effectLst/>
                          <a:latin typeface="Arial" panose="020B0604020202020204" pitchFamily="34" charset="0"/>
                          <a:ea typeface="MS PGothic" panose="020B0600070205080204" pitchFamily="34" charset="-128"/>
                          <a:cs typeface="+mn-cs"/>
                        </a:rPr>
                        <a:t>1: ~0us</a:t>
                      </a:r>
                      <a:r>
                        <a:rPr lang="en-GB" sz="800" kern="0" baseline="0" dirty="0" smtClean="0">
                          <a:solidFill>
                            <a:srgbClr val="00B050"/>
                          </a:solidFill>
                          <a:effectLst/>
                          <a:latin typeface="Arial" panose="020B0604020202020204" pitchFamily="34" charset="0"/>
                          <a:ea typeface="MS PGothic" panose="020B0600070205080204" pitchFamily="34" charset="-128"/>
                          <a:cs typeface="+mn-cs"/>
                        </a:rPr>
                        <a:t> </a:t>
                      </a:r>
                      <a:r>
                        <a:rPr lang="en-GB" sz="800" kern="0" dirty="0" smtClean="0">
                          <a:solidFill>
                            <a:srgbClr val="00B050"/>
                          </a:solidFill>
                          <a:effectLst/>
                          <a:latin typeface="Arial" panose="020B0604020202020204" pitchFamily="34" charset="0"/>
                          <a:ea typeface="MS PGothic" panose="020B0600070205080204" pitchFamily="34" charset="-128"/>
                          <a:cs typeface="+mn-cs"/>
                        </a:rPr>
                        <a:t>switching</a:t>
                      </a:r>
                      <a:r>
                        <a:rPr lang="en-GB" sz="800" kern="0" baseline="0" dirty="0" smtClean="0">
                          <a:solidFill>
                            <a:srgbClr val="00B050"/>
                          </a:solidFill>
                          <a:effectLst/>
                          <a:latin typeface="Arial" panose="020B0604020202020204" pitchFamily="34" charset="0"/>
                          <a:ea typeface="MS PGothic" panose="020B0600070205080204" pitchFamily="34" charset="-128"/>
                          <a:cs typeface="+mn-cs"/>
                        </a:rPr>
                        <a:t> </a:t>
                      </a:r>
                      <a:r>
                        <a:rPr lang="en-GB" sz="800" kern="0" dirty="0" smtClean="0">
                          <a:solidFill>
                            <a:srgbClr val="00B050"/>
                          </a:solidFill>
                          <a:effectLst/>
                          <a:latin typeface="Arial" panose="020B0604020202020204" pitchFamily="34" charset="0"/>
                          <a:ea typeface="MS PGothic" panose="020B0600070205080204" pitchFamily="34" charset="-128"/>
                          <a:cs typeface="+mn-cs"/>
                        </a:rPr>
                        <a:t>type.</a:t>
                      </a:r>
                    </a:p>
                    <a:p>
                      <a:pPr marL="0" algn="just" defTabSz="914400" rtl="0" eaLnBrk="1" latinLnBrk="0" hangingPunct="1">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2: &lt;20us switching type. </a:t>
                      </a:r>
                      <a:endParaRPr lang="en-GB" sz="80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RAN4</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highlight>
                            <a:srgbClr val="FFFF00"/>
                          </a:highlight>
                          <a:latin typeface="Arial" panose="020B0604020202020204" pitchFamily="34" charset="0"/>
                          <a:ea typeface="MS PGothic" panose="020B0600070205080204" pitchFamily="34" charset="-128"/>
                        </a:rPr>
                        <a:t>TBD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15693995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Support of UL sharing from UE perspective</a:t>
            </a:r>
          </a:p>
        </p:txBody>
      </p:sp>
      <p:sp>
        <p:nvSpPr>
          <p:cNvPr id="3" name="Content Placeholder 2"/>
          <p:cNvSpPr>
            <a:spLocks noGrp="1"/>
          </p:cNvSpPr>
          <p:nvPr>
            <p:ph idx="1"/>
          </p:nvPr>
        </p:nvSpPr>
        <p:spPr>
          <a:xfrm>
            <a:off x="666748" y="1219200"/>
            <a:ext cx="10972800" cy="4906963"/>
          </a:xfrm>
        </p:spPr>
        <p:txBody>
          <a:bodyPr/>
          <a:lstStyle/>
          <a:p>
            <a:r>
              <a:rPr lang="en-US" altLang="zh-CN" sz="2000" dirty="0"/>
              <a:t>RAN4 86 agreements (Thu)</a:t>
            </a:r>
          </a:p>
          <a:p>
            <a:pPr lvl="1"/>
            <a:r>
              <a:rPr lang="en-GB" sz="1800" dirty="0" smtClean="0"/>
              <a:t>Keep </a:t>
            </a:r>
            <a:r>
              <a:rPr lang="en-GB" sz="1800" dirty="0"/>
              <a:t>feature ‘Support of UL sharing from UE perspective’. The capability signaling type is type 3 (per band combination). </a:t>
            </a:r>
          </a:p>
          <a:p>
            <a:pPr lvl="1"/>
            <a:r>
              <a:rPr lang="en-GB" sz="1800" dirty="0"/>
              <a:t>Prerequisite feature groups of feature 1-12 is 1-11</a:t>
            </a:r>
          </a:p>
          <a:p>
            <a:pPr marL="342900" lvl="1" indent="-342900">
              <a:spcBef>
                <a:spcPts val="600"/>
              </a:spcBef>
              <a:spcAft>
                <a:spcPts val="300"/>
              </a:spcAft>
              <a:buFont typeface="Arial" panose="020B0604020202020204" pitchFamily="34" charset="0"/>
              <a:buChar char="•"/>
            </a:pPr>
            <a:r>
              <a:rPr lang="en-US" sz="1800" dirty="0" smtClean="0"/>
              <a:t>Proposal </a:t>
            </a:r>
            <a:endParaRPr lang="en-US" sz="18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24</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4073030289"/>
              </p:ext>
            </p:extLst>
          </p:nvPr>
        </p:nvGraphicFramePr>
        <p:xfrm>
          <a:off x="700438" y="3050698"/>
          <a:ext cx="10972798" cy="124396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1-11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Support of UL sharing from UE perspective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1) Support of UL sharing from UE perspective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Yes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UL sharing from UE perspective</a:t>
                      </a:r>
                      <a:endParaRPr lang="en-GB" sz="1000" kern="100" dirty="0">
                        <a:effectLst/>
                        <a:latin typeface="Times New Roman" panose="02020603050405020304" pitchFamily="18" charset="0"/>
                        <a:ea typeface="MS Mincho"/>
                      </a:endParaRPr>
                    </a:p>
                  </a:txBody>
                  <a:tcPr marL="17780" marR="17780" marT="0" marB="0" anchor="ctr"/>
                </a:tc>
                <a:tc>
                  <a:txBody>
                    <a:bodyPr/>
                    <a:lstStyle/>
                    <a:p>
                      <a:pPr marL="0" algn="l" defTabSz="914400" rtl="0" eaLnBrk="1" latinLnBrk="0" hangingPunct="1">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cs typeface="+mn-cs"/>
                        </a:rPr>
                        <a:t>Type 3</a:t>
                      </a:r>
                      <a:endParaRPr lang="en-GB" sz="80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B050"/>
                          </a:solidFill>
                          <a:effectLst/>
                          <a:latin typeface="Arial" panose="020B0604020202020204" pitchFamily="34" charset="0"/>
                          <a:ea typeface="MS PGothic" panose="020B0600070205080204" pitchFamily="34" charset="-128"/>
                        </a:rPr>
                        <a:t>No Need</a:t>
                      </a:r>
                      <a:endParaRPr lang="en-GB" sz="1000"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Applicable only to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smtClean="0">
                          <a:solidFill>
                            <a:srgbClr val="000000"/>
                          </a:solidFill>
                          <a:effectLst/>
                          <a:latin typeface="Arial" panose="020B0604020202020204" pitchFamily="34" charset="0"/>
                          <a:ea typeface="MS PGothic" panose="020B0600070205080204" pitchFamily="34" charset="-128"/>
                        </a:rPr>
                        <a:t>T</a:t>
                      </a:r>
                      <a:r>
                        <a:rPr lang="en-GB" sz="800" kern="0" dirty="0" smtClean="0">
                          <a:solidFill>
                            <a:srgbClr val="000000"/>
                          </a:solidFill>
                          <a:effectLst/>
                          <a:latin typeface="Arial" panose="020B0604020202020204" pitchFamily="34" charset="0"/>
                          <a:ea typeface="MS PGothic" panose="020B0600070205080204" pitchFamily="34" charset="-128"/>
                        </a:rPr>
                        <a:t>he capability signaling type is type 3 (per band combination). </a:t>
                      </a: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RAN4</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Optional</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24629582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Supplemental </a:t>
            </a:r>
            <a:r>
              <a:rPr lang="en-GB" dirty="0" smtClean="0"/>
              <a:t>uplink features</a:t>
            </a:r>
            <a:endParaRPr lang="en-GB" dirty="0"/>
          </a:p>
        </p:txBody>
      </p:sp>
      <p:sp>
        <p:nvSpPr>
          <p:cNvPr id="3" name="Content Placeholder 2"/>
          <p:cNvSpPr>
            <a:spLocks noGrp="1"/>
          </p:cNvSpPr>
          <p:nvPr>
            <p:ph idx="1"/>
          </p:nvPr>
        </p:nvSpPr>
        <p:spPr>
          <a:xfrm>
            <a:off x="666748" y="1219200"/>
            <a:ext cx="10972800" cy="4906963"/>
          </a:xfrm>
        </p:spPr>
        <p:txBody>
          <a:bodyPr/>
          <a:lstStyle/>
          <a:p>
            <a:pPr marL="342900" lvl="1" indent="-342900">
              <a:spcBef>
                <a:spcPts val="600"/>
              </a:spcBef>
              <a:spcAft>
                <a:spcPts val="300"/>
              </a:spcAft>
              <a:buFont typeface="Arial" panose="020B0604020202020204" pitchFamily="34" charset="0"/>
              <a:buChar char="•"/>
            </a:pPr>
            <a:r>
              <a:rPr lang="en-US" sz="1800" dirty="0" smtClean="0"/>
              <a:t>RAN1 </a:t>
            </a:r>
            <a:r>
              <a:rPr lang="en-US" sz="1800" dirty="0"/>
              <a:t>feature list</a:t>
            </a:r>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r>
              <a:rPr lang="en-US" altLang="zh-CN" sz="2000" dirty="0"/>
              <a:t>RAN4 86 agreements (Thu)</a:t>
            </a:r>
          </a:p>
          <a:p>
            <a:pPr lvl="1"/>
            <a:r>
              <a:rPr lang="en-GB" sz="1800" dirty="0" smtClean="0"/>
              <a:t>Remove </a:t>
            </a:r>
            <a:r>
              <a:rPr lang="en-GB" sz="1800" dirty="0"/>
              <a:t>“Supplemental uplink features” from RAN4 discussion since this feature will be discussed RAN1 feature</a:t>
            </a:r>
            <a:r>
              <a:rPr lang="en-US" sz="1800" dirty="0"/>
              <a:t>. </a:t>
            </a:r>
            <a:endParaRPr lang="en-GB" sz="1800" dirty="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endParaRPr lang="en-US" altLang="zh-CN" sz="2000" dirty="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25</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4214681961"/>
              </p:ext>
            </p:extLst>
          </p:nvPr>
        </p:nvGraphicFramePr>
        <p:xfrm>
          <a:off x="1066800" y="1676400"/>
          <a:ext cx="10363200" cy="2968626"/>
        </p:xfrm>
        <a:graphic>
          <a:graphicData uri="http://schemas.openxmlformats.org/drawingml/2006/table">
            <a:tbl>
              <a:tblPr firstRow="1" firstCol="1" bandRow="1">
                <a:tableStyleId>{5C22544A-7EE6-4342-B048-85BDC9FD1C3A}</a:tableStyleId>
              </a:tblPr>
              <a:tblGrid>
                <a:gridCol w="489407"/>
                <a:gridCol w="489407"/>
                <a:gridCol w="1370341"/>
                <a:gridCol w="1174578"/>
                <a:gridCol w="978815"/>
                <a:gridCol w="978815"/>
                <a:gridCol w="1370341"/>
                <a:gridCol w="1609168"/>
                <a:gridCol w="616413"/>
                <a:gridCol w="864159"/>
                <a:gridCol w="421756"/>
              </a:tblGrid>
              <a:tr h="848995">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827405">
                <a:tc>
                  <a:txBody>
                    <a:bodyPr/>
                    <a:lstStyle/>
                    <a:p>
                      <a:pPr marL="0" algn="l" defTabSz="914400" rtl="0" eaLnBrk="1" latinLnBrk="0" hangingPunct="1">
                        <a:lnSpc>
                          <a:spcPct val="106000"/>
                        </a:lnSpc>
                        <a:spcAft>
                          <a:spcPts val="800"/>
                        </a:spcAft>
                      </a:pPr>
                      <a:r>
                        <a:rPr lang="en-GB" sz="800" b="1" kern="1200" dirty="0">
                          <a:solidFill>
                            <a:schemeClr val="lt1"/>
                          </a:solidFill>
                          <a:effectLst/>
                          <a:latin typeface="Arial" panose="020B0604020202020204" pitchFamily="34" charset="0"/>
                          <a:ea typeface="MS PGothic" panose="020B0600070205080204" pitchFamily="34" charset="-128"/>
                          <a:cs typeface="+mn-cs"/>
                        </a:rPr>
                        <a:t>6-15</a:t>
                      </a:r>
                    </a:p>
                  </a:txBody>
                  <a:tcPr marL="62865" marR="62865" marT="0" marB="0"/>
                </a:tc>
                <a:tc>
                  <a:txBody>
                    <a:bodyPr/>
                    <a:lstStyle/>
                    <a:p>
                      <a:pPr>
                        <a:lnSpc>
                          <a:spcPct val="106000"/>
                        </a:lnSpc>
                        <a:spcAft>
                          <a:spcPts val="800"/>
                        </a:spcAft>
                      </a:pP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Yes</a:t>
                      </a:r>
                    </a:p>
                  </a:txBody>
                  <a:tcPr marL="62865" marR="62865" marT="0" marB="0" anchor="ctr"/>
                </a:tc>
                <a:tc>
                  <a:txBody>
                    <a:bodyPr/>
                    <a:lstStyle/>
                    <a:p>
                      <a:pPr>
                        <a:lnSpc>
                          <a:spcPct val="106000"/>
                        </a:lnSpc>
                        <a:spcAft>
                          <a:spcPts val="800"/>
                        </a:spcAft>
                      </a:pPr>
                      <a:r>
                        <a:rPr lang="en-GB" sz="800" kern="1200" dirty="0" smtClean="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UE </a:t>
                      </a: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will not be able to perform the RACH/PUSCH/PUCCH/SRS operation in a band combination including SUL</a:t>
                      </a:r>
                    </a:p>
                  </a:txBody>
                  <a:tcPr marL="62865" marR="62865" marT="0" marB="0" anchor="ctr"/>
                </a:tc>
                <a:tc>
                  <a:txBody>
                    <a:bodyPr/>
                    <a:lstStyle/>
                    <a:p>
                      <a:pPr>
                        <a:lnSpc>
                          <a:spcPct val="106000"/>
                        </a:lnSpc>
                        <a:spcAft>
                          <a:spcPts val="800"/>
                        </a:spcAft>
                      </a:pP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Type 2 or 4</a:t>
                      </a:r>
                    </a:p>
                  </a:txBody>
                  <a:tcPr marL="62865" marR="62865" marT="0" marB="0" anchor="ctr"/>
                </a:tc>
                <a:tc>
                  <a:txBody>
                    <a:bodyPr/>
                    <a:lstStyle/>
                    <a:p>
                      <a:endParaRPr lang="en-GB" sz="800" kern="120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pPr>
                        <a:lnSpc>
                          <a:spcPct val="106000"/>
                        </a:lnSpc>
                        <a:spcAft>
                          <a:spcPts val="800"/>
                        </a:spcAft>
                      </a:pPr>
                      <a:r>
                        <a:rPr lang="en-US"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 </a:t>
                      </a:r>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tc>
                <a:tc>
                  <a:txBody>
                    <a:bodyPr/>
                    <a:lstStyle/>
                    <a:p>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pPr>
                        <a:lnSpc>
                          <a:spcPct val="106000"/>
                        </a:lnSpc>
                        <a:spcAft>
                          <a:spcPts val="800"/>
                        </a:spcAft>
                      </a:pP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This is conditioned on the support of SUL band combination(s). The band combination definition is up to RAN4.</a:t>
                      </a:r>
                      <a:b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br>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tc>
              </a:tr>
              <a:tr h="394970">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6-16?</a:t>
                      </a:r>
                      <a:endParaRPr lang="en-GB" sz="800">
                        <a:effectLst/>
                        <a:latin typeface="Calibri" panose="020F0502020204030204" pitchFamily="34" charset="0"/>
                        <a:ea typeface="Calibri" panose="020F0502020204030204" pitchFamily="34" charset="0"/>
                      </a:endParaRPr>
                    </a:p>
                  </a:txBody>
                  <a:tcPr marL="62865" marR="62865" marT="0" marB="0"/>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Yes</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The UE will not be able to access or operate on a SUL carrier</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Type 2 or 4</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Need</a:t>
                      </a:r>
                      <a:br>
                        <a:rPr lang="en-GB" sz="800" dirty="0">
                          <a:effectLst/>
                          <a:latin typeface="Arial" panose="020B0604020202020204" pitchFamily="34" charset="0"/>
                          <a:ea typeface="MS PGothic" panose="020B0600070205080204" pitchFamily="34" charset="-128"/>
                        </a:rPr>
                      </a:br>
                      <a:r>
                        <a:rPr lang="en-GB" sz="800" dirty="0">
                          <a:effectLst/>
                          <a:latin typeface="Arial" panose="020B0604020202020204" pitchFamily="34" charset="0"/>
                          <a:ea typeface="MS PGothic" panose="020B0600070205080204" pitchFamily="34" charset="-128"/>
                        </a:rPr>
                        <a:t>Support not required for an FDD-only UE</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Malgun Gothic" panose="020B0503020000020004" pitchFamily="34" charset="-127"/>
                          <a:ea typeface="Calibri" panose="020F0502020204030204" pitchFamily="34" charset="0"/>
                          <a:cs typeface="MS PGothic" panose="020B0600070205080204" pitchFamily="34" charset="-128"/>
                        </a:rPr>
                        <a:t> </a:t>
                      </a:r>
                      <a:endParaRPr lang="en-GB" sz="800" dirty="0">
                        <a:effectLst/>
                        <a:latin typeface="Calibri" panose="020F0502020204030204" pitchFamily="34" charset="0"/>
                        <a:ea typeface="Calibri" panose="020F0502020204030204" pitchFamily="34" charset="0"/>
                      </a:endParaRPr>
                    </a:p>
                  </a:txBody>
                  <a:tcPr marL="62865" marR="62865" marT="0" marB="0"/>
                </a:tc>
                <a:tc>
                  <a:txBody>
                    <a:bodyPr/>
                    <a:lstStyle/>
                    <a:p>
                      <a:endParaRPr lang="en-GB" sz="800" dirty="0">
                        <a:effectLst/>
                        <a:latin typeface="Times New Roman" panose="02020603050405020304" pitchFamily="18"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This is conditioned on the support of SUL band combination(s). The band combination definition is up to RAN4.</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r>
              <a:tr h="394970">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6-16, 6-17?</a:t>
                      </a:r>
                      <a:endParaRPr lang="en-GB" sz="800" dirty="0">
                        <a:effectLst/>
                        <a:latin typeface="Calibri" panose="020F0502020204030204" pitchFamily="34" charset="0"/>
                        <a:ea typeface="Calibri" panose="020F0502020204030204" pitchFamily="34" charset="0"/>
                      </a:endParaRPr>
                    </a:p>
                  </a:txBody>
                  <a:tcPr marL="62865" marR="62865" marT="0" marB="0"/>
                </a:tc>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Yes</a:t>
                      </a:r>
                      <a:endParaRPr lang="en-GB" sz="800">
                        <a:effectLst/>
                        <a:latin typeface="Calibri" panose="020F0502020204030204" pitchFamily="34" charset="0"/>
                        <a:ea typeface="Calibri" panose="020F0502020204030204" pitchFamily="34"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Type 2 or 4</a:t>
                      </a:r>
                      <a:endParaRPr lang="en-GB" sz="80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Need</a:t>
                      </a:r>
                      <a:br>
                        <a:rPr lang="en-GB" sz="800">
                          <a:effectLst/>
                          <a:latin typeface="Arial" panose="020B0604020202020204" pitchFamily="34" charset="0"/>
                          <a:ea typeface="MS PGothic" panose="020B0600070205080204" pitchFamily="34" charset="-128"/>
                        </a:rPr>
                      </a:br>
                      <a:r>
                        <a:rPr lang="en-GB" sz="800">
                          <a:effectLst/>
                          <a:latin typeface="Arial" panose="020B0604020202020204" pitchFamily="34" charset="0"/>
                          <a:ea typeface="MS PGothic" panose="020B0600070205080204" pitchFamily="34" charset="-128"/>
                        </a:rPr>
                        <a:t>Support not required for an FDD-only UE</a:t>
                      </a:r>
                      <a:endParaRPr lang="en-GB" sz="80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Malgun Gothic" panose="020B0503020000020004" pitchFamily="34" charset="-127"/>
                          <a:ea typeface="Calibri" panose="020F0502020204030204" pitchFamily="34" charset="0"/>
                          <a:cs typeface="MS PGothic" panose="020B0600070205080204" pitchFamily="34" charset="-128"/>
                        </a:rPr>
                        <a:t> </a:t>
                      </a:r>
                      <a:endParaRPr lang="en-GB" sz="800" dirty="0">
                        <a:effectLst/>
                        <a:latin typeface="Calibri" panose="020F0502020204030204" pitchFamily="34" charset="0"/>
                        <a:ea typeface="Calibri" panose="020F0502020204030204" pitchFamily="34" charset="0"/>
                      </a:endParaRPr>
                    </a:p>
                  </a:txBody>
                  <a:tcPr marL="62865" marR="62865" marT="0" marB="0"/>
                </a:tc>
                <a:tc>
                  <a:txBody>
                    <a:bodyPr/>
                    <a:lstStyle/>
                    <a:p>
                      <a:endParaRPr lang="en-GB" sz="800" dirty="0">
                        <a:effectLst/>
                        <a:latin typeface="Times New Roman" panose="02020603050405020304" pitchFamily="18"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This is conditioned on the support of SUL band combination(s). The band combination definition is up to RAN4.</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r>
            </a:tbl>
          </a:graphicData>
        </a:graphic>
      </p:graphicFrame>
    </p:spTree>
    <p:extLst>
      <p:ext uri="{BB962C8B-B14F-4D97-AF65-F5344CB8AC3E}">
        <p14:creationId xmlns:p14="http://schemas.microsoft.com/office/powerpoint/2010/main" val="1166798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EN-DC/NR CA </a:t>
            </a:r>
            <a:r>
              <a:rPr lang="en-US" altLang="ja-JP" dirty="0" smtClean="0"/>
              <a:t>capabilities </a:t>
            </a:r>
            <a:endParaRPr lang="en-US" dirty="0"/>
          </a:p>
        </p:txBody>
      </p:sp>
      <p:sp>
        <p:nvSpPr>
          <p:cNvPr id="3" name="Content Placeholder 2"/>
          <p:cNvSpPr>
            <a:spLocks noGrp="1"/>
          </p:cNvSpPr>
          <p:nvPr>
            <p:ph idx="1"/>
          </p:nvPr>
        </p:nvSpPr>
        <p:spPr>
          <a:solidFill>
            <a:schemeClr val="bg1"/>
          </a:solidFill>
        </p:spPr>
        <p:txBody>
          <a:bodyPr/>
          <a:lstStyle/>
          <a:p>
            <a:pPr marL="0" lvl="1" indent="0">
              <a:spcBef>
                <a:spcPts val="0"/>
              </a:spcBef>
              <a:spcAft>
                <a:spcPts val="300"/>
              </a:spcAft>
              <a:buNone/>
            </a:pPr>
            <a:r>
              <a:rPr lang="en-US" altLang="zh-CN" b="1" dirty="0" smtClean="0"/>
              <a:t>RAN4 #86 online agreements (Mon)</a:t>
            </a:r>
            <a:endParaRPr lang="en-US" altLang="zh-CN" b="1" dirty="0"/>
          </a:p>
          <a:p>
            <a:r>
              <a:rPr lang="en-GB" sz="1600" dirty="0"/>
              <a:t>During RAN4 #86, continue to discuss overall EN-DC/NR CA capability framework including (aggregated) channel bandwidth, CA bandwidth class, supported SCS and non-contiguous intra-band CA frequency span, </a:t>
            </a:r>
            <a:r>
              <a:rPr lang="en-GB" sz="1600" dirty="0" err="1"/>
              <a:t>etc</a:t>
            </a:r>
            <a:endParaRPr lang="en-US" sz="1600" dirty="0"/>
          </a:p>
          <a:p>
            <a:r>
              <a:rPr lang="en-GB" sz="1600" dirty="0"/>
              <a:t>The capability of supporting SCS within the single carrier in the CA configuration will be signalled separately, i.e., there is no need to mandatory UE to support mixed numerologies in CA case. </a:t>
            </a:r>
          </a:p>
          <a:p>
            <a:pPr lvl="1"/>
            <a:r>
              <a:rPr lang="en-GB" sz="1100" dirty="0"/>
              <a:t>If a UE supports inter-band NR CA including both FR1 band(s) and FR2 band(s), the UE shall support two mixed numerologies between FR1 band(s) and FR2 band(s) in DL and UL with or without capability signalling</a:t>
            </a:r>
          </a:p>
          <a:p>
            <a:pPr lvl="1"/>
            <a:r>
              <a:rPr lang="en-GB" sz="1100" dirty="0"/>
              <a:t>Capability signalling for CA case can be further discussed. </a:t>
            </a:r>
          </a:p>
          <a:p>
            <a:r>
              <a:rPr lang="en-GB" sz="1600" dirty="0"/>
              <a:t>Non-contiguous intra-band CA frequency span is applicable only to FR2 (FFS for whether applicable for downlink only or both downlink and uplink)</a:t>
            </a:r>
          </a:p>
          <a:p>
            <a:pPr lvl="1"/>
            <a:r>
              <a:rPr lang="en-GB" sz="1100" dirty="0"/>
              <a:t>Continue to discuss the followings during RAN#86</a:t>
            </a:r>
          </a:p>
          <a:p>
            <a:pPr lvl="2"/>
            <a:r>
              <a:rPr lang="en-GB" sz="1050" dirty="0"/>
              <a:t>Option1: Combine CA bandwidth class, i.e. no dedicated capability</a:t>
            </a:r>
          </a:p>
          <a:p>
            <a:pPr lvl="2"/>
            <a:r>
              <a:rPr lang="en-GB" sz="1050" dirty="0"/>
              <a:t>Option2: Type 1</a:t>
            </a:r>
          </a:p>
          <a:p>
            <a:r>
              <a:rPr lang="en-GB" sz="1600" dirty="0"/>
              <a:t>For Simultaneous reception and transmission for inter band CA or EN-DC, the capability signalling is per band combination. Whether to mandating this feature in certain band </a:t>
            </a:r>
            <a:r>
              <a:rPr lang="en-GB" sz="1600" dirty="0" smtClean="0"/>
              <a:t>combinations </a:t>
            </a:r>
            <a:r>
              <a:rPr lang="en-GB" sz="1600" dirty="0"/>
              <a:t>will FFS. </a:t>
            </a:r>
          </a:p>
          <a:p>
            <a:r>
              <a:rPr lang="en-GB" sz="1600" dirty="0"/>
              <a:t>The capability of asynchronous FDD-FDD intra-band LTE-NR DC is per band combination</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dirty="0"/>
          </a:p>
        </p:txBody>
      </p:sp>
    </p:spTree>
    <p:extLst>
      <p:ext uri="{BB962C8B-B14F-4D97-AF65-F5344CB8AC3E}">
        <p14:creationId xmlns:p14="http://schemas.microsoft.com/office/powerpoint/2010/main" val="643186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EN-DC/NR CA </a:t>
            </a:r>
            <a:r>
              <a:rPr lang="en-US" altLang="ja-JP" dirty="0" smtClean="0"/>
              <a:t>capabilities </a:t>
            </a:r>
            <a:endParaRPr lang="en-US" dirty="0"/>
          </a:p>
        </p:txBody>
      </p:sp>
      <p:sp>
        <p:nvSpPr>
          <p:cNvPr id="3" name="Content Placeholder 2"/>
          <p:cNvSpPr>
            <a:spLocks noGrp="1"/>
          </p:cNvSpPr>
          <p:nvPr>
            <p:ph idx="1"/>
          </p:nvPr>
        </p:nvSpPr>
        <p:spPr>
          <a:solidFill>
            <a:schemeClr val="bg1"/>
          </a:solidFill>
        </p:spPr>
        <p:txBody>
          <a:bodyPr/>
          <a:lstStyle/>
          <a:p>
            <a:pPr marL="0" lvl="1" indent="0">
              <a:spcBef>
                <a:spcPts val="0"/>
              </a:spcBef>
              <a:spcAft>
                <a:spcPts val="300"/>
              </a:spcAft>
              <a:buNone/>
            </a:pPr>
            <a:r>
              <a:rPr lang="en-US" altLang="zh-CN" b="1" dirty="0" smtClean="0"/>
              <a:t>RAN4 #86 online agreements (Thu)</a:t>
            </a:r>
            <a:endParaRPr lang="en-US" altLang="zh-CN" b="1" dirty="0"/>
          </a:p>
          <a:p>
            <a:r>
              <a:rPr lang="en-US" sz="1600" dirty="0"/>
              <a:t>RAN4 will ask the </a:t>
            </a:r>
            <a:r>
              <a:rPr lang="en-US" sz="1600" dirty="0" smtClean="0"/>
              <a:t>feasibility </a:t>
            </a:r>
            <a:r>
              <a:rPr lang="en-US" sz="1600" dirty="0"/>
              <a:t>of removing certain capability signaling after ASN.1 </a:t>
            </a:r>
            <a:r>
              <a:rPr lang="en-US" sz="1600" dirty="0" smtClean="0"/>
              <a:t>frozen</a:t>
            </a:r>
            <a:r>
              <a:rPr lang="en-US" sz="1600" dirty="0"/>
              <a:t>. </a:t>
            </a:r>
            <a:endParaRPr lang="en-GB" sz="1600" dirty="0"/>
          </a:p>
          <a:p>
            <a:r>
              <a:rPr lang="en-US" sz="1600" dirty="0"/>
              <a:t>Merge RAN1 feature 0-9 and RAN4 feature 2-2</a:t>
            </a:r>
            <a:endParaRPr lang="en-GB" sz="1600" dirty="0"/>
          </a:p>
          <a:p>
            <a:r>
              <a:rPr lang="en-US" sz="1600" dirty="0" smtClean="0"/>
              <a:t>Inform </a:t>
            </a:r>
            <a:r>
              <a:rPr lang="en-US" sz="1600" dirty="0"/>
              <a:t>RAN2 </a:t>
            </a:r>
            <a:r>
              <a:rPr lang="en-US" sz="1600" dirty="0" smtClean="0"/>
              <a:t>that from </a:t>
            </a:r>
            <a:r>
              <a:rPr lang="en-US" sz="1600" dirty="0"/>
              <a:t>RAN4 perspective UE shall be able to signal the supported SCS per CC for each band </a:t>
            </a:r>
            <a:r>
              <a:rPr lang="en-US" sz="1600" dirty="0" smtClean="0"/>
              <a:t>combination.</a:t>
            </a:r>
            <a:endParaRPr lang="en-GB" sz="1600" dirty="0"/>
          </a:p>
          <a:p>
            <a:r>
              <a:rPr lang="en-GB" sz="1600" dirty="0"/>
              <a:t>For Non-contiguous intra-band CA frequency span, RAN4 shall follow the agreed LS</a:t>
            </a:r>
          </a:p>
          <a:p>
            <a:r>
              <a:rPr lang="en-GB" sz="1600" dirty="0"/>
              <a:t>Split the feature 2-4 into EN-DC and NR-CA. Type 3 capability signalling (per band </a:t>
            </a:r>
            <a:r>
              <a:rPr lang="en-GB" sz="1600" dirty="0" smtClean="0"/>
              <a:t>combination</a:t>
            </a:r>
            <a:r>
              <a:rPr lang="en-GB" sz="1600" dirty="0"/>
              <a:t>) is applied for both EN-DC and NR-CA. Further discuss in RAN4 86bis whether to mandate this feature for both EN-DC and NR-CA</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dirty="0"/>
          </a:p>
        </p:txBody>
      </p:sp>
    </p:spTree>
    <p:extLst>
      <p:ext uri="{BB962C8B-B14F-4D97-AF65-F5344CB8AC3E}">
        <p14:creationId xmlns:p14="http://schemas.microsoft.com/office/powerpoint/2010/main" val="1435064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Maximum Channel BW</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800" b="1" dirty="0" smtClean="0"/>
              <a:t>Proposal</a:t>
            </a:r>
            <a:endParaRPr lang="en-GB" sz="1800" b="1"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4126671712"/>
              </p:ext>
            </p:extLst>
          </p:nvPr>
        </p:nvGraphicFramePr>
        <p:xfrm>
          <a:off x="609602" y="1676400"/>
          <a:ext cx="10972798" cy="2512536"/>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561816">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smtClean="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chemeClr val="tx1"/>
                          </a:solidFill>
                          <a:effectLst/>
                          <a:latin typeface="Arial" panose="020B0604020202020204" pitchFamily="34" charset="0"/>
                          <a:ea typeface="MS PGothic" panose="020B0600070205080204" pitchFamily="34" charset="-128"/>
                          <a:cs typeface="+mn-cs"/>
                        </a:rPr>
                        <a:t>2-1</a:t>
                      </a:r>
                      <a:endParaRPr lang="en-GB" sz="800" b="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dirty="0">
                          <a:solidFill>
                            <a:schemeClr val="tx1"/>
                          </a:solidFill>
                          <a:effectLst/>
                          <a:latin typeface="Arial" panose="020B0604020202020204" pitchFamily="34" charset="0"/>
                          <a:ea typeface="MS PGothic" panose="020B0600070205080204" pitchFamily="34" charset="-128"/>
                          <a:cs typeface="+mn-cs"/>
                        </a:rPr>
                        <a:t>Maximum channel bandwidth supported in each band for DL and UL separately and for each SCS that UE </a:t>
                      </a:r>
                      <a:r>
                        <a:rPr lang="en-US" sz="800" kern="0" dirty="0" smtClean="0">
                          <a:solidFill>
                            <a:schemeClr val="tx1"/>
                          </a:solidFill>
                          <a:effectLst/>
                          <a:latin typeface="Arial" panose="020B0604020202020204" pitchFamily="34" charset="0"/>
                          <a:ea typeface="MS PGothic" panose="020B0600070205080204" pitchFamily="34" charset="-128"/>
                          <a:cs typeface="+mn-cs"/>
                        </a:rPr>
                        <a:t>supports </a:t>
                      </a:r>
                      <a:r>
                        <a:rPr lang="en-US" sz="800" kern="0" dirty="0" smtClean="0">
                          <a:solidFill>
                            <a:srgbClr val="00B050"/>
                          </a:solidFill>
                          <a:effectLst/>
                          <a:latin typeface="Arial" panose="020B0604020202020204" pitchFamily="34" charset="0"/>
                          <a:ea typeface="MS PGothic" panose="020B0600070205080204" pitchFamily="34" charset="-128"/>
                          <a:cs typeface="+mn-cs"/>
                        </a:rPr>
                        <a:t>with a single CC</a:t>
                      </a: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1) FR1 channel bandwidths in TS38.101-1 Table 5.3.5-1</a:t>
                      </a:r>
                      <a:endParaRPr lang="en-GB" sz="800" kern="0" dirty="0">
                        <a:solidFill>
                          <a:schemeClr val="tx1"/>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2) FR2 channel bandwidths in TS38.101-2 Table 5.3.5-1</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 </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chemeClr val="tx1"/>
                          </a:solidFill>
                          <a:effectLst/>
                          <a:latin typeface="Arial" panose="020B0604020202020204" pitchFamily="34" charset="0"/>
                          <a:ea typeface="MS PGothic" panose="020B0600070205080204" pitchFamily="34" charset="-128"/>
                          <a:cs typeface="+mn-cs"/>
                        </a:rPr>
                        <a:t>Yes</a:t>
                      </a:r>
                      <a:endParaRPr lang="en-GB" sz="800" kern="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For FR1, all the bandwidths listed in TS38.101-1 v15.0.0 Table 5.3.5-1 for each band shall be mandatory with a single </a:t>
                      </a:r>
                      <a:r>
                        <a:rPr lang="en-US" sz="800" kern="0" dirty="0" smtClean="0">
                          <a:solidFill>
                            <a:schemeClr val="tx1"/>
                          </a:solidFill>
                          <a:effectLst/>
                          <a:latin typeface="Arial" panose="020B0604020202020204" pitchFamily="34" charset="0"/>
                          <a:ea typeface="MS PGothic" panose="020B0600070205080204" pitchFamily="34" charset="-128"/>
                          <a:cs typeface="+mn-cs"/>
                        </a:rPr>
                        <a:t>CC</a:t>
                      </a:r>
                    </a:p>
                    <a:p>
                      <a:pPr algn="just">
                        <a:spcAft>
                          <a:spcPts val="0"/>
                        </a:spcAft>
                      </a:pPr>
                      <a:endParaRPr lang="en-GB" sz="800" kern="0" dirty="0">
                        <a:solidFill>
                          <a:schemeClr val="tx1"/>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For FR2, UE does not support some UE channel bandwidths</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Type 1</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No </a:t>
                      </a:r>
                      <a:r>
                        <a:rPr lang="en-US" sz="800" kern="0" dirty="0" smtClean="0">
                          <a:solidFill>
                            <a:schemeClr val="tx1"/>
                          </a:solidFill>
                          <a:effectLst/>
                          <a:latin typeface="Arial" panose="020B0604020202020204" pitchFamily="34" charset="0"/>
                          <a:ea typeface="MS PGothic" panose="020B0600070205080204" pitchFamily="34" charset="-128"/>
                          <a:cs typeface="+mn-cs"/>
                        </a:rPr>
                        <a:t>Need</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ja-JP" sz="800" kern="0" dirty="0">
                          <a:solidFill>
                            <a:schemeClr val="tx1"/>
                          </a:solidFill>
                          <a:effectLst/>
                          <a:latin typeface="Arial" panose="020B0604020202020204" pitchFamily="34" charset="0"/>
                          <a:ea typeface="MS PGothic" panose="020B0600070205080204" pitchFamily="34" charset="-128"/>
                          <a:cs typeface="+mn-cs"/>
                        </a:rPr>
                        <a:t>　</a:t>
                      </a:r>
                      <a:r>
                        <a:rPr lang="en-US" sz="800" kern="0" dirty="0">
                          <a:solidFill>
                            <a:schemeClr val="tx1"/>
                          </a:solidFill>
                          <a:effectLst/>
                          <a:latin typeface="Arial" panose="020B0604020202020204" pitchFamily="34" charset="0"/>
                          <a:ea typeface="MS PGothic" panose="020B0600070205080204" pitchFamily="34" charset="-128"/>
                          <a:cs typeface="+mn-cs"/>
                        </a:rPr>
                        <a:t>No Need</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 </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UE capability signalling shall follow RP-172832 (Per-band capability signalling, separately for DL and UL and for each SCS)</a:t>
                      </a:r>
                    </a:p>
                    <a:p>
                      <a:pPr algn="just">
                        <a:spcAft>
                          <a:spcPts val="0"/>
                        </a:spcAft>
                      </a:pPr>
                      <a:endParaRPr lang="en-GB" sz="800" kern="0" dirty="0" smtClean="0">
                        <a:solidFill>
                          <a:srgbClr val="00B050"/>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cs typeface="+mn-cs"/>
                        </a:rPr>
                        <a:t>For FR1, all the bandwidths listed in TS38.101-1 v15.0.0 Table 5.3.5-1 for each band shall be mandatory with a single CC</a:t>
                      </a:r>
                    </a:p>
                    <a:p>
                      <a:pPr algn="just">
                        <a:spcAft>
                          <a:spcPts val="0"/>
                        </a:spcAft>
                      </a:pPr>
                      <a:endParaRPr lang="en-GB" sz="800" kern="0" dirty="0" smtClean="0">
                        <a:solidFill>
                          <a:srgbClr val="00B050"/>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cs typeface="+mn-cs"/>
                        </a:rPr>
                        <a:t>For FR2, the set of mandatory</a:t>
                      </a:r>
                      <a:r>
                        <a:rPr lang="en-US" sz="800" kern="0" baseline="0" dirty="0" smtClean="0">
                          <a:solidFill>
                            <a:srgbClr val="00B050"/>
                          </a:solidFill>
                          <a:effectLst/>
                          <a:latin typeface="Arial" panose="020B0604020202020204" pitchFamily="34" charset="0"/>
                          <a:ea typeface="MS PGothic" panose="020B0600070205080204" pitchFamily="34" charset="-128"/>
                          <a:cs typeface="+mn-cs"/>
                        </a:rPr>
                        <a:t> CBW is FFS</a:t>
                      </a:r>
                    </a:p>
                    <a:p>
                      <a:pPr algn="l">
                        <a:spcAft>
                          <a:spcPts val="0"/>
                        </a:spcAft>
                      </a:pPr>
                      <a:endParaRPr lang="en-US" sz="800" strike="sngStrike"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r>
                        <a:rPr lang="en-US" sz="800" strike="sngStrike" kern="0" dirty="0" smtClean="0">
                          <a:solidFill>
                            <a:srgbClr val="00B050"/>
                          </a:solidFill>
                          <a:effectLst/>
                          <a:latin typeface="Arial" panose="020B0604020202020204" pitchFamily="34" charset="0"/>
                          <a:ea typeface="MS PGothic" panose="020B0600070205080204" pitchFamily="34" charset="-128"/>
                          <a:cs typeface="+mn-cs"/>
                        </a:rPr>
                        <a:t>Overall </a:t>
                      </a:r>
                      <a:r>
                        <a:rPr lang="en-US" sz="800" strike="sngStrike" kern="0" dirty="0">
                          <a:solidFill>
                            <a:srgbClr val="00B050"/>
                          </a:solidFill>
                          <a:effectLst/>
                          <a:latin typeface="Arial" panose="020B0604020202020204" pitchFamily="34" charset="0"/>
                          <a:ea typeface="MS PGothic" panose="020B0600070205080204" pitchFamily="34" charset="-128"/>
                          <a:cs typeface="+mn-cs"/>
                        </a:rPr>
                        <a:t>EN-DC/NR CA capability framework will be discussed in RAN4 #86</a:t>
                      </a:r>
                      <a:endParaRPr lang="en-GB" sz="800" strike="sngStrike"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sngStrike" kern="0" dirty="0" smtClean="0">
                          <a:solidFill>
                            <a:srgbClr val="00B050"/>
                          </a:solidFill>
                          <a:effectLst/>
                          <a:latin typeface="Arial" panose="020B0604020202020204" pitchFamily="34" charset="0"/>
                          <a:ea typeface="MS PGothic" panose="020B0600070205080204" pitchFamily="34" charset="-128"/>
                          <a:cs typeface="+mn-cs"/>
                        </a:rPr>
                        <a:t>RAN2/4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strike="noStrike" kern="0" dirty="0" smtClean="0">
                          <a:solidFill>
                            <a:srgbClr val="00B050"/>
                          </a:solidFill>
                          <a:effectLst/>
                          <a:latin typeface="Arial" panose="020B0604020202020204" pitchFamily="34" charset="0"/>
                          <a:ea typeface="MS PGothic" panose="020B0600070205080204" pitchFamily="34" charset="-128"/>
                          <a:cs typeface="+mn-cs"/>
                        </a:rPr>
                        <a:t>RAN4</a:t>
                      </a:r>
                      <a:endParaRPr lang="en-GB" sz="800" strike="noStrike"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endParaRPr lang="en-GB" sz="800" strike="sngStrike"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00B050"/>
                          </a:solidFill>
                          <a:effectLst/>
                          <a:latin typeface="Arial" panose="020B0604020202020204" pitchFamily="34" charset="0"/>
                          <a:ea typeface="MS PGothic" panose="020B0600070205080204" pitchFamily="34" charset="-128"/>
                          <a:cs typeface="+mn-cs"/>
                        </a:rPr>
                        <a:t>NA </a:t>
                      </a:r>
                      <a:r>
                        <a:rPr lang="en-US" sz="800" strike="sngStrike" kern="0" dirty="0" smtClean="0">
                          <a:solidFill>
                            <a:srgbClr val="00B050"/>
                          </a:solidFill>
                          <a:effectLst/>
                          <a:latin typeface="Arial" panose="020B0604020202020204" pitchFamily="34" charset="0"/>
                          <a:ea typeface="MS PGothic" panose="020B0600070205080204" pitchFamily="34" charset="-128"/>
                          <a:cs typeface="+mn-cs"/>
                        </a:rPr>
                        <a:t>Optional</a:t>
                      </a:r>
                      <a:endParaRPr lang="en-GB" sz="800" strike="sngStrike"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B050"/>
                          </a:solidFill>
                          <a:effectLst/>
                          <a:latin typeface="Arial" panose="020B0604020202020204" pitchFamily="34" charset="0"/>
                          <a:ea typeface="MS PGothic" panose="020B0600070205080204" pitchFamily="34" charset="-128"/>
                          <a:cs typeface="+mn-cs"/>
                        </a:rPr>
                        <a:t> </a:t>
                      </a:r>
                      <a:endParaRPr lang="en-GB" sz="80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r>
            </a:tbl>
          </a:graphicData>
        </a:graphic>
      </p:graphicFrame>
    </p:spTree>
    <p:extLst>
      <p:ext uri="{BB962C8B-B14F-4D97-AF65-F5344CB8AC3E}">
        <p14:creationId xmlns:p14="http://schemas.microsoft.com/office/powerpoint/2010/main" val="4241275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Mixed numerologies for CA (1)</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800" b="1" dirty="0"/>
              <a:t>Background: </a:t>
            </a:r>
            <a:endParaRPr lang="en-US" sz="1800" b="1" dirty="0" smtClean="0"/>
          </a:p>
          <a:p>
            <a:pPr marL="742950" lvl="2" indent="-342900">
              <a:spcBef>
                <a:spcPts val="0"/>
              </a:spcBef>
              <a:spcAft>
                <a:spcPts val="600"/>
              </a:spcAft>
            </a:pPr>
            <a:r>
              <a:rPr lang="en-US" sz="1600" dirty="0"/>
              <a:t>RAN4 </a:t>
            </a:r>
            <a:r>
              <a:rPr lang="en-US" sz="1600" dirty="0" smtClean="0"/>
              <a:t>AH 1801 </a:t>
            </a:r>
            <a:r>
              <a:rPr lang="en-US" sz="1600" dirty="0"/>
              <a:t>agreements</a:t>
            </a:r>
          </a:p>
          <a:p>
            <a:pPr lvl="2">
              <a:spcBef>
                <a:spcPts val="0"/>
              </a:spcBef>
              <a:spcAft>
                <a:spcPts val="600"/>
              </a:spcAft>
            </a:pPr>
            <a:r>
              <a:rPr lang="en-GB" sz="1400" dirty="0"/>
              <a:t>Same numerology for intra-band NR CA including both continuous and non-continuous is mandatory support for Rel15</a:t>
            </a:r>
          </a:p>
          <a:p>
            <a:pPr marL="742950" lvl="2" indent="-342900">
              <a:spcBef>
                <a:spcPts val="0"/>
              </a:spcBef>
              <a:spcAft>
                <a:spcPts val="600"/>
              </a:spcAft>
            </a:pPr>
            <a:r>
              <a:rPr lang="en-US" sz="1600" dirty="0" smtClean="0"/>
              <a:t>RAN4 </a:t>
            </a:r>
            <a:r>
              <a:rPr lang="en-US" sz="1600" dirty="0"/>
              <a:t>86 </a:t>
            </a:r>
            <a:r>
              <a:rPr lang="en-US" sz="1600" dirty="0" smtClean="0"/>
              <a:t>agreements (Mon)</a:t>
            </a:r>
            <a:endParaRPr lang="en-US" sz="1600" dirty="0"/>
          </a:p>
          <a:p>
            <a:pPr lvl="2">
              <a:spcBef>
                <a:spcPts val="0"/>
              </a:spcBef>
              <a:spcAft>
                <a:spcPts val="600"/>
              </a:spcAft>
            </a:pPr>
            <a:r>
              <a:rPr lang="en-GB" sz="1400" dirty="0" smtClean="0"/>
              <a:t>The </a:t>
            </a:r>
            <a:r>
              <a:rPr lang="en-GB" sz="1400" dirty="0"/>
              <a:t>capability of supporting SCS within the single carrier in the CA configuration will be signalled separately, i.e., there is no need to mandatory UE to support mixed numerologies in CA case. </a:t>
            </a:r>
          </a:p>
          <a:p>
            <a:pPr lvl="3">
              <a:spcBef>
                <a:spcPts val="0"/>
              </a:spcBef>
              <a:spcAft>
                <a:spcPts val="600"/>
              </a:spcAft>
            </a:pPr>
            <a:r>
              <a:rPr lang="en-GB" sz="1200" dirty="0"/>
              <a:t>If a UE supports inter-band NR CA including both FR1 band(s) and FR2 band(s), the UE shall support two mixed numerologies between FR1 band(s) and FR2 band(s) in DL and UL with or without capability signalling</a:t>
            </a:r>
          </a:p>
          <a:p>
            <a:pPr lvl="3">
              <a:spcBef>
                <a:spcPts val="0"/>
              </a:spcBef>
              <a:spcAft>
                <a:spcPts val="600"/>
              </a:spcAft>
            </a:pPr>
            <a:r>
              <a:rPr lang="en-GB" sz="1200" dirty="0"/>
              <a:t>Capability signalling for CA case can be further discussed. </a:t>
            </a:r>
            <a:endParaRPr lang="en-GB" sz="1200" dirty="0" smtClean="0"/>
          </a:p>
          <a:p>
            <a:pPr marL="742950" lvl="2" indent="-342900">
              <a:spcBef>
                <a:spcPts val="0"/>
              </a:spcBef>
              <a:spcAft>
                <a:spcPts val="600"/>
              </a:spcAft>
            </a:pPr>
            <a:r>
              <a:rPr lang="en-US" sz="1600" dirty="0"/>
              <a:t>RAN4 86 agreements </a:t>
            </a:r>
            <a:r>
              <a:rPr lang="en-US" sz="1600" dirty="0" smtClean="0"/>
              <a:t>(Thu)</a:t>
            </a:r>
            <a:endParaRPr lang="en-US" sz="1600" dirty="0"/>
          </a:p>
          <a:p>
            <a:pPr marL="1200150" lvl="3" indent="-342900">
              <a:spcBef>
                <a:spcPts val="0"/>
              </a:spcBef>
              <a:spcAft>
                <a:spcPts val="600"/>
              </a:spcAft>
            </a:pPr>
            <a:r>
              <a:rPr lang="en-GB" sz="1400" dirty="0" smtClean="0"/>
              <a:t>Merge </a:t>
            </a:r>
            <a:r>
              <a:rPr lang="en-GB" sz="1400" dirty="0"/>
              <a:t>RAN1 feature 0-9 and RAN4 feature 2-2</a:t>
            </a:r>
          </a:p>
          <a:p>
            <a:pPr marL="1200150" lvl="3" indent="-342900">
              <a:spcBef>
                <a:spcPts val="0"/>
              </a:spcBef>
              <a:spcAft>
                <a:spcPts val="600"/>
              </a:spcAft>
            </a:pPr>
            <a:r>
              <a:rPr lang="en-GB" sz="1400" dirty="0"/>
              <a:t>Inform RAN2 that from RAN4 perspective UE shall be able to signal the supported SCS per CC for each band combination.</a:t>
            </a:r>
          </a:p>
          <a:p>
            <a:pPr marL="742950" lvl="2" indent="-342900">
              <a:spcBef>
                <a:spcPts val="0"/>
              </a:spcBef>
              <a:spcAft>
                <a:spcPts val="600"/>
              </a:spcAft>
            </a:pPr>
            <a:r>
              <a:rPr lang="en-US" sz="1600" dirty="0" smtClean="0"/>
              <a:t>RAN1 feature list</a:t>
            </a:r>
          </a:p>
          <a:p>
            <a:pPr lvl="3"/>
            <a:endParaRPr lang="en-GB" sz="1200" i="1"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4103502609"/>
              </p:ext>
            </p:extLst>
          </p:nvPr>
        </p:nvGraphicFramePr>
        <p:xfrm>
          <a:off x="381000" y="4866958"/>
          <a:ext cx="11582399" cy="1671955"/>
        </p:xfrm>
        <a:graphic>
          <a:graphicData uri="http://schemas.openxmlformats.org/drawingml/2006/table">
            <a:tbl>
              <a:tblPr firstRow="1" firstCol="1" bandRow="1">
                <a:tableStyleId>{5C22544A-7EE6-4342-B048-85BDC9FD1C3A}</a:tableStyleId>
              </a:tblPr>
              <a:tblGrid>
                <a:gridCol w="424131"/>
                <a:gridCol w="986406"/>
                <a:gridCol w="1044573"/>
                <a:gridCol w="601053"/>
                <a:gridCol w="603477"/>
                <a:gridCol w="1139093"/>
                <a:gridCol w="962171"/>
                <a:gridCol w="794942"/>
                <a:gridCol w="794942"/>
                <a:gridCol w="794942"/>
                <a:gridCol w="1873445"/>
                <a:gridCol w="506533"/>
                <a:gridCol w="710116"/>
                <a:gridCol w="346575"/>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1050" kern="100" dirty="0" smtClean="0">
                          <a:effectLst/>
                          <a:latin typeface="Century" panose="02040604050505020304" pitchFamily="18" charset="0"/>
                          <a:ea typeface="MS Mincho"/>
                          <a:cs typeface="Times New Roman" panose="02020603050405020304" pitchFamily="18" charset="0"/>
                        </a:rPr>
                        <a:t>0-9</a:t>
                      </a:r>
                      <a:endParaRPr lang="en-GB" sz="1050" kern="100" dirty="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pPr algn="l">
                        <a:spcAft>
                          <a:spcPts val="0"/>
                        </a:spcAft>
                      </a:pP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Subcarrier </a:t>
                      </a:r>
                      <a:r>
                        <a:rPr lang="en-US" sz="900" kern="0" dirty="0" err="1">
                          <a:effectLst/>
                          <a:latin typeface="Arial" panose="020B0604020202020204" pitchFamily="34" charset="0"/>
                          <a:ea typeface="MS PGothic" panose="020B0600070205080204" pitchFamily="34" charset="-128"/>
                          <a:cs typeface="Times New Roman" panose="02020603050405020304" pitchFamily="18" charset="0"/>
                        </a:rPr>
                        <a:t>spacings</a:t>
                      </a: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 and FFT size in conjunction with supportable BW with normal CP</a:t>
                      </a:r>
                      <a:endParaRPr lang="en-GB" sz="1050" kern="100" dirty="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pPr algn="l">
                        <a:spcAft>
                          <a:spcPts val="0"/>
                        </a:spcAft>
                      </a:pP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1) 15kHz</a:t>
                      </a:r>
                      <a:br>
                        <a:rPr lang="en-US" sz="900" kern="0" dirty="0">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2) 30 kHz</a:t>
                      </a:r>
                      <a:br>
                        <a:rPr lang="en-US" sz="900" kern="0" dirty="0">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3) 60 kHz</a:t>
                      </a:r>
                      <a:br>
                        <a:rPr lang="en-US" sz="900" kern="0" dirty="0">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4) 120 kHz</a:t>
                      </a:r>
                      <a:endParaRPr lang="en-GB" sz="1050" kern="100" dirty="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endParaRPr lang="en-GB" sz="1050" kern="100" dirty="0">
                        <a:effectLst/>
                        <a:latin typeface="Century" panose="02040604050505020304" pitchFamily="18" charset="0"/>
                      </a:endParaRPr>
                    </a:p>
                  </a:txBody>
                  <a:tcPr marL="62865" marR="62865" marT="0" marB="0"/>
                </a:tc>
                <a:tc>
                  <a:txBody>
                    <a:bodyPr/>
                    <a:lstStyle/>
                    <a:p>
                      <a:pPr algn="l">
                        <a:spcAft>
                          <a:spcPts val="0"/>
                        </a:spcAft>
                      </a:pPr>
                      <a:r>
                        <a:rPr lang="en-US" sz="900" kern="0">
                          <a:effectLst/>
                          <a:latin typeface="Arial" panose="020B0604020202020204" pitchFamily="34" charset="0"/>
                          <a:ea typeface="MS PGothic" panose="020B0600070205080204" pitchFamily="34" charset="-128"/>
                          <a:cs typeface="Times New Roman" panose="02020603050405020304" pitchFamily="18" charset="0"/>
                        </a:rPr>
                        <a:t>Yes</a:t>
                      </a:r>
                      <a:endParaRPr lang="en-GB" sz="1050" kern="10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Type 4</a:t>
                      </a:r>
                      <a:b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[Type 3]</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 to decide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 to decide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just">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 to decide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It is up to RAN4 decision</a:t>
                      </a:r>
                      <a:b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Baseband processing (memory) in CA combination related as well as RF (SCS support is per band between sub6 and mmWave)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tc>
              </a:tr>
            </a:tbl>
          </a:graphicData>
        </a:graphic>
      </p:graphicFrame>
    </p:spTree>
    <p:extLst>
      <p:ext uri="{BB962C8B-B14F-4D97-AF65-F5344CB8AC3E}">
        <p14:creationId xmlns:p14="http://schemas.microsoft.com/office/powerpoint/2010/main" val="3418695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Mixed numerologies for CA (2)</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800" b="1" dirty="0"/>
              <a:t>Proposal</a:t>
            </a:r>
            <a:r>
              <a:rPr lang="en-US" sz="1800" b="1" dirty="0">
                <a:solidFill>
                  <a:srgbClr val="00B050"/>
                </a:solidFill>
              </a:rPr>
              <a:t> </a:t>
            </a:r>
            <a:r>
              <a:rPr lang="en-GB" sz="1800" b="1" dirty="0">
                <a:solidFill>
                  <a:srgbClr val="00B050"/>
                </a:solidFill>
              </a:rPr>
              <a:t>(note: agreed aspects </a:t>
            </a:r>
            <a:r>
              <a:rPr lang="en-GB" sz="1800" b="1" dirty="0" smtClean="0">
                <a:solidFill>
                  <a:srgbClr val="00B050"/>
                </a:solidFill>
              </a:rPr>
              <a:t>are </a:t>
            </a:r>
            <a:r>
              <a:rPr lang="en-GB" sz="1800" b="1" dirty="0">
                <a:solidFill>
                  <a:srgbClr val="00B050"/>
                </a:solidFill>
              </a:rPr>
              <a:t>marked green, </a:t>
            </a:r>
            <a:r>
              <a:rPr lang="en-GB" sz="1800" b="1" dirty="0">
                <a:solidFill>
                  <a:srgbClr val="FF0000"/>
                </a:solidFill>
              </a:rPr>
              <a:t>non-agreed </a:t>
            </a:r>
            <a:r>
              <a:rPr lang="en-GB" sz="1800" b="1" dirty="0" smtClean="0">
                <a:solidFill>
                  <a:srgbClr val="FF0000"/>
                </a:solidFill>
              </a:rPr>
              <a:t>are </a:t>
            </a:r>
            <a:r>
              <a:rPr lang="en-GB" sz="1800" b="1" dirty="0">
                <a:solidFill>
                  <a:srgbClr val="FF0000"/>
                </a:solidFill>
              </a:rPr>
              <a:t>marked in red</a:t>
            </a:r>
            <a:r>
              <a:rPr lang="en-GB" sz="1800" b="1" dirty="0">
                <a:solidFill>
                  <a:srgbClr val="00B050"/>
                </a:solidFill>
              </a:rPr>
              <a:t>)</a:t>
            </a:r>
          </a:p>
          <a:p>
            <a:pPr lvl="1"/>
            <a:r>
              <a:rPr lang="en-GB" sz="1600" dirty="0" smtClean="0">
                <a:solidFill>
                  <a:srgbClr val="FF0000"/>
                </a:solidFill>
              </a:rPr>
              <a:t>Further discuss merged feature description</a:t>
            </a:r>
            <a:endParaRPr lang="en-GB" sz="1600" dirty="0">
              <a:solidFill>
                <a:srgbClr val="FF0000"/>
              </a:solidFill>
            </a:endParaRPr>
          </a:p>
          <a:p>
            <a:pPr lvl="1"/>
            <a:r>
              <a:rPr lang="en-GB" sz="1600" dirty="0">
                <a:solidFill>
                  <a:srgbClr val="FF0000"/>
                </a:solidFill>
              </a:rPr>
              <a:t>Further discuss </a:t>
            </a:r>
            <a:r>
              <a:rPr lang="en-GB" sz="1600" dirty="0" smtClean="0">
                <a:solidFill>
                  <a:srgbClr val="FF0000"/>
                </a:solidFill>
              </a:rPr>
              <a:t>if clarifications on the BPC signalling needed</a:t>
            </a:r>
            <a:endParaRPr lang="en-GB" sz="1600" dirty="0">
              <a:solidFill>
                <a:srgbClr val="FF0000"/>
              </a:solidFill>
            </a:endParaRPr>
          </a:p>
          <a:p>
            <a:pPr lvl="1"/>
            <a:endParaRPr lang="en-GB" sz="16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1636377379"/>
              </p:ext>
            </p:extLst>
          </p:nvPr>
        </p:nvGraphicFramePr>
        <p:xfrm>
          <a:off x="609600" y="2514600"/>
          <a:ext cx="10972798" cy="353123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chemeClr val="tx1"/>
                          </a:solidFill>
                          <a:effectLst/>
                          <a:latin typeface="Arial" panose="020B0604020202020204" pitchFamily="34" charset="0"/>
                          <a:ea typeface="MS PGothic" panose="020B0600070205080204" pitchFamily="34" charset="-128"/>
                        </a:rPr>
                        <a:t>2-2</a:t>
                      </a:r>
                      <a:endParaRPr lang="en-GB" sz="1000" b="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strike="sngStrike" kern="0" dirty="0" smtClean="0">
                          <a:solidFill>
                            <a:srgbClr val="FF0000"/>
                          </a:solidFill>
                          <a:effectLst/>
                          <a:latin typeface="Arial" panose="020B0604020202020204" pitchFamily="34" charset="0"/>
                          <a:ea typeface="MS PGothic" panose="020B0600070205080204" pitchFamily="34" charset="-128"/>
                        </a:rPr>
                        <a:t>Mixed </a:t>
                      </a:r>
                      <a:r>
                        <a:rPr lang="en-US" sz="800" strike="sngStrike" kern="0" dirty="0">
                          <a:solidFill>
                            <a:srgbClr val="FF0000"/>
                          </a:solidFill>
                          <a:effectLst/>
                          <a:latin typeface="Arial" panose="020B0604020202020204" pitchFamily="34" charset="0"/>
                          <a:ea typeface="MS PGothic" panose="020B0600070205080204" pitchFamily="34" charset="-128"/>
                        </a:rPr>
                        <a:t>numerologies for </a:t>
                      </a:r>
                      <a:r>
                        <a:rPr lang="en-US" sz="800" strike="sngStrike" kern="0" dirty="0" smtClean="0">
                          <a:solidFill>
                            <a:srgbClr val="FF0000"/>
                          </a:solidFill>
                          <a:effectLst/>
                          <a:latin typeface="Arial" panose="020B0604020202020204" pitchFamily="34" charset="0"/>
                          <a:ea typeface="MS PGothic" panose="020B0600070205080204" pitchFamily="34" charset="-128"/>
                        </a:rPr>
                        <a:t>CA</a:t>
                      </a:r>
                    </a:p>
                    <a:p>
                      <a:pPr algn="just">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Simultaneous reception or transmission with same or  different numerologies in CA</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marL="0" algn="just" defTabSz="914400" rtl="0" eaLnBrk="1" latinLnBrk="0" hangingPunct="1">
                        <a:spcAft>
                          <a:spcPts val="0"/>
                        </a:spcAft>
                      </a:pPr>
                      <a:r>
                        <a:rPr lang="en-US" sz="800" kern="0" dirty="0" smtClean="0">
                          <a:solidFill>
                            <a:schemeClr val="tx1"/>
                          </a:solidFill>
                          <a:effectLst/>
                          <a:latin typeface="Arial" panose="020B0604020202020204" pitchFamily="34" charset="0"/>
                          <a:ea typeface="MS PGothic" panose="020B0600070205080204" pitchFamily="34" charset="-128"/>
                        </a:rPr>
                        <a:t>1</a:t>
                      </a:r>
                      <a:r>
                        <a:rPr lang="en-US" sz="800" kern="0" dirty="0" smtClean="0">
                          <a:solidFill>
                            <a:schemeClr val="tx1"/>
                          </a:solidFill>
                          <a:effectLst/>
                          <a:latin typeface="Arial" panose="020B0604020202020204" pitchFamily="34" charset="0"/>
                          <a:ea typeface="MS PGothic" panose="020B0600070205080204" pitchFamily="34" charset="-128"/>
                          <a:cs typeface="+mn-cs"/>
                        </a:rPr>
                        <a:t>) Support </a:t>
                      </a:r>
                      <a:r>
                        <a:rPr lang="en-US" sz="800" kern="0" dirty="0">
                          <a:solidFill>
                            <a:schemeClr val="tx1"/>
                          </a:solidFill>
                          <a:effectLst/>
                          <a:latin typeface="Arial" panose="020B0604020202020204" pitchFamily="34" charset="0"/>
                          <a:ea typeface="MS PGothic" panose="020B0600070205080204" pitchFamily="34" charset="-128"/>
                          <a:cs typeface="+mn-cs"/>
                        </a:rPr>
                        <a:t>simultaneous reception or transmission with </a:t>
                      </a:r>
                      <a:r>
                        <a:rPr lang="en-US" sz="800" kern="0" dirty="0" smtClean="0">
                          <a:solidFill>
                            <a:srgbClr val="FF0000"/>
                          </a:solidFill>
                          <a:effectLst/>
                          <a:latin typeface="Arial" panose="020B0604020202020204" pitchFamily="34" charset="0"/>
                          <a:ea typeface="MS PGothic" panose="020B0600070205080204" pitchFamily="34" charset="-128"/>
                          <a:cs typeface="+mn-cs"/>
                        </a:rPr>
                        <a:t>same or </a:t>
                      </a:r>
                      <a:r>
                        <a:rPr lang="en-US" sz="800" kern="0" dirty="0" smtClean="0">
                          <a:solidFill>
                            <a:schemeClr val="tx1"/>
                          </a:solidFill>
                          <a:effectLst/>
                          <a:latin typeface="Arial" panose="020B0604020202020204" pitchFamily="34" charset="0"/>
                          <a:ea typeface="MS PGothic" panose="020B0600070205080204" pitchFamily="34" charset="-128"/>
                          <a:cs typeface="+mn-cs"/>
                        </a:rPr>
                        <a:t>different </a:t>
                      </a:r>
                      <a:r>
                        <a:rPr lang="en-US" sz="800" kern="0" dirty="0">
                          <a:solidFill>
                            <a:schemeClr val="tx1"/>
                          </a:solidFill>
                          <a:effectLst/>
                          <a:latin typeface="Arial" panose="020B0604020202020204" pitchFamily="34" charset="0"/>
                          <a:ea typeface="MS PGothic" panose="020B0600070205080204" pitchFamily="34" charset="-128"/>
                          <a:cs typeface="+mn-cs"/>
                        </a:rPr>
                        <a:t>numerologies in </a:t>
                      </a:r>
                      <a:r>
                        <a:rPr lang="en-US" sz="800" kern="0" dirty="0" smtClean="0">
                          <a:solidFill>
                            <a:schemeClr val="tx1"/>
                          </a:solidFill>
                          <a:effectLst/>
                          <a:latin typeface="Arial" panose="020B0604020202020204" pitchFamily="34" charset="0"/>
                          <a:ea typeface="MS PGothic" panose="020B0600070205080204" pitchFamily="34" charset="-128"/>
                          <a:cs typeface="+mn-cs"/>
                        </a:rPr>
                        <a:t>CA</a:t>
                      </a: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Yes</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UE does not support simultaneous reception or transmission with </a:t>
                      </a:r>
                      <a:r>
                        <a:rPr lang="en-US" sz="800" kern="0" dirty="0" smtClean="0">
                          <a:solidFill>
                            <a:srgbClr val="FF0000"/>
                          </a:solidFill>
                          <a:effectLst/>
                          <a:latin typeface="Arial" panose="020B0604020202020204" pitchFamily="34" charset="0"/>
                          <a:ea typeface="MS PGothic" panose="020B0600070205080204" pitchFamily="34" charset="-128"/>
                        </a:rPr>
                        <a:t>same or </a:t>
                      </a:r>
                      <a:r>
                        <a:rPr lang="en-US" sz="800" kern="0" dirty="0" smtClean="0">
                          <a:solidFill>
                            <a:schemeClr val="tx1"/>
                          </a:solidFill>
                          <a:effectLst/>
                          <a:latin typeface="Arial" panose="020B0604020202020204" pitchFamily="34" charset="0"/>
                          <a:ea typeface="MS PGothic" panose="020B0600070205080204" pitchFamily="34" charset="-128"/>
                        </a:rPr>
                        <a:t>different </a:t>
                      </a:r>
                      <a:r>
                        <a:rPr lang="en-US" sz="800" kern="0" dirty="0">
                          <a:solidFill>
                            <a:schemeClr val="tx1"/>
                          </a:solidFill>
                          <a:effectLst/>
                          <a:latin typeface="Arial" panose="020B0604020202020204" pitchFamily="34" charset="0"/>
                          <a:ea typeface="MS PGothic" panose="020B0600070205080204" pitchFamily="34" charset="-128"/>
                        </a:rPr>
                        <a:t>numerologies in CA</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marL="0" algn="ctr" defTabSz="914400" rtl="0" eaLnBrk="1" latinLnBrk="0" hangingPunct="1">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Type 3 </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marL="0" algn="l" defTabSz="914400" rtl="0" eaLnBrk="1" latinLnBrk="0" hangingPunct="1">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No</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marL="0" algn="l" defTabSz="914400" rtl="0" eaLnBrk="1" latinLnBrk="0" hangingPunct="1">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No</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chemeClr val="tx1"/>
                          </a:solidFill>
                          <a:effectLst/>
                          <a:latin typeface="Arial" panose="020B0604020202020204" pitchFamily="34" charset="0"/>
                          <a:ea typeface="MS PGothic" panose="020B0600070205080204" pitchFamily="34" charset="-128"/>
                        </a:rPr>
                        <a:t> </a:t>
                      </a:r>
                      <a:endParaRPr lang="en-GB" sz="1000" kern="10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From RAN4 perspective UE shall be able to signal the supported SCS per CC for each band combination</a:t>
                      </a:r>
                    </a:p>
                    <a:p>
                      <a:pPr algn="l">
                        <a:spcAft>
                          <a:spcPts val="0"/>
                        </a:spcAft>
                      </a:pPr>
                      <a:endParaRPr lang="en-GB" sz="800"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Same numerology for intra-band NR CA including both continuous and non-continuous is mandatory support for Rel15</a:t>
                      </a:r>
                    </a:p>
                    <a:p>
                      <a:pPr algn="l">
                        <a:spcAft>
                          <a:spcPts val="0"/>
                        </a:spcAft>
                      </a:pPr>
                      <a:endParaRPr lang="en-GB" sz="800"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The capability of supporting SCS within the single carrier in the CA configuration will be signalled separately, i.e., there is no need to mandatory UE to support mixed numerologies in CA case</a:t>
                      </a:r>
                    </a:p>
                    <a:p>
                      <a:pPr algn="l">
                        <a:spcAft>
                          <a:spcPts val="0"/>
                        </a:spcAft>
                      </a:pPr>
                      <a:endParaRPr lang="en-US" sz="800" strike="sngStrike" kern="0" baseline="0" dirty="0" smtClean="0">
                        <a:solidFill>
                          <a:srgbClr val="FF0000"/>
                        </a:solidFill>
                        <a:effectLst/>
                        <a:latin typeface="Arial" panose="020B0604020202020204" pitchFamily="34" charset="0"/>
                        <a:ea typeface="MS PGothic" panose="020B0600070205080204" pitchFamily="34" charset="-128"/>
                      </a:endParaRPr>
                    </a:p>
                    <a:p>
                      <a:pPr algn="l">
                        <a:spcAft>
                          <a:spcPts val="0"/>
                        </a:spcAft>
                      </a:pPr>
                      <a:r>
                        <a:rPr lang="en-US" sz="800" strike="noStrike" kern="0" baseline="0" dirty="0" smtClean="0">
                          <a:solidFill>
                            <a:srgbClr val="00B050"/>
                          </a:solidFill>
                          <a:effectLst/>
                          <a:latin typeface="Arial" panose="020B0604020202020204" pitchFamily="34" charset="0"/>
                          <a:ea typeface="MS PGothic" panose="020B0600070205080204" pitchFamily="34" charset="-128"/>
                        </a:rPr>
                        <a:t>If </a:t>
                      </a:r>
                      <a:r>
                        <a:rPr lang="en-US" sz="800" strike="noStrike" kern="0" baseline="0" dirty="0">
                          <a:solidFill>
                            <a:srgbClr val="00B050"/>
                          </a:solidFill>
                          <a:effectLst/>
                          <a:latin typeface="Arial" panose="020B0604020202020204" pitchFamily="34" charset="0"/>
                          <a:ea typeface="MS PGothic" panose="020B0600070205080204" pitchFamily="34" charset="-128"/>
                        </a:rPr>
                        <a:t>a UE supports inter-band NR CA including both FR1 band(s) and FR2 band(s), the UE shall support two mixed numerologies between FR1 band(s) and FR2 band(s) in DL and UL with or without capability signaling</a:t>
                      </a:r>
                      <a:endParaRPr lang="en-GB" sz="1000" strike="noStrike" kern="100" baseline="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RAN4</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4154039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Non-contiguous intra-band </a:t>
            </a:r>
            <a:r>
              <a:rPr lang="en-GB" dirty="0"/>
              <a:t>CA frequency span</a:t>
            </a:r>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US" sz="1600" b="1" dirty="0"/>
              <a:t>Background: RAN4 86 agreements</a:t>
            </a:r>
          </a:p>
          <a:p>
            <a:pPr lvl="1"/>
            <a:r>
              <a:rPr lang="en-GB" sz="1200" i="1" dirty="0" smtClean="0"/>
              <a:t>Non-contiguous </a:t>
            </a:r>
            <a:r>
              <a:rPr lang="en-GB" sz="1200" i="1" dirty="0"/>
              <a:t>intra-band CA frequency span is applicable only to FR2 (FFS for whether applicable for downlink only or both downlink and uplink)</a:t>
            </a:r>
          </a:p>
          <a:p>
            <a:pPr lvl="1"/>
            <a:r>
              <a:rPr lang="en-GB" sz="1200" i="1" dirty="0"/>
              <a:t>Continue to discuss the followings during RAN#86</a:t>
            </a:r>
          </a:p>
          <a:p>
            <a:pPr lvl="2"/>
            <a:r>
              <a:rPr lang="en-GB" sz="1100" i="1" dirty="0"/>
              <a:t>Option1: Combine CA bandwidth class, i.e. no dedicated capability</a:t>
            </a:r>
          </a:p>
          <a:p>
            <a:pPr lvl="2"/>
            <a:r>
              <a:rPr lang="en-GB" sz="1100" i="1" dirty="0"/>
              <a:t>Option2: Type 1</a:t>
            </a:r>
          </a:p>
          <a:p>
            <a:pPr marL="742950" lvl="2" indent="-342900">
              <a:spcBef>
                <a:spcPts val="600"/>
              </a:spcBef>
              <a:spcAft>
                <a:spcPts val="300"/>
              </a:spcAft>
            </a:pPr>
            <a:r>
              <a:rPr lang="en-GB" sz="1200" i="1" dirty="0"/>
              <a:t>For Non-contiguous intra-band CA frequency span, RAN4 shall follow the agreed LS</a:t>
            </a:r>
          </a:p>
          <a:p>
            <a:pPr marL="342900" lvl="1" indent="-342900">
              <a:spcBef>
                <a:spcPts val="0"/>
              </a:spcBef>
              <a:spcAft>
                <a:spcPts val="300"/>
              </a:spcAft>
              <a:buFont typeface="Arial" panose="020B0604020202020204" pitchFamily="34" charset="0"/>
              <a:buChar char="•"/>
            </a:pPr>
            <a:r>
              <a:rPr lang="en-US" sz="1800" b="1" dirty="0"/>
              <a:t>Proposal</a:t>
            </a:r>
            <a:r>
              <a:rPr lang="en-US" sz="1800" b="1" dirty="0">
                <a:solidFill>
                  <a:srgbClr val="00B050"/>
                </a:solidFill>
              </a:rPr>
              <a:t> </a:t>
            </a:r>
            <a:r>
              <a:rPr lang="en-GB" sz="1800" b="1" dirty="0">
                <a:solidFill>
                  <a:srgbClr val="00B050"/>
                </a:solidFill>
              </a:rPr>
              <a:t>(note: agreed aspects are marked green, </a:t>
            </a:r>
            <a:r>
              <a:rPr lang="en-GB" sz="1800" b="1" dirty="0">
                <a:solidFill>
                  <a:srgbClr val="FF0000"/>
                </a:solidFill>
              </a:rPr>
              <a:t>non-agreed are marked in red</a:t>
            </a:r>
            <a:r>
              <a:rPr lang="en-GB" sz="1800" b="1" dirty="0">
                <a:solidFill>
                  <a:srgbClr val="00B050"/>
                </a:solidFill>
              </a:rPr>
              <a:t>)</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1102374330"/>
              </p:ext>
            </p:extLst>
          </p:nvPr>
        </p:nvGraphicFramePr>
        <p:xfrm>
          <a:off x="641686" y="3124200"/>
          <a:ext cx="10972798" cy="1887854"/>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40230"/>
                <a:gridCol w="724403"/>
                <a:gridCol w="753103"/>
                <a:gridCol w="753103"/>
                <a:gridCol w="1774843"/>
                <a:gridCol w="479873"/>
                <a:gridCol w="672741"/>
                <a:gridCol w="328334"/>
              </a:tblGrid>
              <a:tr h="790574">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kern="0">
                          <a:solidFill>
                            <a:srgbClr val="000000"/>
                          </a:solidFill>
                          <a:effectLst/>
                          <a:latin typeface="Arial" panose="020B0604020202020204" pitchFamily="34" charset="0"/>
                          <a:ea typeface="MS PGothic" panose="020B0600070205080204" pitchFamily="34" charset="-128"/>
                        </a:rPr>
                        <a:t>2-3</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Non-contiguous intra-band CA frequency </a:t>
                      </a:r>
                      <a:r>
                        <a:rPr lang="en-US" sz="800" strike="sngStrike" kern="0" dirty="0" smtClean="0">
                          <a:solidFill>
                            <a:srgbClr val="FF0000"/>
                          </a:solidFill>
                          <a:effectLst/>
                          <a:latin typeface="Arial" panose="020B0604020202020204" pitchFamily="34" charset="0"/>
                          <a:ea typeface="MS PGothic" panose="020B0600070205080204" pitchFamily="34" charset="-128"/>
                        </a:rPr>
                        <a:t>span</a:t>
                      </a:r>
                      <a:r>
                        <a:rPr lang="en-US" sz="800" kern="0" dirty="0" smtClean="0">
                          <a:solidFill>
                            <a:srgbClr val="FF0000"/>
                          </a:solidFill>
                          <a:effectLst/>
                          <a:latin typeface="Arial" panose="020B0604020202020204" pitchFamily="34" charset="0"/>
                          <a:ea typeface="MS PGothic" panose="020B0600070205080204" pitchFamily="34" charset="-128"/>
                        </a:rPr>
                        <a:t> separation class for FR2</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marL="0" algn="l" defTabSz="914400" rtl="0" eaLnBrk="1" latinLnBrk="0" hangingPunct="1">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Support of non-contiguous intra-band CA frequency separation class</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Yes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non-contiguous intra-band </a:t>
                      </a:r>
                      <a:r>
                        <a:rPr lang="en-US" sz="800" kern="0" dirty="0" smtClean="0">
                          <a:solidFill>
                            <a:srgbClr val="000000"/>
                          </a:solidFill>
                          <a:effectLst/>
                          <a:latin typeface="Arial" panose="020B0604020202020204" pitchFamily="34" charset="0"/>
                          <a:ea typeface="MS PGothic" panose="020B0600070205080204" pitchFamily="34" charset="-128"/>
                        </a:rPr>
                        <a:t>CA </a:t>
                      </a:r>
                      <a:r>
                        <a:rPr lang="en-US" sz="800" kern="0" dirty="0" smtClean="0">
                          <a:solidFill>
                            <a:srgbClr val="FF0000"/>
                          </a:solidFill>
                          <a:effectLst/>
                          <a:latin typeface="Arial" panose="020B0604020202020204" pitchFamily="34" charset="0"/>
                          <a:ea typeface="MS PGothic" panose="020B0600070205080204" pitchFamily="34" charset="-128"/>
                        </a:rPr>
                        <a:t>for FR2 </a:t>
                      </a:r>
                      <a:r>
                        <a:rPr lang="en-US" sz="800" strike="sngStrike" kern="0" dirty="0" smtClean="0">
                          <a:solidFill>
                            <a:srgbClr val="FF0000"/>
                          </a:solidFill>
                          <a:effectLst/>
                          <a:latin typeface="Arial" panose="020B0604020202020204" pitchFamily="34" charset="0"/>
                          <a:ea typeface="MS PGothic" panose="020B0600070205080204" pitchFamily="34" charset="-128"/>
                        </a:rPr>
                        <a:t> </a:t>
                      </a:r>
                      <a:r>
                        <a:rPr lang="en-US" sz="800" strike="sngStrike" kern="0" dirty="0">
                          <a:solidFill>
                            <a:srgbClr val="FF0000"/>
                          </a:solidFill>
                          <a:effectLst/>
                          <a:latin typeface="Arial" panose="020B0604020202020204" pitchFamily="34" charset="0"/>
                          <a:ea typeface="MS PGothic" panose="020B0600070205080204" pitchFamily="34" charset="-128"/>
                        </a:rPr>
                        <a:t>frequency span</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marL="0" algn="l" defTabSz="914400" rtl="0" eaLnBrk="1" latinLnBrk="0" hangingPunct="1">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cs typeface="+mn-cs"/>
                        </a:rPr>
                        <a:t>Option 1: Combine with CA BW class</a:t>
                      </a:r>
                      <a:endParaRPr lang="en-GB" sz="800" strike="sngStrike" kern="0" dirty="0">
                        <a:solidFill>
                          <a:srgbClr val="FF0000"/>
                        </a:solidFill>
                        <a:effectLst/>
                        <a:latin typeface="Arial" panose="020B0604020202020204" pitchFamily="34" charset="0"/>
                        <a:ea typeface="MS PGothic" panose="020B0600070205080204" pitchFamily="34" charset="-128"/>
                        <a:cs typeface="+mn-cs"/>
                      </a:endParaRPr>
                    </a:p>
                    <a:p>
                      <a:pPr marL="0" algn="l" defTabSz="914400" rtl="0" eaLnBrk="1" latinLnBrk="0" hangingPunct="1">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cs typeface="+mn-cs"/>
                        </a:rPr>
                        <a:t>Option 2: </a:t>
                      </a:r>
                      <a:r>
                        <a:rPr lang="en-US" sz="800" kern="0" dirty="0">
                          <a:solidFill>
                            <a:srgbClr val="FF0000"/>
                          </a:solidFill>
                          <a:effectLst/>
                          <a:latin typeface="Arial" panose="020B0604020202020204" pitchFamily="34" charset="0"/>
                          <a:ea typeface="MS PGothic" panose="020B0600070205080204" pitchFamily="34" charset="-128"/>
                          <a:cs typeface="+mn-cs"/>
                        </a:rPr>
                        <a:t>Type 1</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Applicable only to FR2</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 </a:t>
                      </a:r>
                      <a:endParaRPr lang="en-GB" sz="1000" kern="100">
                        <a:effectLst/>
                        <a:latin typeface="Times New Roman" panose="02020603050405020304" pitchFamily="18" charset="0"/>
                        <a:ea typeface="MS Mincho"/>
                      </a:endParaRPr>
                    </a:p>
                  </a:txBody>
                  <a:tcPr marL="17780" marR="17780" marT="0" marB="0" anchor="ctr"/>
                </a:tc>
                <a:tc>
                  <a:txBody>
                    <a:bodyPr/>
                    <a:lstStyle/>
                    <a:p>
                      <a:pPr marL="0" algn="l" defTabSz="914400" rtl="0" eaLnBrk="1" latinLnBrk="0" hangingPunct="1">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UE signals the Frequency separation classes with per band granularity (Type 1) based on R4-1803363</a:t>
                      </a:r>
                    </a:p>
                    <a:p>
                      <a:pPr marL="0" algn="l" defTabSz="914400" rtl="0" eaLnBrk="1" latinLnBrk="0" hangingPunct="1">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Separate Frequency separation classes can be signalled for DL and UL</a:t>
                      </a:r>
                    </a:p>
                    <a:p>
                      <a:pPr algn="l">
                        <a:spcAft>
                          <a:spcPts val="0"/>
                        </a:spcAft>
                      </a:pPr>
                      <a:r>
                        <a:rPr lang="en-US" sz="800" strike="sngStrike" kern="0" dirty="0" smtClean="0">
                          <a:solidFill>
                            <a:srgbClr val="FF0000"/>
                          </a:solidFill>
                          <a:effectLst/>
                          <a:highlight>
                            <a:srgbClr val="FFFF00"/>
                          </a:highlight>
                          <a:latin typeface="Arial" panose="020B0604020202020204" pitchFamily="34" charset="0"/>
                          <a:ea typeface="MS PGothic" panose="020B0600070205080204" pitchFamily="34" charset="-128"/>
                        </a:rPr>
                        <a:t>FFS </a:t>
                      </a: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for whether applicable for downlink only or both downlink and uplink</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RAN4</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4139099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Simultaneous reception and transmission for </a:t>
            </a:r>
            <a:r>
              <a:rPr lang="en-US" altLang="ja-JP" dirty="0" smtClean="0"/>
              <a:t>inter-band </a:t>
            </a:r>
            <a:r>
              <a:rPr lang="en-US" altLang="ja-JP" dirty="0"/>
              <a:t>CA or EN-DC (TDD-TDD or TDD-FDD)</a:t>
            </a:r>
            <a:endParaRPr lang="en-US" dirty="0"/>
          </a:p>
        </p:txBody>
      </p:sp>
      <p:sp>
        <p:nvSpPr>
          <p:cNvPr id="3" name="Content Placeholder 2"/>
          <p:cNvSpPr>
            <a:spLocks noGrp="1"/>
          </p:cNvSpPr>
          <p:nvPr>
            <p:ph idx="1"/>
          </p:nvPr>
        </p:nvSpPr>
        <p:spPr>
          <a:xfrm>
            <a:off x="609600" y="1295400"/>
            <a:ext cx="10972800" cy="4830764"/>
          </a:xfrm>
          <a:solidFill>
            <a:schemeClr val="bg1"/>
          </a:solidFill>
        </p:spPr>
        <p:txBody>
          <a:bodyPr/>
          <a:lstStyle/>
          <a:p>
            <a:pPr marL="342900" lvl="1" indent="-342900">
              <a:spcBef>
                <a:spcPts val="0"/>
              </a:spcBef>
              <a:spcAft>
                <a:spcPts val="300"/>
              </a:spcAft>
              <a:buFont typeface="Arial" panose="020B0604020202020204" pitchFamily="34" charset="0"/>
              <a:buChar char="•"/>
            </a:pPr>
            <a:r>
              <a:rPr lang="en-US" sz="1800" b="1" dirty="0"/>
              <a:t>Background: RAN4 86 agreements</a:t>
            </a:r>
          </a:p>
          <a:p>
            <a:pPr lvl="1"/>
            <a:r>
              <a:rPr lang="en-GB" sz="1800" i="1" dirty="0" smtClean="0"/>
              <a:t>For </a:t>
            </a:r>
            <a:r>
              <a:rPr lang="en-GB" sz="1800" i="1" dirty="0"/>
              <a:t>Simultaneous reception and transmission for </a:t>
            </a:r>
            <a:r>
              <a:rPr lang="en-GB" sz="1800" i="1" dirty="0" smtClean="0"/>
              <a:t>inter-band </a:t>
            </a:r>
            <a:r>
              <a:rPr lang="en-GB" sz="1800" i="1" dirty="0"/>
              <a:t>CA or EN-DC, the capability signalling is per band combination. Whether to mandating this feature in certain band </a:t>
            </a:r>
            <a:r>
              <a:rPr lang="en-GB" sz="1800" i="1" dirty="0" smtClean="0"/>
              <a:t>combinations </a:t>
            </a:r>
            <a:r>
              <a:rPr lang="en-GB" sz="1800" i="1" dirty="0"/>
              <a:t>will </a:t>
            </a:r>
            <a:r>
              <a:rPr lang="en-GB" sz="1800" i="1" dirty="0" smtClean="0"/>
              <a:t>FFS</a:t>
            </a:r>
            <a:endParaRPr lang="en-US" altLang="ja-JP" sz="1400" i="1" dirty="0"/>
          </a:p>
          <a:p>
            <a:pPr lvl="1"/>
            <a:r>
              <a:rPr lang="en-GB" sz="1800" i="1" dirty="0"/>
              <a:t>Split the feature 2-4 into EN-DC and NR-CA. Type 3 capability signalling (per band combination) is applied for both EN-DC and NR-CA. Further discuss in RAN4 86bis whether to mandate this feature for both EN-DC and NR-CA</a:t>
            </a:r>
          </a:p>
          <a:p>
            <a:pPr marL="342900" lvl="1" indent="-342900">
              <a:spcBef>
                <a:spcPts val="600"/>
              </a:spcBef>
              <a:spcAft>
                <a:spcPts val="300"/>
              </a:spcAft>
              <a:buFont typeface="Arial" panose="020B0604020202020204" pitchFamily="34" charset="0"/>
              <a:buChar char="•"/>
            </a:pPr>
            <a:r>
              <a:rPr lang="en-US" sz="1800" b="1" dirty="0" smtClean="0"/>
              <a:t>Proposal</a:t>
            </a:r>
            <a:endParaRPr lang="en-GB" sz="1800" b="1" dirty="0">
              <a:solidFill>
                <a:srgbClr val="00B050"/>
              </a:solidFill>
            </a:endParaRPr>
          </a:p>
          <a:p>
            <a:pPr marL="742950" lvl="2" indent="-342900">
              <a:spcBef>
                <a:spcPts val="0"/>
              </a:spcBef>
              <a:spcAft>
                <a:spcPts val="300"/>
              </a:spcAft>
            </a:pPr>
            <a:endParaRPr lang="en-US" sz="16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dirty="0"/>
          </a:p>
        </p:txBody>
      </p:sp>
      <p:graphicFrame>
        <p:nvGraphicFramePr>
          <p:cNvPr id="6" name="Table 5"/>
          <p:cNvGraphicFramePr>
            <a:graphicFrameLocks noGrp="1"/>
          </p:cNvGraphicFramePr>
          <p:nvPr>
            <p:extLst>
              <p:ext uri="{D42A27DB-BD31-4B8C-83A1-F6EECF244321}">
                <p14:modId xmlns:p14="http://schemas.microsoft.com/office/powerpoint/2010/main" val="3735208988"/>
              </p:ext>
            </p:extLst>
          </p:nvPr>
        </p:nvGraphicFramePr>
        <p:xfrm>
          <a:off x="647700" y="3563462"/>
          <a:ext cx="10896600" cy="2677795"/>
        </p:xfrm>
        <a:graphic>
          <a:graphicData uri="http://schemas.openxmlformats.org/drawingml/2006/table">
            <a:tbl>
              <a:tblPr firstRow="1" firstCol="1" bandRow="1">
                <a:tableStyleId>{5C22544A-7EE6-4342-B048-85BDC9FD1C3A}</a:tableStyleId>
              </a:tblPr>
              <a:tblGrid>
                <a:gridCol w="399018"/>
                <a:gridCol w="928001"/>
                <a:gridCol w="982723"/>
                <a:gridCol w="565465"/>
                <a:gridCol w="567745"/>
                <a:gridCol w="1071647"/>
                <a:gridCol w="905200"/>
                <a:gridCol w="747873"/>
                <a:gridCol w="747873"/>
                <a:gridCol w="747873"/>
                <a:gridCol w="1762518"/>
                <a:gridCol w="476541"/>
                <a:gridCol w="668069"/>
                <a:gridCol w="32605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2-4</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inter-band EN-DC </a:t>
                      </a:r>
                      <a:r>
                        <a:rPr lang="en-US" sz="800" kern="0" dirty="0">
                          <a:solidFill>
                            <a:srgbClr val="000000"/>
                          </a:solidFill>
                          <a:effectLst/>
                          <a:latin typeface="Arial" panose="020B0604020202020204" pitchFamily="34" charset="0"/>
                          <a:ea typeface="MS PGothic" panose="020B0600070205080204" pitchFamily="34" charset="-128"/>
                        </a:rPr>
                        <a:t>(TDD-TDD or TDD-FDD</a:t>
                      </a:r>
                      <a:r>
                        <a:rPr lang="en-US" sz="800" kern="0" dirty="0" smtClean="0">
                          <a:solidFill>
                            <a:srgbClr val="000000"/>
                          </a:solidFill>
                          <a:effectLst/>
                          <a:latin typeface="Arial" panose="020B0604020202020204" pitchFamily="34" charset="0"/>
                          <a:ea typeface="MS PGothic" panose="020B0600070205080204" pitchFamily="34" charset="-128"/>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1)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FF0000"/>
                          </a:solidFill>
                          <a:effectLst/>
                          <a:latin typeface="Arial" panose="020B0604020202020204" pitchFamily="34" charset="0"/>
                          <a:ea typeface="MS PGothic" panose="020B0600070205080204" pitchFamily="34" charset="-128"/>
                        </a:rPr>
                        <a:t> </a:t>
                      </a:r>
                      <a:r>
                        <a:rPr lang="en-US" sz="800" kern="0" dirty="0" smtClean="0">
                          <a:solidFill>
                            <a:srgbClr val="000000"/>
                          </a:solidFill>
                          <a:effectLst/>
                          <a:latin typeface="Arial" panose="020B0604020202020204" pitchFamily="34" charset="0"/>
                          <a:ea typeface="MS PGothic" panose="020B0600070205080204" pitchFamily="34" charset="-128"/>
                        </a:rPr>
                        <a:t>EN-DC </a:t>
                      </a:r>
                      <a:r>
                        <a:rPr lang="en-US" sz="800" kern="0" dirty="0">
                          <a:solidFill>
                            <a:srgbClr val="000000"/>
                          </a:solidFill>
                          <a:effectLst/>
                          <a:latin typeface="Arial" panose="020B0604020202020204" pitchFamily="34" charset="0"/>
                          <a:ea typeface="MS PGothic" panose="020B0600070205080204" pitchFamily="34" charset="-128"/>
                        </a:rPr>
                        <a:t>(TDD-TDD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FF0000"/>
                          </a:solidFill>
                          <a:effectLst/>
                          <a:latin typeface="Arial" panose="020B0604020202020204" pitchFamily="34" charset="0"/>
                          <a:ea typeface="MS PGothic" panose="020B0600070205080204" pitchFamily="34" charset="-128"/>
                        </a:rPr>
                        <a:t>-</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000000"/>
                          </a:solidFill>
                          <a:effectLst/>
                          <a:latin typeface="Arial" panose="020B0604020202020204" pitchFamily="34" charset="0"/>
                          <a:ea typeface="MS PGothic" panose="020B0600070205080204" pitchFamily="34" charset="-128"/>
                        </a:rPr>
                        <a:t> CA (</a:t>
                      </a:r>
                      <a:r>
                        <a:rPr lang="en-US" sz="800" kern="0" dirty="0">
                          <a:solidFill>
                            <a:srgbClr val="000000"/>
                          </a:solidFill>
                          <a:effectLst/>
                          <a:latin typeface="Arial" panose="020B0604020202020204" pitchFamily="34" charset="0"/>
                          <a:ea typeface="MS PGothic" panose="020B0600070205080204" pitchFamily="34" charset="-128"/>
                        </a:rPr>
                        <a:t>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rPr>
                        <a:t>Type 3</a:t>
                      </a:r>
                      <a:endParaRPr lang="en-GB" sz="1000" strike="sngStrike"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1000" i="0" kern="1200" dirty="0" smtClean="0">
                          <a:solidFill>
                            <a:srgbClr val="00B050"/>
                          </a:solidFill>
                          <a:latin typeface="+mn-lt"/>
                          <a:ea typeface="+mn-ea"/>
                          <a:cs typeface="+mn-cs"/>
                        </a:rPr>
                        <a:t>Per band combination UE capability signalling granularity (Type 3)</a:t>
                      </a:r>
                    </a:p>
                    <a:p>
                      <a:pPr algn="l">
                        <a:spcAft>
                          <a:spcPts val="0"/>
                        </a:spcAft>
                      </a:pPr>
                      <a:r>
                        <a:rPr lang="en-GB" sz="1000" i="0" dirty="0" smtClean="0">
                          <a:solidFill>
                            <a:srgbClr val="00B050"/>
                          </a:solidFill>
                        </a:rPr>
                        <a:t>Whether to mandate this feature in certain band combinations is FFS</a:t>
                      </a:r>
                      <a:endParaRPr lang="en-GB" sz="1000" i="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RAN4</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TBD</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marL="0" algn="just" defTabSz="914400" rtl="0" eaLnBrk="1" latinLnBrk="0" hangingPunct="1">
                        <a:spcAft>
                          <a:spcPts val="0"/>
                        </a:spcAft>
                      </a:pPr>
                      <a:r>
                        <a:rPr lang="en-US" sz="800" b="0" kern="0" dirty="0" smtClean="0">
                          <a:solidFill>
                            <a:srgbClr val="000000"/>
                          </a:solidFill>
                          <a:effectLst/>
                          <a:latin typeface="Arial" panose="020B0604020202020204" pitchFamily="34" charset="0"/>
                          <a:ea typeface="MS PGothic" panose="020B0600070205080204" pitchFamily="34" charset="-128"/>
                          <a:cs typeface="+mn-cs"/>
                        </a:rPr>
                        <a:t>2-x</a:t>
                      </a:r>
                      <a:endParaRPr lang="en-GB" sz="800" b="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inter-band </a:t>
                      </a:r>
                      <a:r>
                        <a:rPr lang="en-US" sz="800" kern="0" dirty="0">
                          <a:solidFill>
                            <a:srgbClr val="000000"/>
                          </a:solidFill>
                          <a:effectLst/>
                          <a:latin typeface="Arial" panose="020B0604020202020204" pitchFamily="34" charset="0"/>
                          <a:ea typeface="MS PGothic" panose="020B0600070205080204" pitchFamily="34" charset="-128"/>
                        </a:rPr>
                        <a:t>CA </a:t>
                      </a:r>
                      <a:r>
                        <a:rPr lang="en-US" sz="800" kern="0" dirty="0" smtClean="0">
                          <a:solidFill>
                            <a:srgbClr val="000000"/>
                          </a:solidFill>
                          <a:effectLst/>
                          <a:latin typeface="Arial" panose="020B0604020202020204" pitchFamily="34" charset="0"/>
                          <a:ea typeface="MS PGothic" panose="020B0600070205080204" pitchFamily="34" charset="-128"/>
                        </a:rPr>
                        <a:t>(</a:t>
                      </a:r>
                      <a:r>
                        <a:rPr lang="en-US" sz="800" kern="0" dirty="0">
                          <a:solidFill>
                            <a:srgbClr val="000000"/>
                          </a:solidFill>
                          <a:effectLst/>
                          <a:latin typeface="Arial" panose="020B0604020202020204" pitchFamily="34" charset="0"/>
                          <a:ea typeface="MS PGothic" panose="020B0600070205080204" pitchFamily="34" charset="-128"/>
                        </a:rPr>
                        <a:t>TDD-TDD or TDD-FDD</a:t>
                      </a:r>
                      <a:r>
                        <a:rPr lang="en-US" sz="800" kern="0" dirty="0" smtClean="0">
                          <a:solidFill>
                            <a:srgbClr val="000000"/>
                          </a:solidFill>
                          <a:effectLst/>
                          <a:latin typeface="Arial" panose="020B0604020202020204" pitchFamily="34" charset="0"/>
                          <a:ea typeface="MS PGothic" panose="020B0600070205080204" pitchFamily="34" charset="-128"/>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1)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FF0000"/>
                          </a:solidFill>
                          <a:effectLst/>
                          <a:latin typeface="Arial" panose="020B0604020202020204" pitchFamily="34" charset="0"/>
                          <a:ea typeface="MS PGothic" panose="020B0600070205080204" pitchFamily="34" charset="-128"/>
                        </a:rPr>
                        <a:t> </a:t>
                      </a:r>
                      <a:r>
                        <a:rPr lang="en-US" sz="800" kern="0" dirty="0" smtClean="0">
                          <a:solidFill>
                            <a:srgbClr val="000000"/>
                          </a:solidFill>
                          <a:effectLst/>
                          <a:latin typeface="Arial" panose="020B0604020202020204" pitchFamily="34" charset="0"/>
                          <a:ea typeface="MS PGothic" panose="020B0600070205080204" pitchFamily="34" charset="-128"/>
                        </a:rPr>
                        <a:t>CA </a:t>
                      </a:r>
                      <a:r>
                        <a:rPr lang="en-US" sz="800" kern="0" dirty="0">
                          <a:solidFill>
                            <a:srgbClr val="000000"/>
                          </a:solidFill>
                          <a:effectLst/>
                          <a:latin typeface="Arial" panose="020B0604020202020204" pitchFamily="34" charset="0"/>
                          <a:ea typeface="MS PGothic" panose="020B0600070205080204" pitchFamily="34" charset="-128"/>
                        </a:rPr>
                        <a:t>(TDD-TDD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Yes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FF0000"/>
                          </a:solidFill>
                          <a:effectLst/>
                          <a:latin typeface="Arial" panose="020B0604020202020204" pitchFamily="34" charset="0"/>
                          <a:ea typeface="MS PGothic" panose="020B0600070205080204" pitchFamily="34" charset="-128"/>
                        </a:rPr>
                        <a:t>-</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000000"/>
                          </a:solidFill>
                          <a:effectLst/>
                          <a:latin typeface="Arial" panose="020B0604020202020204" pitchFamily="34" charset="0"/>
                          <a:ea typeface="MS PGothic" panose="020B0600070205080204" pitchFamily="34" charset="-128"/>
                        </a:rPr>
                        <a:t> </a:t>
                      </a:r>
                      <a:r>
                        <a:rPr lang="en-US" sz="800" kern="0" dirty="0">
                          <a:solidFill>
                            <a:srgbClr val="000000"/>
                          </a:solidFill>
                          <a:effectLst/>
                          <a:latin typeface="Arial" panose="020B0604020202020204" pitchFamily="34" charset="0"/>
                          <a:ea typeface="MS PGothic" panose="020B0600070205080204" pitchFamily="34" charset="-128"/>
                        </a:rPr>
                        <a:t>CA </a:t>
                      </a:r>
                      <a:r>
                        <a:rPr lang="en-US" sz="800" kern="0" dirty="0" smtClean="0">
                          <a:solidFill>
                            <a:srgbClr val="000000"/>
                          </a:solidFill>
                          <a:effectLst/>
                          <a:latin typeface="Arial" panose="020B0604020202020204" pitchFamily="34" charset="0"/>
                          <a:ea typeface="MS PGothic" panose="020B0600070205080204" pitchFamily="34" charset="-128"/>
                        </a:rPr>
                        <a:t>(</a:t>
                      </a:r>
                      <a:r>
                        <a:rPr lang="en-US" sz="800" kern="0" dirty="0">
                          <a:solidFill>
                            <a:srgbClr val="000000"/>
                          </a:solidFill>
                          <a:effectLst/>
                          <a:latin typeface="Arial" panose="020B0604020202020204" pitchFamily="34" charset="0"/>
                          <a:ea typeface="MS PGothic" panose="020B0600070205080204" pitchFamily="34" charset="-128"/>
                        </a:rPr>
                        <a:t>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rPr>
                        <a:t>Type 3</a:t>
                      </a:r>
                      <a:endParaRPr lang="en-GB" sz="1000" strike="sngStrike"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1000" i="0" kern="1200" dirty="0" smtClean="0">
                          <a:solidFill>
                            <a:srgbClr val="00B050"/>
                          </a:solidFill>
                          <a:latin typeface="+mn-lt"/>
                          <a:ea typeface="+mn-ea"/>
                          <a:cs typeface="+mn-cs"/>
                        </a:rPr>
                        <a:t>Per band combination UE capability signalling granularity (Type 3)</a:t>
                      </a:r>
                    </a:p>
                    <a:p>
                      <a:pPr algn="l">
                        <a:spcAft>
                          <a:spcPts val="0"/>
                        </a:spcAft>
                      </a:pPr>
                      <a:r>
                        <a:rPr lang="en-GB" sz="1000" i="0" dirty="0" smtClean="0">
                          <a:solidFill>
                            <a:srgbClr val="00B050"/>
                          </a:solidFill>
                        </a:rPr>
                        <a:t>Whether to mandate this feature in certain band combinations is FFS</a:t>
                      </a:r>
                      <a:endParaRPr lang="en-GB" sz="1000" i="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RAN4</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TBD</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3658162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Props1.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00F65EB-5730-43A8-9AFA-15BFC5DC8F7F}">
  <ds:schemaRef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66EEDB98-F073-460B-B9B0-9643F9FE785E"/>
    <ds:schemaRef ds:uri="http://schemas.microsoft.com/office/2006/documentManagement/types"/>
    <ds:schemaRef ds:uri="17c5c574-4f42-45b3-8a7f-77d8e859d074"/>
    <ds:schemaRef ds:uri="http://www.w3.org/XML/1998/namespace"/>
    <ds:schemaRef ds:uri="http://purl.org/dc/terms/"/>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docProps/app.xml><?xml version="1.0" encoding="utf-8"?>
<Properties xmlns="http://schemas.openxmlformats.org/officeDocument/2006/extended-properties" xmlns:vt="http://schemas.openxmlformats.org/officeDocument/2006/docPropsVTypes">
  <Template/>
  <TotalTime>11945</TotalTime>
  <Words>3976</Words>
  <Application>Microsoft Office PowerPoint</Application>
  <PresentationFormat>Widescreen</PresentationFormat>
  <Paragraphs>647</Paragraphs>
  <Slides>25</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25</vt:i4>
      </vt:variant>
    </vt:vector>
  </HeadingPairs>
  <TitlesOfParts>
    <vt:vector size="35" baseType="lpstr">
      <vt:lpstr>Malgun Gothic</vt:lpstr>
      <vt:lpstr>MS PGothic</vt:lpstr>
      <vt:lpstr>MS PGothic</vt:lpstr>
      <vt:lpstr>宋体</vt:lpstr>
      <vt:lpstr>Arial</vt:lpstr>
      <vt:lpstr>Calibri</vt:lpstr>
      <vt:lpstr>Century</vt:lpstr>
      <vt:lpstr>MS Mincho</vt:lpstr>
      <vt:lpstr>Times New Roman</vt:lpstr>
      <vt:lpstr>Office Theme</vt:lpstr>
      <vt:lpstr>WF on UE feature list for CA/EN-DC, other capability and LTE-NR co-existence</vt:lpstr>
      <vt:lpstr>Capabilities for EN-DC/CA</vt:lpstr>
      <vt:lpstr>EN-DC/NR CA capabilities </vt:lpstr>
      <vt:lpstr>EN-DC/NR CA capabilities </vt:lpstr>
      <vt:lpstr>Maximum Channel BW</vt:lpstr>
      <vt:lpstr>Mixed numerologies for CA (1)</vt:lpstr>
      <vt:lpstr>Mixed numerologies for CA (2)</vt:lpstr>
      <vt:lpstr>Non-contiguous intra-band CA frequency span</vt:lpstr>
      <vt:lpstr>Simultaneous reception and transmission for inter-band CA or EN-DC (TDD-TDD or TDD-FDD)</vt:lpstr>
      <vt:lpstr>Asynchronous FDD-FDD  intra-band LTE-NR DC</vt:lpstr>
      <vt:lpstr>Other capabilities</vt:lpstr>
      <vt:lpstr>Background</vt:lpstr>
      <vt:lpstr>Background</vt:lpstr>
      <vt:lpstr>60kHz of subcarrier spacing for FR1</vt:lpstr>
      <vt:lpstr>Extended CP</vt:lpstr>
      <vt:lpstr>PA Calibration Gap (1)</vt:lpstr>
      <vt:lpstr>Non-contiguous UL CP-OFDM</vt:lpstr>
      <vt:lpstr>UE Power Class (1)</vt:lpstr>
      <vt:lpstr>Capabilities for LTE/NR coexistence</vt:lpstr>
      <vt:lpstr>Background</vt:lpstr>
      <vt:lpstr>Background</vt:lpstr>
      <vt:lpstr>7.5kHz UL raster shift</vt:lpstr>
      <vt:lpstr>Switching time between LTE UL and NR UL for EN-DC with LTE-NR coexistence in UL sharing from UE perspective</vt:lpstr>
      <vt:lpstr>Support of UL sharing from UE perspective</vt:lpstr>
      <vt:lpstr>Supplemental uplink features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Intel</cp:lastModifiedBy>
  <cp:revision>969</cp:revision>
  <dcterms:created xsi:type="dcterms:W3CDTF">2013-05-13T16:02:00Z</dcterms:created>
  <dcterms:modified xsi:type="dcterms:W3CDTF">2018-03-02T11:00:13Z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ebbb2414-a27e-4d6f-9f1f-46b373c42ba6</vt:lpwstr>
  </property>
  <property fmtid="{D5CDD505-2E9C-101B-9397-08002B2CF9AE}" pid="7" name="CTP_TimeStamp">
    <vt:lpwstr>2018-03-02 11:00:13Z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(3)A7NKydt2rXM1Qjr+G5k1p6Ao7tiu3PA1pHbY66d9SQwnoYgACGTMCTj+t9i7s833QfLJ54md
sOtYEcRQC7hTCVj92QUqaH241kInW07LzjLR3HoNT6y832n2Y0r3OOFYfV4j1u84VDNaXrag
KmBpbIXrr9BZy2MLBEBpzyurIYQxvfLkVf7861tLwwosnDlIMJJzcDZ/W6lDjG9rtODNQqtv
iff06TZUbQtpyKeSCq</vt:lpwstr>
  </property>
  <property fmtid="{D5CDD505-2E9C-101B-9397-08002B2CF9AE}" pid="13" name="_2015_ms_pID_7253431">
    <vt:lpwstr>2QtKGM5XAF0+65TNZwV2hl+vXWZveGK1LsiZQIbjhRdIh3/zEoBsve
jQmkvyDMPriJEZRH67Aw62VYi6AzzWpxsLVQeXvGO7GwqNb1JVv8EssWZZhFxL8/UZYCcl/j
jUHNp8FQQTVa1F9lgctV6KRdJxqyJFEjHzvdR1SxuM8hScVl3LuyC77fYuXqP/2ObwDY43ie
ZunommpDIXkEejzobDAevDqPxPjIfSyOwzoe</vt:lpwstr>
  </property>
  <property fmtid="{D5CDD505-2E9C-101B-9397-08002B2CF9AE}" pid="14" name="_2015_ms_pID_7253432">
    <vt:lpwstr>kA==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1516825141</vt:lpwstr>
  </property>
  <property fmtid="{D5CDD505-2E9C-101B-9397-08002B2CF9AE}" pid="19" name="CTPClassification">
    <vt:lpwstr>CTP_NT</vt:lpwstr>
  </property>
</Properties>
</file>