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80" r:id="rId6"/>
    <p:sldId id="38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01.03.2018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SSB-based inter-frequency measurement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</a:t>
            </a:r>
            <a:r>
              <a:rPr lang="en-US" altLang="zh-CN" sz="2800" dirty="0" err="1">
                <a:solidFill>
                  <a:srgbClr val="898989"/>
                </a:solidFill>
              </a:rPr>
              <a:t>HiSilicon</a:t>
            </a:r>
            <a:r>
              <a:rPr lang="en-US" altLang="zh-CN" sz="2800" dirty="0">
                <a:solidFill>
                  <a:srgbClr val="898989"/>
                </a:solidFill>
              </a:rPr>
              <a:t>, </a:t>
            </a:r>
            <a:r>
              <a:rPr lang="en-US" altLang="zh-CN" sz="2800" dirty="0" err="1" smtClean="0">
                <a:solidFill>
                  <a:srgbClr val="898989"/>
                </a:solidFill>
              </a:rPr>
              <a:t>MediaTek</a:t>
            </a:r>
            <a:r>
              <a:rPr lang="en-US" altLang="zh-CN" sz="2800" dirty="0" smtClean="0">
                <a:solidFill>
                  <a:srgbClr val="898989"/>
                </a:solidFill>
              </a:rPr>
              <a:t>, [Ericsson], Nokia, Nokia Shanghai Bell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77156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6</a:t>
            </a:r>
            <a:br>
              <a:rPr lang="en-US" altLang="zh-CN" sz="1800" b="1" dirty="0"/>
            </a:br>
            <a:r>
              <a:rPr lang="en-US" sz="1800" b="1" dirty="0"/>
              <a:t>Athens, Greece, 26</a:t>
            </a:r>
            <a:r>
              <a:rPr lang="en-US" sz="1800" b="1" baseline="30000" dirty="0"/>
              <a:t>th</a:t>
            </a:r>
            <a:r>
              <a:rPr lang="en-US" sz="1800" b="1" dirty="0"/>
              <a:t> February – 2</a:t>
            </a:r>
            <a:r>
              <a:rPr lang="en-US" sz="1800" b="1" baseline="30000" dirty="0"/>
              <a:t>nd</a:t>
            </a:r>
            <a:r>
              <a:rPr lang="en-US" sz="1800" b="1" dirty="0"/>
              <a:t> March, 2018</a:t>
            </a:r>
          </a:p>
          <a:p>
            <a:pPr>
              <a:buNone/>
            </a:pPr>
            <a:r>
              <a:rPr lang="en-US" sz="1800" b="1" dirty="0"/>
              <a:t>Agenda item: 7.9.4.2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/>
              <a:t>R4-1802593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000" dirty="0"/>
              <a:t>Measurement objects with same SMTC periodicity and offset within the same FR range should share the same delay requirement and the same measurement gap pattern.</a:t>
            </a:r>
          </a:p>
          <a:p>
            <a:r>
              <a:rPr lang="en-US" altLang="zh-CN" sz="2800" dirty="0"/>
              <a:t>Strive to address the SMTC overlapping issue should be based on SMTC configuration grouping and each group has its own scaling factor</a:t>
            </a:r>
          </a:p>
          <a:p>
            <a:endParaRPr lang="en-US" altLang="zh-CN" sz="28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611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6258"/>
            <a:ext cx="10972800" cy="792162"/>
          </a:xfrm>
        </p:spPr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746125"/>
            <a:ext cx="10972800" cy="5502275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000" dirty="0"/>
              <a:t>A per-carrier scaling scheme is suggested for defining inter-frequency measurement requirements within the same gap pattern. Assuming that there are totally </a:t>
            </a:r>
            <a:r>
              <a:rPr lang="en-US" altLang="zh-CN" sz="2000" i="1" dirty="0" err="1"/>
              <a:t>N</a:t>
            </a:r>
            <a:r>
              <a:rPr lang="en-US" altLang="zh-CN" sz="2000" i="1" baseline="-25000" dirty="0" err="1"/>
              <a:t>freq</a:t>
            </a:r>
            <a:r>
              <a:rPr lang="en-US" altLang="zh-CN" sz="2000" dirty="0"/>
              <a:t> inter-frequency layers to be monitored via this gap pattern, the requirement of inter-frequency carrier </a:t>
            </a:r>
            <a:r>
              <a:rPr lang="en-US" altLang="zh-CN" sz="2000" i="1" dirty="0"/>
              <a:t>#</a:t>
            </a:r>
            <a:r>
              <a:rPr lang="en-US" altLang="zh-CN" sz="2000" i="1" dirty="0" err="1"/>
              <a:t>i</a:t>
            </a:r>
            <a:r>
              <a:rPr lang="en-US" altLang="zh-CN" sz="2000" dirty="0"/>
              <a:t> can be expressed as:</a:t>
            </a:r>
          </a:p>
          <a:p>
            <a:pPr marL="1371600" lvl="3" indent="0">
              <a:buNone/>
            </a:pPr>
            <a:r>
              <a:rPr lang="en-US" altLang="zh-CN" sz="2000" dirty="0"/>
              <a:t>	</a:t>
            </a:r>
            <a:r>
              <a:rPr lang="en-US" altLang="zh-CN" sz="2000" i="1" dirty="0" err="1"/>
              <a:t>T</a:t>
            </a:r>
            <a:r>
              <a:rPr lang="en-US" altLang="zh-CN" sz="2000" i="1" baseline="-25000" dirty="0" err="1"/>
              <a:t>inter</a:t>
            </a:r>
            <a:r>
              <a:rPr lang="en-US" altLang="zh-CN" sz="2000" i="1" baseline="-25000" dirty="0"/>
              <a:t>, </a:t>
            </a:r>
            <a:r>
              <a:rPr lang="en-US" altLang="zh-CN" sz="2000" i="1" baseline="-25000" dirty="0" err="1"/>
              <a:t>carrier_i</a:t>
            </a:r>
            <a:r>
              <a:rPr lang="en-US" altLang="zh-CN" sz="2000" i="1" dirty="0"/>
              <a:t> = M×MAX(</a:t>
            </a:r>
            <a:r>
              <a:rPr lang="en-US" altLang="zh-CN" sz="2000" i="1" dirty="0" err="1"/>
              <a:t>SMTC</a:t>
            </a:r>
            <a:r>
              <a:rPr lang="en-US" altLang="zh-CN" sz="2000" i="1" baseline="-25000" dirty="0" err="1"/>
              <a:t>carrier_i</a:t>
            </a:r>
            <a:r>
              <a:rPr lang="en-US" altLang="zh-CN" sz="2000" i="1" dirty="0"/>
              <a:t>, MGRP) × </a:t>
            </a:r>
            <a:r>
              <a:rPr lang="en-US" altLang="zh-CN" sz="2000" i="1" dirty="0" err="1"/>
              <a:t>N</a:t>
            </a:r>
            <a:r>
              <a:rPr lang="en-US" altLang="zh-CN" sz="2000" i="1" baseline="-25000" dirty="0" err="1"/>
              <a:t>scaling,carrier_i</a:t>
            </a:r>
            <a:r>
              <a:rPr lang="en-US" altLang="zh-CN" sz="2000" i="1" baseline="-25000" dirty="0"/>
              <a:t> , </a:t>
            </a:r>
            <a:r>
              <a:rPr lang="en-US" altLang="zh-CN" sz="2000" i="1" dirty="0" err="1"/>
              <a:t>i</a:t>
            </a:r>
            <a:r>
              <a:rPr lang="en-US" altLang="zh-CN" sz="2000" i="1" dirty="0"/>
              <a:t>=1,2…</a:t>
            </a:r>
            <a:r>
              <a:rPr lang="en-US" altLang="zh-CN" sz="2000" i="1" dirty="0" err="1"/>
              <a:t>N</a:t>
            </a:r>
            <a:r>
              <a:rPr lang="en-US" altLang="zh-CN" sz="2000" i="1" baseline="-25000" dirty="0" err="1"/>
              <a:t>freq</a:t>
            </a:r>
            <a:r>
              <a:rPr lang="en-US" altLang="zh-CN" sz="2000" i="1" baseline="-25000" dirty="0"/>
              <a:t>.</a:t>
            </a:r>
          </a:p>
          <a:p>
            <a:pPr lvl="1"/>
            <a:r>
              <a:rPr lang="en-US" altLang="zh-CN" i="1" dirty="0"/>
              <a:t>M</a:t>
            </a:r>
            <a:r>
              <a:rPr lang="en-US" altLang="zh-CN" dirty="0"/>
              <a:t> stands for the required sample number for inter-frequency measurement.</a:t>
            </a:r>
          </a:p>
          <a:p>
            <a:pPr lvl="2"/>
            <a:r>
              <a:rPr lang="en-US" altLang="zh-CN" dirty="0"/>
              <a:t>Companies are encouraged to provide views on the impact of AGC issue on the M value</a:t>
            </a:r>
            <a:endParaRPr lang="en-US" altLang="zh-CN" baseline="-25000" dirty="0"/>
          </a:p>
          <a:p>
            <a:pPr lvl="1"/>
            <a:r>
              <a:rPr lang="en-US" altLang="zh-CN" i="1" dirty="0" err="1"/>
              <a:t>N</a:t>
            </a:r>
            <a:r>
              <a:rPr lang="en-US" altLang="zh-CN" i="1" baseline="-25000" dirty="0" err="1"/>
              <a:t>scaling,carrier_i</a:t>
            </a:r>
            <a:r>
              <a:rPr lang="en-US" altLang="zh-CN" dirty="0"/>
              <a:t>  is the scaling factor of carrier </a:t>
            </a:r>
            <a:r>
              <a:rPr lang="en-US" altLang="zh-CN" i="1" dirty="0"/>
              <a:t>#</a:t>
            </a:r>
            <a:r>
              <a:rPr lang="en-US" altLang="zh-CN" i="1" dirty="0" err="1"/>
              <a:t>i</a:t>
            </a:r>
            <a:r>
              <a:rPr lang="en-US" altLang="zh-CN" dirty="0"/>
              <a:t> and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scaling,carrier_i</a:t>
            </a:r>
            <a:r>
              <a:rPr lang="en-US" altLang="zh-CN" i="1" baseline="-25000" dirty="0"/>
              <a:t> </a:t>
            </a:r>
            <a:r>
              <a:rPr lang="en-US" altLang="zh-CN" dirty="0"/>
              <a:t>≤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freq</a:t>
            </a:r>
            <a:r>
              <a:rPr lang="en-US" altLang="zh-CN" i="1" baseline="-25000" dirty="0"/>
              <a:t> </a:t>
            </a:r>
          </a:p>
          <a:p>
            <a:pPr lvl="1"/>
            <a:r>
              <a:rPr lang="en-GB" altLang="zh-CN" u="sng" dirty="0">
                <a:solidFill>
                  <a:srgbClr val="00B050"/>
                </a:solidFill>
              </a:rPr>
              <a:t>When all SMTC are non colliding (no measurement gap contains SMTC from more than one frequency layer) then </a:t>
            </a:r>
            <a:r>
              <a:rPr lang="en-US" altLang="zh-CN" i="1" u="sng" dirty="0" err="1">
                <a:solidFill>
                  <a:srgbClr val="00B050"/>
                </a:solidFill>
              </a:rPr>
              <a:t>N</a:t>
            </a:r>
            <a:r>
              <a:rPr lang="en-US" altLang="zh-CN" i="1" u="sng" baseline="-25000" dirty="0" err="1">
                <a:solidFill>
                  <a:srgbClr val="00B050"/>
                </a:solidFill>
              </a:rPr>
              <a:t>scaling,carrier_i</a:t>
            </a:r>
            <a:r>
              <a:rPr lang="en-US" altLang="zh-CN" i="1" u="sng" baseline="-25000" dirty="0">
                <a:solidFill>
                  <a:srgbClr val="00B050"/>
                </a:solidFill>
              </a:rPr>
              <a:t> </a:t>
            </a:r>
            <a:r>
              <a:rPr lang="en-US" altLang="zh-CN" i="1" u="sng" dirty="0">
                <a:solidFill>
                  <a:srgbClr val="00B050"/>
                </a:solidFill>
              </a:rPr>
              <a:t>=1, for </a:t>
            </a:r>
            <a:r>
              <a:rPr lang="en-US" altLang="zh-CN" i="1" u="sng" dirty="0" err="1">
                <a:solidFill>
                  <a:srgbClr val="00B050"/>
                </a:solidFill>
              </a:rPr>
              <a:t>i</a:t>
            </a:r>
            <a:r>
              <a:rPr lang="en-US" altLang="zh-CN" i="1" u="sng" dirty="0">
                <a:solidFill>
                  <a:srgbClr val="00B050"/>
                </a:solidFill>
              </a:rPr>
              <a:t>=1,2…</a:t>
            </a:r>
            <a:r>
              <a:rPr lang="en-US" altLang="zh-CN" i="1" u="sng" dirty="0" err="1">
                <a:solidFill>
                  <a:srgbClr val="00B050"/>
                </a:solidFill>
              </a:rPr>
              <a:t>N</a:t>
            </a:r>
            <a:r>
              <a:rPr lang="en-US" altLang="zh-CN" i="1" u="sng" baseline="-25000" dirty="0" err="1">
                <a:solidFill>
                  <a:srgbClr val="00B050"/>
                </a:solidFill>
              </a:rPr>
              <a:t>freq</a:t>
            </a:r>
            <a:endParaRPr lang="en-US" altLang="zh-CN" u="sng" dirty="0">
              <a:solidFill>
                <a:srgbClr val="00B050"/>
              </a:solidFill>
            </a:endParaRPr>
          </a:p>
          <a:p>
            <a:pPr lvl="1"/>
            <a:r>
              <a:rPr lang="en-US" altLang="zh-CN" dirty="0"/>
              <a:t>Companies are encouraged to suggest the principle to decide the value of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scaling,carrier_i</a:t>
            </a:r>
            <a:r>
              <a:rPr lang="en-US" altLang="zh-CN" dirty="0"/>
              <a:t> </a:t>
            </a:r>
          </a:p>
          <a:p>
            <a:pPr lvl="2"/>
            <a:r>
              <a:rPr lang="en-US" altLang="zh-CN" dirty="0"/>
              <a:t>For any inter-frequency carrier </a:t>
            </a:r>
            <a:r>
              <a:rPr lang="en-US" altLang="zh-CN" i="1" dirty="0"/>
              <a:t>#</a:t>
            </a:r>
            <a:r>
              <a:rPr lang="en-US" altLang="zh-CN" i="1" dirty="0" err="1"/>
              <a:t>i</a:t>
            </a:r>
            <a:r>
              <a:rPr lang="en-US" altLang="zh-CN" dirty="0"/>
              <a:t> and inter-frequency carrier </a:t>
            </a:r>
            <a:r>
              <a:rPr lang="en-US" altLang="zh-CN" i="1" dirty="0"/>
              <a:t>#j, </a:t>
            </a:r>
            <a:endParaRPr lang="en-US" altLang="zh-CN" dirty="0"/>
          </a:p>
          <a:p>
            <a:pPr lvl="3"/>
            <a:r>
              <a:rPr lang="en-US" altLang="zh-CN" dirty="0"/>
              <a:t>If SMTC periodicity and offset of these two inter-frequency carriers are the same, then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scaling,carrier_i</a:t>
            </a:r>
            <a:r>
              <a:rPr lang="en-US" altLang="zh-CN" i="1" baseline="-25000" dirty="0"/>
              <a:t> =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scaling,carrier_j</a:t>
            </a:r>
            <a:endParaRPr lang="en-US" altLang="zh-CN" dirty="0"/>
          </a:p>
          <a:p>
            <a:pPr lvl="2"/>
            <a:r>
              <a:rPr lang="en-US" altLang="zh-CN" dirty="0"/>
              <a:t>The value of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scaling,carrier_i</a:t>
            </a:r>
            <a:r>
              <a:rPr lang="en-US" altLang="zh-CN" dirty="0"/>
              <a:t>  is suggested to consider the number </a:t>
            </a:r>
            <a:r>
              <a:rPr lang="en-US" altLang="zh-CN" dirty="0">
                <a:solidFill>
                  <a:srgbClr val="FF0000"/>
                </a:solidFill>
              </a:rPr>
              <a:t>and SMTC </a:t>
            </a:r>
            <a:r>
              <a:rPr lang="en-US" altLang="zh-CN" dirty="0" smtClean="0">
                <a:solidFill>
                  <a:srgbClr val="FF0000"/>
                </a:solidFill>
              </a:rPr>
              <a:t>periodicity and offset </a:t>
            </a:r>
            <a:r>
              <a:rPr lang="en-US" altLang="zh-CN" dirty="0"/>
              <a:t>of carriers whose SMTC occasions are fully or partially colliding with the SMTC occasions of carrier </a:t>
            </a:r>
            <a:r>
              <a:rPr lang="en-US" altLang="zh-CN" i="1" dirty="0"/>
              <a:t>#</a:t>
            </a:r>
            <a:r>
              <a:rPr lang="en-US" altLang="zh-CN" i="1" dirty="0" err="1"/>
              <a:t>i</a:t>
            </a:r>
            <a:r>
              <a:rPr lang="en-US" altLang="zh-CN" dirty="0"/>
              <a:t>. </a:t>
            </a:r>
          </a:p>
          <a:p>
            <a:pPr lvl="1"/>
            <a:r>
              <a:rPr lang="en-US" altLang="zh-CN" dirty="0"/>
              <a:t>Note1: Above requirement does not yet consider the delay caused by gap sharing </a:t>
            </a:r>
            <a:r>
              <a:rPr lang="en-US" altLang="zh-CN" dirty="0">
                <a:solidFill>
                  <a:srgbClr val="FF0000"/>
                </a:solidFill>
              </a:rPr>
              <a:t>with intra-frequency measurement</a:t>
            </a:r>
            <a:r>
              <a:rPr lang="en-US" altLang="zh-CN" dirty="0"/>
              <a:t> and DRX mode.</a:t>
            </a:r>
          </a:p>
          <a:p>
            <a:pPr lvl="1"/>
            <a:r>
              <a:rPr lang="en-US" altLang="zh-CN" u="sng" dirty="0">
                <a:solidFill>
                  <a:srgbClr val="00B050"/>
                </a:solidFill>
              </a:rPr>
              <a:t>Note2: The value of </a:t>
            </a:r>
            <a:r>
              <a:rPr lang="en-US" altLang="zh-CN" i="1" u="sng" dirty="0" err="1">
                <a:solidFill>
                  <a:srgbClr val="00B050"/>
                </a:solidFill>
              </a:rPr>
              <a:t>N</a:t>
            </a:r>
            <a:r>
              <a:rPr lang="en-US" altLang="zh-CN" i="1" u="sng" baseline="-25000" dirty="0" err="1">
                <a:solidFill>
                  <a:srgbClr val="00B050"/>
                </a:solidFill>
              </a:rPr>
              <a:t>scaling,carrier_i</a:t>
            </a:r>
            <a:r>
              <a:rPr lang="en-US" altLang="zh-CN" u="sng" dirty="0">
                <a:solidFill>
                  <a:srgbClr val="00B050"/>
                </a:solidFill>
              </a:rPr>
              <a:t>  is suggested to consider the number of </a:t>
            </a:r>
            <a:r>
              <a:rPr lang="en-US" altLang="zh-CN" u="sng" dirty="0" err="1">
                <a:solidFill>
                  <a:srgbClr val="00B050"/>
                </a:solidFill>
              </a:rPr>
              <a:t>interRAT</a:t>
            </a:r>
            <a:r>
              <a:rPr lang="en-US" altLang="zh-CN" u="sng" dirty="0">
                <a:solidFill>
                  <a:srgbClr val="00B050"/>
                </a:solidFill>
              </a:rPr>
              <a:t> carriers configured in the UE</a:t>
            </a:r>
            <a:endParaRPr lang="zh-CN" altLang="zh-CN" u="sng" dirty="0">
              <a:solidFill>
                <a:srgbClr val="00B050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567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17c5c574-4f42-45b3-8a7f-77d8e859d074"/>
    <ds:schemaRef ds:uri="66EEDB98-F073-460B-B9B0-9643F9FE785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14430</TotalTime>
  <Words>128</Words>
  <Application>Microsoft Office PowerPoint</Application>
  <PresentationFormat>宽屏</PresentationFormat>
  <Paragraphs>23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Way forward on SSB-based inter-frequency measurement requirements</vt:lpstr>
      <vt:lpstr>Way forward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1130</cp:revision>
  <dcterms:created xsi:type="dcterms:W3CDTF">2013-05-13T16:02:00Z</dcterms:created>
  <dcterms:modified xsi:type="dcterms:W3CDTF">2018-03-01T18:39:07Z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(3)wBlAzoFpJERcuNF/STV/Hb2tDCI7khocJoqBfyCbXKULHAsoH31xhuT5tPnVXraQMykdaQ2R
n2pVasnGdFU9NN8RaviBkbGgKeF/yS/SElH/RBsrNJomZ4XeWJoecQetGYnMGxGX2cO87Yab
Giqd1R33j1sJ/pqkN5BE6bw5HEal5xoJWttXMkd0f8KT47MWqLipjp1d2i1lQRdafUlsyPRu
3x5F9R73p5rlipoKmc</vt:lpwstr>
  </property>
  <property fmtid="{D5CDD505-2E9C-101B-9397-08002B2CF9AE}" pid="14" name="_2015_ms_pID_7253431">
    <vt:lpwstr>9FYo2+joE35oBrcbplT2xkDW1wdsvnp8G/RfeGVrgdN5NRe1EHnbb/
D+ti8tX9SDO7/YTgAfAyZkyIZYX1mDULh175v9TeNDM4cFRUXzHtFuS4HlFezaI6F44r+3iy
YQfyD9Gb59ujEhNw6dzH7QN8cV3RQ4aknjSwyANDS8N627Ww2MdUz3tU/ZRskWwZV0LeIPhL
UV8tQY0NMx9KUijAwQQOPmr5VBkEJs95ayOj</vt:lpwstr>
  </property>
  <property fmtid="{D5CDD505-2E9C-101B-9397-08002B2CF9AE}" pid="15" name="_2015_ms_pID_7253432">
    <vt:lpwstr>PA==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1519890210</vt:lpwstr>
  </property>
</Properties>
</file>