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9"/>
  </p:notesMasterIdLst>
  <p:sldIdLst>
    <p:sldId id="256" r:id="rId5"/>
    <p:sldId id="378" r:id="rId6"/>
    <p:sldId id="377" r:id="rId7"/>
    <p:sldId id="379" r:id="rId8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Zhangmeng (WN)" initials="Z(" lastIdx="5" clrIdx="0">
    <p:extLst>
      <p:ext uri="{19B8F6BF-5375-455C-9EA6-DF929625EA0E}">
        <p15:presenceInfo xmlns:p15="http://schemas.microsoft.com/office/powerpoint/2012/main" userId="S-1-5-21-147214757-305610072-1517763936-512399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7234" autoAdjust="0"/>
  </p:normalViewPr>
  <p:slideViewPr>
    <p:cSldViewPr>
      <p:cViewPr varScale="1">
        <p:scale>
          <a:sx n="74" d="100"/>
          <a:sy n="74" d="100"/>
        </p:scale>
        <p:origin x="552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19.02.2018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2/19/2018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2/19/2018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2/19/2018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2/19/2018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2/19/2018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2/19/2018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2/19/2018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2/19/2018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2/19/2018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2/19/2018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2/19/2018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219201"/>
            <a:ext cx="109728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2/19/2018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.w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2209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sv-SE" altLang="zh-CN" sz="4000" dirty="0"/>
              <a:t>Way forward </a:t>
            </a:r>
            <a:r>
              <a:rPr lang="en-US" altLang="zh-CN" sz="4000" dirty="0"/>
              <a:t>on </a:t>
            </a:r>
            <a:r>
              <a:rPr lang="en-US" altLang="zh-CN" sz="4000" dirty="0" smtClean="0"/>
              <a:t>SSB-based inter-frequency measurement requirements</a:t>
            </a:r>
            <a:endParaRPr lang="en-GB" altLang="en-US" sz="4000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2057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zh-CN" sz="2800" dirty="0">
                <a:solidFill>
                  <a:srgbClr val="898989"/>
                </a:solidFill>
              </a:rPr>
              <a:t>Huawei, HiSilicon, </a:t>
            </a:r>
            <a:r>
              <a:rPr lang="en-US" altLang="zh-CN" sz="2800" dirty="0" smtClean="0">
                <a:solidFill>
                  <a:srgbClr val="898989"/>
                </a:solidFill>
              </a:rPr>
              <a:t>…</a:t>
            </a:r>
            <a:endParaRPr lang="en-US" altLang="en-US" sz="2800" dirty="0">
              <a:solidFill>
                <a:srgbClr val="898989"/>
              </a:solidFill>
            </a:endParaRP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304800" y="298076"/>
            <a:ext cx="4771563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TSG-RAN WG4 Meeting #</a:t>
            </a:r>
            <a:r>
              <a:rPr lang="ru-RU" altLang="zh-CN" sz="1800" b="1" dirty="0" smtClean="0"/>
              <a:t>8</a:t>
            </a:r>
            <a:r>
              <a:rPr lang="en-US" altLang="zh-CN" sz="1800" b="1" dirty="0" smtClean="0"/>
              <a:t>6</a:t>
            </a:r>
            <a:r>
              <a:rPr lang="en-US" altLang="zh-CN" sz="1800" b="1" dirty="0"/>
              <a:t/>
            </a:r>
            <a:br>
              <a:rPr lang="en-US" altLang="zh-CN" sz="1800" b="1" dirty="0"/>
            </a:br>
            <a:r>
              <a:rPr lang="en-US" sz="1800" b="1" dirty="0" smtClean="0"/>
              <a:t>Athens, Greece, 26</a:t>
            </a:r>
            <a:r>
              <a:rPr lang="en-US" sz="1800" b="1" baseline="30000" dirty="0" smtClean="0"/>
              <a:t>th</a:t>
            </a:r>
            <a:r>
              <a:rPr lang="en-US" sz="1800" b="1" dirty="0" smtClean="0"/>
              <a:t> February – 2</a:t>
            </a:r>
            <a:r>
              <a:rPr lang="en-US" sz="1800" b="1" baseline="30000" dirty="0" smtClean="0"/>
              <a:t>nd</a:t>
            </a:r>
            <a:r>
              <a:rPr lang="en-US" sz="1800" b="1" dirty="0" smtClean="0"/>
              <a:t> March, 2018</a:t>
            </a:r>
          </a:p>
          <a:p>
            <a:pPr>
              <a:buNone/>
            </a:pPr>
            <a:r>
              <a:rPr lang="en-US" sz="1800" b="1" dirty="0" smtClean="0"/>
              <a:t>Agenda item: 7.9.4.2</a:t>
            </a:r>
            <a:endParaRPr lang="en-GB" sz="1800" b="1" dirty="0"/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10667999" y="298076"/>
            <a:ext cx="13211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 smtClean="0"/>
              <a:t>R4-1802593</a:t>
            </a:r>
            <a:endParaRPr lang="zh-CN" altLang="en-US" sz="1800" b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800" dirty="0" smtClean="0"/>
              <a:t>We have reached the following agreements for SSB-based intra-frequency measurement requirements in RAN4 #AH1801:</a:t>
            </a:r>
          </a:p>
          <a:p>
            <a:pPr lvl="1"/>
            <a:r>
              <a:rPr lang="en-US" altLang="zh-CN" dirty="0"/>
              <a:t>For FR1, it is proposed to set </a:t>
            </a:r>
            <a:r>
              <a:rPr lang="en-GB" altLang="zh-CN" b="1" i="1" dirty="0"/>
              <a:t>T</a:t>
            </a:r>
            <a:r>
              <a:rPr lang="en-GB" altLang="zh-CN" b="1" i="1" baseline="-25000" dirty="0"/>
              <a:t>PSS/</a:t>
            </a:r>
            <a:r>
              <a:rPr lang="en-GB" altLang="zh-CN" b="1" i="1" baseline="-25000" dirty="0" err="1"/>
              <a:t>SSS_sync</a:t>
            </a:r>
            <a:r>
              <a:rPr lang="en-GB" altLang="zh-CN" baseline="-25000" dirty="0"/>
              <a:t>,</a:t>
            </a:r>
            <a:r>
              <a:rPr lang="en-GB" altLang="zh-CN" dirty="0"/>
              <a:t> </a:t>
            </a:r>
            <a:r>
              <a:rPr lang="en-GB" altLang="zh-CN" b="1" i="1" dirty="0"/>
              <a:t>T</a:t>
            </a:r>
            <a:r>
              <a:rPr lang="en-GB" altLang="zh-CN" b="1" i="1" baseline="-25000" dirty="0"/>
              <a:t> </a:t>
            </a:r>
            <a:r>
              <a:rPr lang="en-GB" altLang="zh-CN" b="1" i="1" baseline="-25000" dirty="0" err="1"/>
              <a:t>SSB_measurement_period</a:t>
            </a:r>
            <a:r>
              <a:rPr lang="en-GB" altLang="zh-CN" b="1" i="1" baseline="-25000" dirty="0"/>
              <a:t>  </a:t>
            </a:r>
            <a:r>
              <a:rPr lang="en-GB" altLang="zh-CN" dirty="0"/>
              <a:t>and </a:t>
            </a:r>
            <a:r>
              <a:rPr lang="en-GB" altLang="zh-CN" b="1" i="1" dirty="0" err="1"/>
              <a:t>T</a:t>
            </a:r>
            <a:r>
              <a:rPr lang="en-GB" altLang="zh-CN" b="1" i="1" baseline="-25000" dirty="0" err="1"/>
              <a:t>SSB_time_index</a:t>
            </a:r>
            <a:r>
              <a:rPr lang="en-US" altLang="zh-CN" dirty="0"/>
              <a:t> requirement as:</a:t>
            </a:r>
            <a:endParaRPr lang="zh-CN" altLang="zh-CN" dirty="0"/>
          </a:p>
          <a:p>
            <a:pPr lvl="2"/>
            <a:r>
              <a:rPr lang="en-GB" altLang="zh-CN" i="1" dirty="0"/>
              <a:t>                                T</a:t>
            </a:r>
            <a:r>
              <a:rPr lang="en-GB" altLang="zh-CN" i="1" baseline="-25000" dirty="0"/>
              <a:t>PSS/</a:t>
            </a:r>
            <a:r>
              <a:rPr lang="en-GB" altLang="zh-CN" i="1" baseline="-25000" dirty="0" err="1"/>
              <a:t>SSS_sync</a:t>
            </a:r>
            <a:r>
              <a:rPr lang="en-GB" altLang="zh-CN" i="1" dirty="0"/>
              <a:t> = max( 600, [5 or 6] x </a:t>
            </a:r>
            <a:r>
              <a:rPr lang="en-GB" altLang="zh-CN" i="1" dirty="0" err="1"/>
              <a:t>SMTC_period</a:t>
            </a:r>
            <a:r>
              <a:rPr lang="en-GB" altLang="zh-CN" i="1" dirty="0"/>
              <a:t> )</a:t>
            </a:r>
            <a:r>
              <a:rPr lang="en-GB" altLang="zh-CN" dirty="0"/>
              <a:t> </a:t>
            </a:r>
            <a:r>
              <a:rPr lang="en-GB" altLang="zh-CN" dirty="0" err="1"/>
              <a:t>ms</a:t>
            </a:r>
            <a:r>
              <a:rPr lang="en-GB" altLang="zh-CN" dirty="0"/>
              <a:t>         (1)</a:t>
            </a:r>
            <a:endParaRPr lang="zh-CN" altLang="zh-CN" dirty="0"/>
          </a:p>
          <a:p>
            <a:pPr lvl="2"/>
            <a:r>
              <a:rPr lang="en-GB" altLang="zh-CN" i="1" dirty="0"/>
              <a:t>                             </a:t>
            </a:r>
            <a:r>
              <a:rPr lang="en-GB" altLang="zh-CN" i="1" dirty="0" err="1"/>
              <a:t>T</a:t>
            </a:r>
            <a:r>
              <a:rPr lang="en-GB" altLang="zh-CN" i="1" baseline="-25000" dirty="0" err="1"/>
              <a:t>SSB_time_index</a:t>
            </a:r>
            <a:r>
              <a:rPr lang="en-GB" altLang="zh-CN" i="1" dirty="0"/>
              <a:t> = max( [TBD], [2+X] x </a:t>
            </a:r>
            <a:r>
              <a:rPr lang="en-GB" altLang="zh-CN" i="1" dirty="0" err="1"/>
              <a:t>SMTC_period</a:t>
            </a:r>
            <a:r>
              <a:rPr lang="en-GB" altLang="zh-CN" i="1" dirty="0"/>
              <a:t> )</a:t>
            </a:r>
            <a:r>
              <a:rPr lang="en-GB" altLang="zh-CN" dirty="0"/>
              <a:t> </a:t>
            </a:r>
            <a:r>
              <a:rPr lang="en-GB" altLang="zh-CN" dirty="0" err="1"/>
              <a:t>ms</a:t>
            </a:r>
            <a:r>
              <a:rPr lang="en-GB" altLang="zh-CN" dirty="0"/>
              <a:t>        (2)</a:t>
            </a:r>
            <a:endParaRPr lang="zh-CN" altLang="zh-CN" dirty="0"/>
          </a:p>
          <a:p>
            <a:pPr lvl="2"/>
            <a:r>
              <a:rPr lang="en-GB" altLang="zh-CN" i="1" dirty="0"/>
              <a:t>                            T</a:t>
            </a:r>
            <a:r>
              <a:rPr lang="en-US" altLang="zh-CN" i="1" baseline="-25000" dirty="0" err="1"/>
              <a:t>SSB_measurement_period</a:t>
            </a:r>
            <a:r>
              <a:rPr lang="en-GB" altLang="zh-CN" i="1" dirty="0"/>
              <a:t> = max( 200, [</a:t>
            </a:r>
            <a:r>
              <a:rPr lang="en-US" altLang="zh-CN" i="1" dirty="0"/>
              <a:t>5]</a:t>
            </a:r>
            <a:r>
              <a:rPr lang="en-GB" altLang="zh-CN" i="1" dirty="0"/>
              <a:t> x </a:t>
            </a:r>
            <a:r>
              <a:rPr lang="en-GB" altLang="zh-CN" i="1" dirty="0" err="1"/>
              <a:t>SMTC_period</a:t>
            </a:r>
            <a:r>
              <a:rPr lang="en-GB" altLang="zh-CN" i="1" dirty="0"/>
              <a:t> )</a:t>
            </a:r>
            <a:r>
              <a:rPr lang="en-GB" altLang="zh-CN" dirty="0"/>
              <a:t> </a:t>
            </a:r>
            <a:r>
              <a:rPr lang="en-GB" altLang="zh-CN" dirty="0" err="1"/>
              <a:t>ms</a:t>
            </a:r>
            <a:r>
              <a:rPr lang="en-GB" altLang="zh-CN" dirty="0"/>
              <a:t>         (3)</a:t>
            </a:r>
            <a:endParaRPr lang="zh-CN" altLang="zh-CN" dirty="0"/>
          </a:p>
          <a:p>
            <a:pPr lvl="1"/>
            <a:r>
              <a:rPr lang="en-US" altLang="zh-CN" dirty="0"/>
              <a:t>For FR2, requirements of </a:t>
            </a:r>
            <a:r>
              <a:rPr lang="en-GB" altLang="zh-CN" b="1" i="1" dirty="0"/>
              <a:t>T</a:t>
            </a:r>
            <a:r>
              <a:rPr lang="en-GB" altLang="zh-CN" b="1" i="1" baseline="-25000" dirty="0"/>
              <a:t>PSS/</a:t>
            </a:r>
            <a:r>
              <a:rPr lang="en-GB" altLang="zh-CN" b="1" i="1" baseline="-25000" dirty="0" err="1"/>
              <a:t>SSS_sync</a:t>
            </a:r>
            <a:r>
              <a:rPr lang="en-GB" altLang="zh-CN" baseline="-25000" dirty="0"/>
              <a:t>,</a:t>
            </a:r>
            <a:r>
              <a:rPr lang="en-GB" altLang="zh-CN" dirty="0"/>
              <a:t> </a:t>
            </a:r>
            <a:r>
              <a:rPr lang="en-GB" altLang="zh-CN" b="1" i="1" dirty="0"/>
              <a:t>T</a:t>
            </a:r>
            <a:r>
              <a:rPr lang="en-GB" altLang="zh-CN" b="1" i="1" baseline="-25000" dirty="0"/>
              <a:t> </a:t>
            </a:r>
            <a:r>
              <a:rPr lang="en-GB" altLang="zh-CN" b="1" i="1" baseline="-25000" dirty="0" err="1"/>
              <a:t>SSB_measurement_period</a:t>
            </a:r>
            <a:r>
              <a:rPr lang="en-GB" altLang="zh-CN" b="1" i="1" baseline="-25000" dirty="0"/>
              <a:t>  </a:t>
            </a:r>
            <a:r>
              <a:rPr lang="en-GB" altLang="zh-CN" dirty="0"/>
              <a:t>and </a:t>
            </a:r>
            <a:r>
              <a:rPr lang="en-GB" altLang="zh-CN" b="1" i="1" dirty="0" err="1"/>
              <a:t>T</a:t>
            </a:r>
            <a:r>
              <a:rPr lang="en-GB" altLang="zh-CN" b="1" i="1" baseline="-25000" dirty="0" err="1"/>
              <a:t>SSB_time_index</a:t>
            </a:r>
            <a:r>
              <a:rPr lang="en-US" altLang="zh-CN" dirty="0"/>
              <a:t> are given as:</a:t>
            </a:r>
            <a:endParaRPr lang="zh-CN" altLang="zh-CN" dirty="0"/>
          </a:p>
          <a:p>
            <a:pPr lvl="2"/>
            <a:r>
              <a:rPr lang="en-GB" altLang="zh-CN" i="1" dirty="0"/>
              <a:t>                                       T</a:t>
            </a:r>
            <a:r>
              <a:rPr lang="en-GB" altLang="zh-CN" i="1" baseline="-25000" dirty="0"/>
              <a:t>PSS/</a:t>
            </a:r>
            <a:r>
              <a:rPr lang="en-GB" altLang="zh-CN" i="1" baseline="-25000" dirty="0" err="1"/>
              <a:t>SSS_sync</a:t>
            </a:r>
            <a:r>
              <a:rPr lang="en-GB" altLang="zh-CN" i="1" dirty="0"/>
              <a:t> = max( [X</a:t>
            </a:r>
            <a:r>
              <a:rPr lang="en-GB" altLang="zh-CN" i="1" baseline="-25000" dirty="0"/>
              <a:t>1</a:t>
            </a:r>
            <a:r>
              <a:rPr lang="en-GB" altLang="zh-CN" i="1" dirty="0"/>
              <a:t>], [Y</a:t>
            </a:r>
            <a:r>
              <a:rPr lang="en-GB" altLang="zh-CN" i="1" baseline="-25000" dirty="0"/>
              <a:t>1</a:t>
            </a:r>
            <a:r>
              <a:rPr lang="en-GB" altLang="zh-CN" i="1" dirty="0"/>
              <a:t>] </a:t>
            </a:r>
            <a:r>
              <a:rPr lang="en-US" altLang="zh-CN" i="1" dirty="0"/>
              <a:t>x </a:t>
            </a:r>
            <a:r>
              <a:rPr lang="en-GB" altLang="zh-CN" i="1" dirty="0"/>
              <a:t>N</a:t>
            </a:r>
            <a:r>
              <a:rPr lang="en-GB" altLang="zh-CN" i="1" baseline="-25000" dirty="0"/>
              <a:t>1 </a:t>
            </a:r>
            <a:r>
              <a:rPr lang="en-GB" altLang="zh-CN" i="1" dirty="0"/>
              <a:t>x </a:t>
            </a:r>
            <a:r>
              <a:rPr lang="en-GB" altLang="zh-CN" i="1" dirty="0" err="1"/>
              <a:t>SMTC_period</a:t>
            </a:r>
            <a:r>
              <a:rPr lang="en-GB" altLang="zh-CN" i="1" dirty="0"/>
              <a:t> )</a:t>
            </a:r>
            <a:r>
              <a:rPr lang="en-GB" altLang="zh-CN" dirty="0"/>
              <a:t>          </a:t>
            </a:r>
            <a:r>
              <a:rPr lang="en-GB" altLang="zh-CN" dirty="0" err="1"/>
              <a:t>ms</a:t>
            </a:r>
            <a:r>
              <a:rPr lang="en-GB" altLang="zh-CN" dirty="0"/>
              <a:t>        (4)</a:t>
            </a:r>
            <a:endParaRPr lang="zh-CN" altLang="zh-CN" dirty="0"/>
          </a:p>
          <a:p>
            <a:pPr lvl="2"/>
            <a:r>
              <a:rPr lang="en-GB" altLang="zh-CN" i="1" dirty="0"/>
              <a:t>                                    </a:t>
            </a:r>
            <a:r>
              <a:rPr lang="en-GB" altLang="zh-CN" i="1" dirty="0" err="1"/>
              <a:t>T</a:t>
            </a:r>
            <a:r>
              <a:rPr lang="en-GB" altLang="zh-CN" i="1" baseline="-25000" dirty="0" err="1"/>
              <a:t>SSB_time_index</a:t>
            </a:r>
            <a:r>
              <a:rPr lang="en-GB" altLang="zh-CN" i="1" dirty="0"/>
              <a:t> = max( [X</a:t>
            </a:r>
            <a:r>
              <a:rPr lang="en-GB" altLang="zh-CN" i="1" baseline="-25000" dirty="0"/>
              <a:t>2</a:t>
            </a:r>
            <a:r>
              <a:rPr lang="en-GB" altLang="zh-CN" i="1" dirty="0"/>
              <a:t>], [3+Y</a:t>
            </a:r>
            <a:r>
              <a:rPr lang="en-GB" altLang="zh-CN" i="1" baseline="-25000" dirty="0"/>
              <a:t>2</a:t>
            </a:r>
            <a:r>
              <a:rPr lang="en-GB" altLang="zh-CN" i="1" dirty="0"/>
              <a:t>] </a:t>
            </a:r>
            <a:r>
              <a:rPr lang="en-US" altLang="zh-CN" i="1" dirty="0"/>
              <a:t>x </a:t>
            </a:r>
            <a:r>
              <a:rPr lang="en-GB" altLang="zh-CN" i="1" dirty="0"/>
              <a:t>N</a:t>
            </a:r>
            <a:r>
              <a:rPr lang="en-GB" altLang="zh-CN" i="1" baseline="-25000" dirty="0"/>
              <a:t>2 </a:t>
            </a:r>
            <a:r>
              <a:rPr lang="en-GB" altLang="zh-CN" i="1" dirty="0"/>
              <a:t>x </a:t>
            </a:r>
            <a:r>
              <a:rPr lang="en-GB" altLang="zh-CN" i="1" dirty="0" err="1"/>
              <a:t>SMTC_period</a:t>
            </a:r>
            <a:r>
              <a:rPr lang="en-GB" altLang="zh-CN" i="1" dirty="0"/>
              <a:t> )</a:t>
            </a:r>
            <a:r>
              <a:rPr lang="en-GB" altLang="zh-CN" dirty="0"/>
              <a:t>      </a:t>
            </a:r>
            <a:r>
              <a:rPr lang="en-GB" altLang="zh-CN" dirty="0" err="1"/>
              <a:t>ms</a:t>
            </a:r>
            <a:r>
              <a:rPr lang="en-GB" altLang="zh-CN" dirty="0"/>
              <a:t>        (5)</a:t>
            </a:r>
            <a:endParaRPr lang="zh-CN" altLang="zh-CN" dirty="0"/>
          </a:p>
          <a:p>
            <a:pPr lvl="2"/>
            <a:r>
              <a:rPr lang="en-GB" altLang="zh-CN" i="1" dirty="0"/>
              <a:t>                         T</a:t>
            </a:r>
            <a:r>
              <a:rPr lang="en-US" altLang="zh-CN" i="1" baseline="-25000" dirty="0" err="1"/>
              <a:t>SSB_measurement_period</a:t>
            </a:r>
            <a:r>
              <a:rPr lang="en-GB" altLang="zh-CN" i="1" dirty="0"/>
              <a:t> = max( [X</a:t>
            </a:r>
            <a:r>
              <a:rPr lang="en-GB" altLang="zh-CN" i="1" baseline="-25000" dirty="0"/>
              <a:t>3</a:t>
            </a:r>
            <a:r>
              <a:rPr lang="en-GB" altLang="zh-CN" i="1" dirty="0"/>
              <a:t>], [Y</a:t>
            </a:r>
            <a:r>
              <a:rPr lang="en-GB" altLang="zh-CN" i="1" baseline="-25000" dirty="0"/>
              <a:t>3</a:t>
            </a:r>
            <a:r>
              <a:rPr lang="en-GB" altLang="zh-CN" i="1" dirty="0"/>
              <a:t>] </a:t>
            </a:r>
            <a:r>
              <a:rPr lang="en-US" altLang="zh-CN" i="1" dirty="0"/>
              <a:t>x </a:t>
            </a:r>
            <a:r>
              <a:rPr lang="en-GB" altLang="zh-CN" i="1" dirty="0"/>
              <a:t>N</a:t>
            </a:r>
            <a:r>
              <a:rPr lang="en-GB" altLang="zh-CN" i="1" baseline="-25000" dirty="0"/>
              <a:t>3 </a:t>
            </a:r>
            <a:r>
              <a:rPr lang="en-GB" altLang="zh-CN" i="1" dirty="0"/>
              <a:t>x </a:t>
            </a:r>
            <a:r>
              <a:rPr lang="en-GB" altLang="zh-CN" i="1" dirty="0" err="1"/>
              <a:t>SMTC_period</a:t>
            </a:r>
            <a:r>
              <a:rPr lang="en-GB" altLang="zh-CN" i="1" dirty="0"/>
              <a:t> )</a:t>
            </a:r>
            <a:r>
              <a:rPr lang="en-GB" altLang="zh-CN" dirty="0"/>
              <a:t>           </a:t>
            </a:r>
            <a:r>
              <a:rPr lang="en-GB" altLang="zh-CN" dirty="0" err="1"/>
              <a:t>ms</a:t>
            </a:r>
            <a:r>
              <a:rPr lang="en-GB" altLang="zh-CN" dirty="0"/>
              <a:t>        (6</a:t>
            </a:r>
            <a:r>
              <a:rPr lang="en-GB" altLang="zh-CN" dirty="0" smtClean="0"/>
              <a:t>)</a:t>
            </a:r>
          </a:p>
          <a:p>
            <a:r>
              <a:rPr lang="en-GB" altLang="zh-CN" dirty="0" smtClean="0"/>
              <a:t>SSB-based inter-frequency measurement requirements need to be defined with the consideration of gap sharing impacts.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58040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125A4C6-85EB-4151-B27F-C85BDE8B3B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1C6C1391-3214-495D-89DC-F801A095E9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3200" dirty="0" smtClean="0"/>
              <a:t>This way forward is to capture agreements on inter-frequency measurement requirement methodologies</a:t>
            </a:r>
          </a:p>
          <a:p>
            <a:pPr lvl="1"/>
            <a:r>
              <a:rPr lang="en-US" altLang="zh-CN" sz="2800" dirty="0" smtClean="0"/>
              <a:t>Introduce                   for gap sharing impact</a:t>
            </a:r>
          </a:p>
          <a:p>
            <a:pPr lvl="1"/>
            <a:r>
              <a:rPr lang="en-US" altLang="zh-CN" sz="2800" dirty="0" smtClean="0"/>
              <a:t>      should be defined by scaling with gap sharing schemes</a:t>
            </a:r>
          </a:p>
          <a:p>
            <a:pPr lvl="1"/>
            <a:r>
              <a:rPr lang="en-US" altLang="zh-CN" sz="2800" dirty="0"/>
              <a:t>For FR1, it is proposed to set </a:t>
            </a:r>
            <a:r>
              <a:rPr lang="en-GB" altLang="zh-CN" sz="2800" b="1" i="1" dirty="0"/>
              <a:t>T</a:t>
            </a:r>
            <a:r>
              <a:rPr lang="en-GB" altLang="zh-CN" sz="2800" b="1" i="1" baseline="-25000" dirty="0"/>
              <a:t>PSS/</a:t>
            </a:r>
            <a:r>
              <a:rPr lang="en-GB" altLang="zh-CN" sz="2800" b="1" i="1" baseline="-25000" dirty="0" err="1"/>
              <a:t>SSS_sync</a:t>
            </a:r>
            <a:r>
              <a:rPr lang="en-GB" altLang="zh-CN" sz="2800" baseline="-25000" dirty="0"/>
              <a:t>,</a:t>
            </a:r>
            <a:r>
              <a:rPr lang="en-GB" altLang="zh-CN" sz="2800" dirty="0"/>
              <a:t> </a:t>
            </a:r>
            <a:r>
              <a:rPr lang="en-GB" altLang="zh-CN" sz="2800" b="1" i="1" dirty="0"/>
              <a:t>T</a:t>
            </a:r>
            <a:r>
              <a:rPr lang="en-GB" altLang="zh-CN" sz="2800" b="1" i="1" baseline="-25000" dirty="0"/>
              <a:t> </a:t>
            </a:r>
            <a:r>
              <a:rPr lang="en-GB" altLang="zh-CN" sz="2800" b="1" i="1" baseline="-25000" dirty="0" err="1"/>
              <a:t>SSB_measurement_period</a:t>
            </a:r>
            <a:r>
              <a:rPr lang="en-GB" altLang="zh-CN" sz="2800" b="1" i="1" baseline="-25000" dirty="0"/>
              <a:t>  </a:t>
            </a:r>
            <a:r>
              <a:rPr lang="en-GB" altLang="zh-CN" sz="2800" dirty="0"/>
              <a:t>and </a:t>
            </a:r>
            <a:r>
              <a:rPr lang="en-GB" altLang="zh-CN" sz="2800" b="1" i="1" dirty="0" err="1"/>
              <a:t>T</a:t>
            </a:r>
            <a:r>
              <a:rPr lang="en-GB" altLang="zh-CN" sz="2800" b="1" i="1" baseline="-25000" dirty="0" err="1"/>
              <a:t>SSB_time_index</a:t>
            </a:r>
            <a:r>
              <a:rPr lang="en-US" altLang="zh-CN" sz="2800" dirty="0"/>
              <a:t> requirement as:</a:t>
            </a:r>
            <a:endParaRPr lang="zh-CN" altLang="zh-CN" sz="2800" dirty="0"/>
          </a:p>
          <a:p>
            <a:pPr lvl="2"/>
            <a:r>
              <a:rPr lang="en-GB" altLang="zh-CN" sz="2400" i="1" dirty="0" smtClean="0"/>
              <a:t>T</a:t>
            </a:r>
            <a:r>
              <a:rPr lang="en-GB" altLang="zh-CN" sz="2400" i="1" baseline="-25000" dirty="0" smtClean="0"/>
              <a:t>PSS/</a:t>
            </a:r>
            <a:r>
              <a:rPr lang="en-GB" altLang="zh-CN" sz="2400" i="1" baseline="-25000" dirty="0" err="1" smtClean="0"/>
              <a:t>SSS_sync</a:t>
            </a:r>
            <a:r>
              <a:rPr lang="en-GB" altLang="zh-CN" sz="2400" i="1" dirty="0" smtClean="0"/>
              <a:t> </a:t>
            </a:r>
            <a:r>
              <a:rPr lang="en-GB" altLang="zh-CN" sz="2400" i="1" dirty="0"/>
              <a:t>= Max(TBD, [6]x max(MRGP, SMTC </a:t>
            </a:r>
            <a:r>
              <a:rPr lang="en-GB" altLang="zh-CN" sz="2400" i="1" dirty="0" smtClean="0"/>
              <a:t>period)x </a:t>
            </a:r>
            <a:r>
              <a:rPr lang="en-GB" altLang="zh-CN" sz="2400" i="1" dirty="0" err="1"/>
              <a:t>Kinter</a:t>
            </a:r>
            <a:r>
              <a:rPr lang="en-GB" altLang="zh-CN" sz="2400" i="1" dirty="0"/>
              <a:t>) </a:t>
            </a:r>
            <a:r>
              <a:rPr lang="en-GB" altLang="zh-CN" sz="2400" i="1" dirty="0" smtClean="0"/>
              <a:t> </a:t>
            </a:r>
            <a:r>
              <a:rPr lang="en-GB" altLang="zh-CN" sz="2400" dirty="0" smtClean="0"/>
              <a:t>(</a:t>
            </a:r>
            <a:r>
              <a:rPr lang="en-GB" altLang="zh-CN" sz="2400" dirty="0"/>
              <a:t>1)</a:t>
            </a:r>
            <a:endParaRPr lang="zh-CN" altLang="zh-CN" sz="2400" dirty="0"/>
          </a:p>
          <a:p>
            <a:pPr lvl="2"/>
            <a:r>
              <a:rPr lang="en-GB" altLang="zh-CN" sz="2400" i="1" dirty="0" err="1" smtClean="0"/>
              <a:t>T</a:t>
            </a:r>
            <a:r>
              <a:rPr lang="en-GB" altLang="zh-CN" sz="2400" i="1" baseline="-25000" dirty="0" err="1" smtClean="0"/>
              <a:t>SSB_time_index</a:t>
            </a:r>
            <a:r>
              <a:rPr lang="en-GB" altLang="zh-CN" sz="2400" i="1" dirty="0" smtClean="0"/>
              <a:t> </a:t>
            </a:r>
            <a:r>
              <a:rPr lang="en-GB" altLang="zh-CN" sz="2400" i="1" dirty="0"/>
              <a:t>= Max(TBD, [2+2]x max(MRGP, SMTC </a:t>
            </a:r>
            <a:r>
              <a:rPr lang="en-GB" altLang="zh-CN" sz="2400" i="1" dirty="0" smtClean="0"/>
              <a:t>period)x </a:t>
            </a:r>
            <a:r>
              <a:rPr lang="en-GB" altLang="zh-CN" sz="2400" i="1" dirty="0" err="1"/>
              <a:t>Kinter</a:t>
            </a:r>
            <a:r>
              <a:rPr lang="en-GB" altLang="zh-CN" sz="2400" i="1" dirty="0"/>
              <a:t>) </a:t>
            </a:r>
            <a:r>
              <a:rPr lang="en-GB" altLang="zh-CN" sz="2400" dirty="0" smtClean="0"/>
              <a:t>(</a:t>
            </a:r>
            <a:r>
              <a:rPr lang="en-GB" altLang="zh-CN" sz="2400" dirty="0"/>
              <a:t>2)</a:t>
            </a:r>
            <a:endParaRPr lang="zh-CN" altLang="zh-CN" sz="2400" dirty="0"/>
          </a:p>
          <a:p>
            <a:pPr lvl="2"/>
            <a:r>
              <a:rPr lang="en-GB" altLang="zh-CN" sz="2400" i="1" dirty="0" smtClean="0"/>
              <a:t>T</a:t>
            </a:r>
            <a:r>
              <a:rPr lang="en-US" altLang="zh-CN" sz="2400" i="1" baseline="-25000" dirty="0" err="1"/>
              <a:t>SSB_measurement_period</a:t>
            </a:r>
            <a:r>
              <a:rPr lang="en-GB" altLang="zh-CN" sz="2400" i="1" dirty="0"/>
              <a:t> = Max(TBD, [5]x max(MRGP, SMTC </a:t>
            </a:r>
            <a:r>
              <a:rPr lang="en-GB" altLang="zh-CN" sz="2400" i="1" dirty="0" smtClean="0"/>
              <a:t>period)x </a:t>
            </a:r>
            <a:r>
              <a:rPr lang="en-GB" altLang="zh-CN" sz="2400" i="1" dirty="0" err="1"/>
              <a:t>Kinter</a:t>
            </a:r>
            <a:r>
              <a:rPr lang="en-GB" altLang="zh-CN" sz="2400" i="1" dirty="0"/>
              <a:t>) </a:t>
            </a:r>
            <a:r>
              <a:rPr lang="en-GB" altLang="zh-CN" sz="2400" dirty="0" smtClean="0"/>
              <a:t>(</a:t>
            </a:r>
            <a:r>
              <a:rPr lang="en-GB" altLang="zh-CN" sz="2400" dirty="0"/>
              <a:t>3)</a:t>
            </a:r>
            <a:endParaRPr lang="zh-CN" altLang="zh-CN" sz="2400" dirty="0"/>
          </a:p>
          <a:p>
            <a:pPr lvl="1"/>
            <a:endParaRPr lang="en-US" altLang="zh-CN" sz="3200" dirty="0" smtClean="0"/>
          </a:p>
          <a:p>
            <a:pPr lvl="1"/>
            <a:endParaRPr lang="en-US" altLang="zh-CN" sz="2400" dirty="0"/>
          </a:p>
          <a:p>
            <a:pPr lvl="1"/>
            <a:endParaRPr lang="en-US" altLang="zh-CN" sz="2400" dirty="0" smtClean="0"/>
          </a:p>
          <a:p>
            <a:pPr lvl="1"/>
            <a:endParaRPr lang="en-US" altLang="zh-CN" sz="2400" dirty="0" smtClean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8261770"/>
              </p:ext>
            </p:extLst>
          </p:nvPr>
        </p:nvGraphicFramePr>
        <p:xfrm>
          <a:off x="2971800" y="2362200"/>
          <a:ext cx="1333500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" name="Equation" r:id="rId3" imgW="1333500" imgH="393700" progId="Equation.DSMT4">
                  <p:embed/>
                </p:oleObj>
              </mc:Choice>
              <mc:Fallback>
                <p:oleObj name="Equation" r:id="rId3" imgW="1333500" imgH="39370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71800" y="2362200"/>
                        <a:ext cx="1333500" cy="3905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2674398"/>
              </p:ext>
            </p:extLst>
          </p:nvPr>
        </p:nvGraphicFramePr>
        <p:xfrm>
          <a:off x="1447800" y="2940050"/>
          <a:ext cx="333375" cy="238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" name="Equation" r:id="rId5" imgW="330057" imgH="241195" progId="Equation.DSMT4">
                  <p:embed/>
                </p:oleObj>
              </mc:Choice>
              <mc:Fallback>
                <p:oleObj name="Equation" r:id="rId5" imgW="330057" imgH="241195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7800" y="2940050"/>
                        <a:ext cx="333375" cy="238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75714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125A4C6-85EB-4151-B27F-C85BDE8B3B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1C6C1391-3214-495D-89DC-F801A095E9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4</a:t>
            </a:fld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altLang="zh-CN" sz="2800" dirty="0"/>
              <a:t>For </a:t>
            </a:r>
            <a:r>
              <a:rPr lang="en-US" altLang="zh-CN" sz="2800" dirty="0" smtClean="0"/>
              <a:t>FR2, </a:t>
            </a:r>
            <a:r>
              <a:rPr lang="en-US" altLang="zh-CN" sz="2800" dirty="0"/>
              <a:t>it is proposed to set </a:t>
            </a:r>
            <a:r>
              <a:rPr lang="en-GB" altLang="zh-CN" sz="2800" b="1" i="1" dirty="0"/>
              <a:t>T</a:t>
            </a:r>
            <a:r>
              <a:rPr lang="en-GB" altLang="zh-CN" sz="2800" b="1" i="1" baseline="-25000" dirty="0"/>
              <a:t>PSS/</a:t>
            </a:r>
            <a:r>
              <a:rPr lang="en-GB" altLang="zh-CN" sz="2800" b="1" i="1" baseline="-25000" dirty="0" err="1"/>
              <a:t>SSS_sync</a:t>
            </a:r>
            <a:r>
              <a:rPr lang="en-GB" altLang="zh-CN" sz="2800" baseline="-25000" dirty="0"/>
              <a:t>,</a:t>
            </a:r>
            <a:r>
              <a:rPr lang="en-GB" altLang="zh-CN" sz="2800" dirty="0"/>
              <a:t> </a:t>
            </a:r>
            <a:r>
              <a:rPr lang="en-GB" altLang="zh-CN" sz="2800" b="1" i="1" dirty="0"/>
              <a:t>T</a:t>
            </a:r>
            <a:r>
              <a:rPr lang="en-GB" altLang="zh-CN" sz="2800" b="1" i="1" baseline="-25000" dirty="0"/>
              <a:t> </a:t>
            </a:r>
            <a:r>
              <a:rPr lang="en-GB" altLang="zh-CN" sz="2800" b="1" i="1" baseline="-25000" dirty="0" err="1"/>
              <a:t>SSB_measurement_period</a:t>
            </a:r>
            <a:r>
              <a:rPr lang="en-GB" altLang="zh-CN" sz="2800" b="1" i="1" baseline="-25000" dirty="0"/>
              <a:t>  </a:t>
            </a:r>
            <a:r>
              <a:rPr lang="en-GB" altLang="zh-CN" sz="2800" dirty="0"/>
              <a:t>and </a:t>
            </a:r>
            <a:r>
              <a:rPr lang="en-GB" altLang="zh-CN" sz="2800" b="1" i="1" dirty="0" err="1"/>
              <a:t>T</a:t>
            </a:r>
            <a:r>
              <a:rPr lang="en-GB" altLang="zh-CN" sz="2800" b="1" i="1" baseline="-25000" dirty="0" err="1"/>
              <a:t>SSB_time_index</a:t>
            </a:r>
            <a:r>
              <a:rPr lang="en-US" altLang="zh-CN" sz="2800" dirty="0"/>
              <a:t> requirement as:</a:t>
            </a:r>
            <a:endParaRPr lang="zh-CN" altLang="zh-CN" sz="2800" dirty="0"/>
          </a:p>
          <a:p>
            <a:pPr lvl="2"/>
            <a:r>
              <a:rPr lang="en-GB" altLang="zh-CN" sz="2400" i="1" dirty="0" smtClean="0"/>
              <a:t>T</a:t>
            </a:r>
            <a:r>
              <a:rPr lang="en-GB" altLang="zh-CN" sz="2400" i="1" baseline="-25000" dirty="0" smtClean="0"/>
              <a:t>PSS/</a:t>
            </a:r>
            <a:r>
              <a:rPr lang="en-GB" altLang="zh-CN" sz="2400" i="1" baseline="-25000" dirty="0" err="1" smtClean="0"/>
              <a:t>SSS_sync</a:t>
            </a:r>
            <a:r>
              <a:rPr lang="en-GB" altLang="zh-CN" sz="2400" i="1" dirty="0" smtClean="0"/>
              <a:t> </a:t>
            </a:r>
            <a:r>
              <a:rPr lang="en-GB" altLang="zh-CN" sz="2400" i="1" dirty="0"/>
              <a:t>= Max(TBD, [6]x max(MRGP, SMTC </a:t>
            </a:r>
            <a:r>
              <a:rPr lang="en-GB" altLang="zh-CN" sz="2400" i="1" dirty="0" smtClean="0"/>
              <a:t>period) </a:t>
            </a:r>
            <a:r>
              <a:rPr lang="en-GB" altLang="zh-CN" sz="2400" i="1" dirty="0"/>
              <a:t>x N1 x </a:t>
            </a:r>
            <a:r>
              <a:rPr lang="en-GB" altLang="zh-CN" sz="2400" i="1" dirty="0" err="1"/>
              <a:t>Kinter</a:t>
            </a:r>
            <a:r>
              <a:rPr lang="en-GB" altLang="zh-CN" sz="2400" i="1" dirty="0"/>
              <a:t>) </a:t>
            </a:r>
            <a:r>
              <a:rPr lang="en-GB" altLang="zh-CN" sz="2400" dirty="0" smtClean="0"/>
              <a:t>(</a:t>
            </a:r>
            <a:r>
              <a:rPr lang="en-GB" altLang="zh-CN" sz="2400" dirty="0"/>
              <a:t>1)</a:t>
            </a:r>
            <a:endParaRPr lang="zh-CN" altLang="zh-CN" sz="2400" dirty="0"/>
          </a:p>
          <a:p>
            <a:pPr lvl="2"/>
            <a:r>
              <a:rPr lang="en-GB" altLang="zh-CN" sz="2400" i="1" dirty="0" err="1" smtClean="0"/>
              <a:t>T</a:t>
            </a:r>
            <a:r>
              <a:rPr lang="en-GB" altLang="zh-CN" sz="2400" i="1" baseline="-25000" dirty="0" err="1" smtClean="0"/>
              <a:t>SSB_time_index</a:t>
            </a:r>
            <a:r>
              <a:rPr lang="en-GB" altLang="zh-CN" sz="2400" i="1" dirty="0" smtClean="0"/>
              <a:t> </a:t>
            </a:r>
            <a:r>
              <a:rPr lang="en-GB" altLang="zh-CN" sz="2400" i="1" dirty="0"/>
              <a:t>= Max(TBD, [3+3]x max(MRGP, SMTC </a:t>
            </a:r>
            <a:r>
              <a:rPr lang="en-GB" altLang="zh-CN" sz="2400" i="1" dirty="0" smtClean="0"/>
              <a:t>period) </a:t>
            </a:r>
            <a:r>
              <a:rPr lang="en-GB" altLang="zh-CN" sz="2400" i="1" dirty="0"/>
              <a:t>x N2 x </a:t>
            </a:r>
            <a:r>
              <a:rPr lang="en-GB" altLang="zh-CN" sz="2400" i="1" dirty="0" err="1"/>
              <a:t>Kinter</a:t>
            </a:r>
            <a:r>
              <a:rPr lang="en-GB" altLang="zh-CN" sz="2400" i="1" dirty="0"/>
              <a:t>) </a:t>
            </a:r>
            <a:r>
              <a:rPr lang="en-GB" altLang="zh-CN" sz="2400" dirty="0" smtClean="0"/>
              <a:t>(</a:t>
            </a:r>
            <a:r>
              <a:rPr lang="en-GB" altLang="zh-CN" sz="2400" dirty="0"/>
              <a:t>2)</a:t>
            </a:r>
            <a:endParaRPr lang="zh-CN" altLang="zh-CN" sz="2400" dirty="0"/>
          </a:p>
          <a:p>
            <a:pPr lvl="2"/>
            <a:r>
              <a:rPr lang="en-GB" altLang="zh-CN" sz="2400" i="1" dirty="0" smtClean="0"/>
              <a:t>T</a:t>
            </a:r>
            <a:r>
              <a:rPr lang="en-US" altLang="zh-CN" sz="2400" i="1" baseline="-25000" dirty="0" err="1"/>
              <a:t>SSB_measurement_period</a:t>
            </a:r>
            <a:r>
              <a:rPr lang="en-GB" altLang="zh-CN" sz="2400" i="1" dirty="0"/>
              <a:t> = Max(TBD, [5]x max(MRGP, SMTC </a:t>
            </a:r>
            <a:r>
              <a:rPr lang="en-GB" altLang="zh-CN" sz="2400" i="1" dirty="0" smtClean="0"/>
              <a:t>period) </a:t>
            </a:r>
            <a:r>
              <a:rPr lang="en-GB" altLang="zh-CN" sz="2400" i="1" dirty="0"/>
              <a:t>x N3 x </a:t>
            </a:r>
            <a:r>
              <a:rPr lang="en-GB" altLang="zh-CN" sz="2400" i="1" dirty="0" err="1"/>
              <a:t>Kinter</a:t>
            </a:r>
            <a:r>
              <a:rPr lang="en-GB" altLang="zh-CN" sz="2400" i="1" dirty="0"/>
              <a:t>) </a:t>
            </a:r>
            <a:r>
              <a:rPr lang="en-GB" altLang="zh-CN" sz="2400" dirty="0" smtClean="0"/>
              <a:t>(</a:t>
            </a:r>
            <a:r>
              <a:rPr lang="en-GB" altLang="zh-CN" sz="2400" dirty="0"/>
              <a:t>3</a:t>
            </a:r>
            <a:r>
              <a:rPr lang="en-GB" altLang="zh-CN" sz="2400" dirty="0" smtClean="0"/>
              <a:t>)</a:t>
            </a:r>
          </a:p>
          <a:p>
            <a:pPr lvl="1"/>
            <a:endParaRPr lang="en-GB" altLang="zh-CN" sz="2800" dirty="0" smtClean="0"/>
          </a:p>
          <a:p>
            <a:pPr lvl="1"/>
            <a:r>
              <a:rPr lang="en-GB" altLang="zh-CN" sz="2800" dirty="0" smtClean="0"/>
              <a:t>For FR2, reuse the TBD values in the equations from FR1</a:t>
            </a:r>
            <a:endParaRPr lang="zh-CN" altLang="zh-CN" sz="2800" dirty="0"/>
          </a:p>
        </p:txBody>
      </p:sp>
    </p:spTree>
    <p:extLst>
      <p:ext uri="{BB962C8B-B14F-4D97-AF65-F5344CB8AC3E}">
        <p14:creationId xmlns:p14="http://schemas.microsoft.com/office/powerpoint/2010/main" val="4007723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Props1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customXml/itemProps2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00F65EB-5730-43A8-9AFA-15BFC5DC8F7F}">
  <ds:schemaRefs>
    <ds:schemaRef ds:uri="http://www.w3.org/XML/1998/namespace"/>
    <ds:schemaRef ds:uri="http://schemas.microsoft.com/office/2006/documentManagement/types"/>
    <ds:schemaRef ds:uri="http://purl.org/dc/terms/"/>
    <ds:schemaRef ds:uri="http://schemas.microsoft.com/office/2006/metadata/properties"/>
    <ds:schemaRef ds:uri="http://schemas.openxmlformats.org/package/2006/metadata/core-properties"/>
    <ds:schemaRef ds:uri="17c5c574-4f42-45b3-8a7f-77d8e859d074"/>
    <ds:schemaRef ds:uri="http://purl.org/dc/elements/1.1/"/>
    <ds:schemaRef ds:uri="http://purl.org/dc/dcmitype/"/>
    <ds:schemaRef ds:uri="http://schemas.microsoft.com/office/infopath/2007/PartnerControls"/>
    <ds:schemaRef ds:uri="66EEDB98-F073-460B-B9B0-9643F9FE785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14258</TotalTime>
  <Words>385</Words>
  <Application>Microsoft Office PowerPoint</Application>
  <PresentationFormat>宽屏</PresentationFormat>
  <Paragraphs>36</Paragraphs>
  <Slides>4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宋体</vt:lpstr>
      <vt:lpstr>Arial</vt:lpstr>
      <vt:lpstr>Calibri</vt:lpstr>
      <vt:lpstr>Office Theme</vt:lpstr>
      <vt:lpstr>Equation</vt:lpstr>
      <vt:lpstr>Way forward on SSB-based inter-frequency measurement requirements</vt:lpstr>
      <vt:lpstr>Background</vt:lpstr>
      <vt:lpstr>Way forward</vt:lpstr>
      <vt:lpstr>Way forward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Huawei</dc:creator>
  <cp:keywords>CTPClassification=:VisualMarkings=, CTPClassification=CTP_PUBLIC:VisualMarkings=</cp:keywords>
  <cp:lastModifiedBy>Huawei</cp:lastModifiedBy>
  <cp:revision>1106</cp:revision>
  <dcterms:created xsi:type="dcterms:W3CDTF">2013-05-13T16:02:00Z</dcterms:created>
  <dcterms:modified xsi:type="dcterms:W3CDTF">2018-02-19T11:20:37Z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0755fb4a-e43a-4d5c-80d1-f6e170670078</vt:lpwstr>
  </property>
  <property fmtid="{D5CDD505-2E9C-101B-9397-08002B2CF9AE}" pid="7" name="CTP_TimeStamp">
    <vt:lpwstr>2017-02-16 07:48:43Z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CTPClassification">
    <vt:lpwstr>CTP_PUBLIC</vt:lpwstr>
  </property>
  <property fmtid="{D5CDD505-2E9C-101B-9397-08002B2CF9AE}" pid="13" name="_2015_ms_pID_725343">
    <vt:lpwstr>(3)wBlAzoFpJERcuNF/STV/Hb2tDCI7khocJoqBfyCbXKULHAsoH31xhuT5tPnVXraQMykdaQ2R
n2pVasnGdFU9NN8RaviBkbGgKeF/yS/SElH/RBsrNJomZ4XeWJoecQetGYnMGxGX2cO87Yab
Giqd1R33j1sJ/pqkN5BE6bw5HEal5xoJWttXMkd0f8KT47MWqLipjp1d2i1lQRdafUlsyPRu
3x5F9R73p5rlipoKmc</vt:lpwstr>
  </property>
  <property fmtid="{D5CDD505-2E9C-101B-9397-08002B2CF9AE}" pid="14" name="_2015_ms_pID_7253431">
    <vt:lpwstr>9FYo2+joE35oBrcbplT2xkDW1wdsvnp8G/RfeGVrgdN5NRe1EHnbb/
D+ti8tX9SDO7/YTgAfAyZkyIZYX1mDULh175v9TeNDM4cFRUXzHtFuS4HlFezaI6F44r+3iy
YQfyD9Gb59ujEhNw6dzH7QN8cV3RQ4aknjSwyANDS8N627Ww2MdUz3tU/ZRskWwZV0LeIPhL
UV8tQY0NMx9KUijAwQQOPmr5VBkEJs95ayOj</vt:lpwstr>
  </property>
  <property fmtid="{D5CDD505-2E9C-101B-9397-08002B2CF9AE}" pid="15" name="_2015_ms_pID_7253432">
    <vt:lpwstr>PA==</vt:lpwstr>
  </property>
  <property fmtid="{D5CDD505-2E9C-101B-9397-08002B2CF9AE}" pid="16" name="_readonly">
    <vt:lpwstr/>
  </property>
  <property fmtid="{D5CDD505-2E9C-101B-9397-08002B2CF9AE}" pid="17" name="_change">
    <vt:lpwstr/>
  </property>
  <property fmtid="{D5CDD505-2E9C-101B-9397-08002B2CF9AE}" pid="18" name="_full-control">
    <vt:lpwstr/>
  </property>
  <property fmtid="{D5CDD505-2E9C-101B-9397-08002B2CF9AE}" pid="19" name="sflag">
    <vt:lpwstr>1519039227</vt:lpwstr>
  </property>
</Properties>
</file>