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75" r:id="rId4"/>
    <p:sldId id="277" r:id="rId5"/>
    <p:sldId id="271" r:id="rId6"/>
  </p:sldIdLst>
  <p:sldSz cx="9144000" cy="6858000" type="screen4x3"/>
  <p:notesSz cx="6858000" cy="9144000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4B9F03-E09B-4A1D-B52C-8526245AAF1D}" type="datetimeFigureOut">
              <a:rPr lang="ja-JP" altLang="en-US"/>
              <a:pPr>
                <a:defRPr/>
              </a:pPr>
              <a:t>2017/12/2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A04DB0-B68F-4CAB-A68F-08198FCB0FD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0976C0-BA85-4586-86E6-1E9E9064B698}" type="datetimeFigureOut">
              <a:rPr lang="ja-JP" altLang="en-US"/>
              <a:pPr>
                <a:defRPr/>
              </a:pPr>
              <a:t>2017/12/2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40F58-BB6C-4E64-B0A6-6DDF7434A9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3128DA-5D26-4E78-B1A1-CDB212C21156}" type="datetimeFigureOut">
              <a:rPr lang="ja-JP" altLang="en-US"/>
              <a:pPr>
                <a:defRPr/>
              </a:pPr>
              <a:t>2017/12/2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7A3E36-13A2-40A7-8739-DD0F0E32738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5FF57E-0F73-4E1B-9EB4-040646775A16}" type="datetimeFigureOut">
              <a:rPr lang="ja-JP" altLang="en-US"/>
              <a:pPr>
                <a:defRPr/>
              </a:pPr>
              <a:t>2017/12/2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A0B64B-DE63-4915-A314-F905623263B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66792C-6880-44E0-96AB-C272E19D1E11}" type="datetimeFigureOut">
              <a:rPr lang="ja-JP" altLang="en-US"/>
              <a:pPr>
                <a:defRPr/>
              </a:pPr>
              <a:t>2017/12/2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D075F9-1D84-4043-A43E-566A08DBC811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F73CB-FB58-46F1-8DDC-9D8DCD899B98}" type="datetimeFigureOut">
              <a:rPr lang="ja-JP" altLang="en-US"/>
              <a:pPr>
                <a:defRPr/>
              </a:pPr>
              <a:t>2017/12/2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9DDA2B-4676-4662-BCFC-C82A32ED73A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E53E84-3C7C-4D28-B8A6-C669572C9C08}" type="datetimeFigureOut">
              <a:rPr lang="ja-JP" altLang="en-US"/>
              <a:pPr>
                <a:defRPr/>
              </a:pPr>
              <a:t>2017/12/2</a:t>
            </a:fld>
            <a:endParaRPr lang="ja-JP" altLang="en-US"/>
          </a:p>
        </p:txBody>
      </p:sp>
      <p:sp>
        <p:nvSpPr>
          <p:cNvPr id="8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9E136C-39A9-44C7-9997-095A42F05BB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113B97-0056-4BCF-9FC3-0BA2B85B4B93}" type="datetimeFigureOut">
              <a:rPr lang="ja-JP" altLang="en-US"/>
              <a:pPr>
                <a:defRPr/>
              </a:pPr>
              <a:t>2017/12/2</a:t>
            </a:fld>
            <a:endParaRPr lang="ja-JP" altLang="en-US"/>
          </a:p>
        </p:txBody>
      </p:sp>
      <p:sp>
        <p:nvSpPr>
          <p:cNvPr id="4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F0E743-E35B-4DA8-A695-6B4A5C37C4EA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63AC7F-3B89-42E3-8176-2975A0264C68}" type="datetimeFigureOut">
              <a:rPr lang="ja-JP" altLang="en-US"/>
              <a:pPr>
                <a:defRPr/>
              </a:pPr>
              <a:t>2017/12/2</a:t>
            </a:fld>
            <a:endParaRPr lang="ja-JP" altLang="en-US"/>
          </a:p>
        </p:txBody>
      </p:sp>
      <p:sp>
        <p:nvSpPr>
          <p:cNvPr id="3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83518E-AA33-4164-A12C-34811A9AFC6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D8DDF-2105-4E08-BADE-C7CC27732DB0}" type="datetimeFigureOut">
              <a:rPr lang="ja-JP" altLang="en-US"/>
              <a:pPr>
                <a:defRPr/>
              </a:pPr>
              <a:t>2017/12/2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15B114-07EE-4B15-89FE-DCB296AC234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E4D51-B4E4-430A-9097-ED0C9F4E5CE6}" type="datetimeFigureOut">
              <a:rPr lang="ja-JP" altLang="en-US"/>
              <a:pPr>
                <a:defRPr/>
              </a:pPr>
              <a:t>2017/12/2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9D87F7-F0F4-4EAD-8979-1B630BACF24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</a:p>
        </p:txBody>
      </p:sp>
      <p:sp>
        <p:nvSpPr>
          <p:cNvPr id="1027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7C0D1F4E-FBD4-4D7A-8FFC-7892B32E2D44}" type="datetimeFigureOut">
              <a:rPr lang="ja-JP" altLang="en-US"/>
              <a:pPr>
                <a:defRPr/>
              </a:pPr>
              <a:t>2017/12/2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D530F904-0B8F-445B-9597-2F96EA9D13F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MS PGothic" pitchFamily="50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>
          <a:xfrm>
            <a:off x="467544" y="2130425"/>
            <a:ext cx="8208912" cy="1470025"/>
          </a:xfrm>
        </p:spPr>
        <p:txBody>
          <a:bodyPr/>
          <a:lstStyle/>
          <a:p>
            <a:pPr eaLnBrk="1" hangingPunct="1"/>
            <a:r>
              <a:rPr lang="en-GB" altLang="zh-CN" sz="4000" b="1" dirty="0" smtClean="0"/>
              <a:t>WF on simulation assumption for NR FR2 BS EVM 256QAM</a:t>
            </a:r>
            <a:endParaRPr lang="ja-JP" altLang="en-US" sz="4000" dirty="0" smtClean="0">
              <a:ea typeface="MS PGothic" pitchFamily="34" charset="-128"/>
            </a:endParaRPr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ja-JP" dirty="0" smtClean="0">
                <a:solidFill>
                  <a:schemeClr val="tx1"/>
                </a:solidFill>
                <a:ea typeface="MS PGothic" pitchFamily="34" charset="-128"/>
              </a:rPr>
              <a:t>NTT DOCOMO</a:t>
            </a:r>
            <a:r>
              <a:rPr lang="en-US" altLang="ja-JP" dirty="0">
                <a:solidFill>
                  <a:schemeClr val="tx1"/>
                </a:solidFill>
                <a:ea typeface="MS PGothic" pitchFamily="34" charset="-128"/>
              </a:rPr>
              <a:t>,</a:t>
            </a:r>
            <a:r>
              <a:rPr lang="en-US" altLang="ja-JP" dirty="0" smtClean="0">
                <a:solidFill>
                  <a:schemeClr val="tx1"/>
                </a:solidFill>
                <a:ea typeface="MS PGothic" pitchFamily="34" charset="-128"/>
              </a:rPr>
              <a:t> </a:t>
            </a:r>
            <a:r>
              <a:rPr lang="en-US" altLang="ja-JP" dirty="0" smtClean="0">
                <a:solidFill>
                  <a:schemeClr val="tx1"/>
                </a:solidFill>
                <a:ea typeface="MS PGothic" pitchFamily="34" charset="-128"/>
              </a:rPr>
              <a:t>INC., </a:t>
            </a:r>
            <a:r>
              <a:rPr lang="en-US" altLang="ja-JP" dirty="0" smtClean="0">
                <a:solidFill>
                  <a:schemeClr val="tx1"/>
                </a:solidFill>
                <a:ea typeface="MS PGothic" pitchFamily="34" charset="-128"/>
              </a:rPr>
              <a:t>Huawei, Nokia, Ericsson, ZTE, Samsung</a:t>
            </a:r>
            <a:endParaRPr lang="ja-JP" altLang="en-US" dirty="0" smtClean="0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6" name="Rectangle 4"/>
          <p:cNvSpPr/>
          <p:nvPr/>
        </p:nvSpPr>
        <p:spPr>
          <a:xfrm>
            <a:off x="7596336" y="128166"/>
            <a:ext cx="119616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 smtClean="0"/>
              <a:t>R4-1714441</a:t>
            </a:r>
            <a:endParaRPr lang="en-US" altLang="zh-CN" sz="1600" b="1" dirty="0"/>
          </a:p>
        </p:txBody>
      </p:sp>
      <p:sp>
        <p:nvSpPr>
          <p:cNvPr id="7" name="Rectangle 3"/>
          <p:cNvSpPr/>
          <p:nvPr/>
        </p:nvSpPr>
        <p:spPr>
          <a:xfrm>
            <a:off x="198473" y="128166"/>
            <a:ext cx="714967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ja-JP" sz="1600" b="1" dirty="0" smtClean="0"/>
              <a:t>3GPP </a:t>
            </a:r>
            <a:r>
              <a:rPr lang="en-GB" altLang="ja-JP" sz="1600" b="1" dirty="0"/>
              <a:t>TSG- RAN Working Group 4 (Radio) meeting #</a:t>
            </a:r>
            <a:r>
              <a:rPr lang="en-GB" altLang="ja-JP" sz="1600" b="1" dirty="0" smtClean="0"/>
              <a:t>85</a:t>
            </a:r>
          </a:p>
          <a:p>
            <a:r>
              <a:rPr lang="en-GB" altLang="ja-JP" sz="1600" b="1" dirty="0" smtClean="0"/>
              <a:t>Reno</a:t>
            </a:r>
            <a:r>
              <a:rPr lang="en-GB" altLang="ja-JP" sz="1600" b="1" dirty="0"/>
              <a:t>, USA, 27</a:t>
            </a:r>
            <a:r>
              <a:rPr lang="en-GB" altLang="ja-JP" sz="1600" b="1" baseline="30000" dirty="0"/>
              <a:t>th</a:t>
            </a:r>
            <a:r>
              <a:rPr lang="en-GB" altLang="ja-JP" sz="1600" b="1" dirty="0"/>
              <a:t> November – 1</a:t>
            </a:r>
            <a:r>
              <a:rPr lang="en-GB" altLang="ja-JP" sz="1600" b="1" baseline="30000" dirty="0"/>
              <a:t>st</a:t>
            </a:r>
            <a:r>
              <a:rPr lang="en-GB" altLang="ja-JP" sz="1600" b="1" dirty="0"/>
              <a:t> December, </a:t>
            </a:r>
            <a:r>
              <a:rPr lang="en-GB" altLang="ja-JP" sz="1600" b="1" dirty="0" smtClean="0"/>
              <a:t>2017</a:t>
            </a:r>
            <a:endParaRPr lang="zh-CN" altLang="zh-CN" sz="1600" dirty="0" smtClean="0"/>
          </a:p>
          <a:p>
            <a:r>
              <a:rPr lang="en-US" sz="1600" b="1" dirty="0"/>
              <a:t>Agenda Item:	9.5.2.4.2.1	OTA EVM [</a:t>
            </a:r>
            <a:r>
              <a:rPr lang="en-US" sz="1600" b="1" dirty="0" err="1"/>
              <a:t>NR_newRAT</a:t>
            </a:r>
            <a:r>
              <a:rPr lang="en-US" sz="1600" b="1" dirty="0"/>
              <a:t>]</a:t>
            </a:r>
            <a:endParaRPr lang="en-US" altLang="sv-SE" sz="1200" b="1" dirty="0"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363272" cy="4525963"/>
          </a:xfrm>
        </p:spPr>
        <p:txBody>
          <a:bodyPr/>
          <a:lstStyle/>
          <a:p>
            <a:r>
              <a:rPr lang="en-US" altLang="zh-CN" sz="2400" dirty="0" smtClean="0"/>
              <a:t>Discussion for how to evaluate the NR EVM for FR2 have been provided in contributions [1, 2].</a:t>
            </a:r>
          </a:p>
          <a:p>
            <a:r>
              <a:rPr lang="en-US" altLang="zh-CN" sz="2400" dirty="0"/>
              <a:t>The effectivity of 256QAM </a:t>
            </a:r>
            <a:r>
              <a:rPr lang="en-US" altLang="zh-CN" sz="2400" dirty="0" smtClean="0"/>
              <a:t>modulation scheme </a:t>
            </a:r>
            <a:r>
              <a:rPr lang="en-US" altLang="zh-CN" sz="2400" dirty="0"/>
              <a:t>for FR2 is not clear and EVM for 256QAM is TBD</a:t>
            </a:r>
            <a:r>
              <a:rPr lang="en-US" altLang="zh-CN" sz="2400" dirty="0" smtClean="0"/>
              <a:t>.</a:t>
            </a:r>
          </a:p>
          <a:p>
            <a:r>
              <a:rPr lang="en-US" altLang="zh-CN" sz="2400" dirty="0" smtClean="0"/>
              <a:t>Assumptions in [3] has been approved to perform system simulation for UE EVM evaluation for FR2, and the reference simulation methodology is shown in [4].</a:t>
            </a:r>
          </a:p>
          <a:p>
            <a:endParaRPr lang="en-US" altLang="zh-CN" sz="2400" b="1" dirty="0" smtClean="0"/>
          </a:p>
          <a:p>
            <a:endParaRPr lang="en-US" altLang="zh-CN" sz="2400" b="1" dirty="0" smtClean="0"/>
          </a:p>
          <a:p>
            <a:endParaRPr lang="en-US" altLang="zh-CN" sz="2400" b="1" dirty="0" smtClean="0"/>
          </a:p>
          <a:p>
            <a:endParaRPr lang="en-US" altLang="zh-CN" sz="2400" b="1" dirty="0" smtClean="0"/>
          </a:p>
          <a:p>
            <a:pPr>
              <a:buNone/>
            </a:pPr>
            <a:r>
              <a:rPr lang="en-GB" altLang="zh-CN" sz="2400" b="1" dirty="0" smtClean="0"/>
              <a:t/>
            </a:r>
            <a:br>
              <a:rPr lang="en-GB" altLang="zh-CN" sz="2400" b="1" dirty="0" smtClean="0"/>
            </a:br>
            <a:r>
              <a:rPr lang="en-GB" altLang="zh-CN" sz="2400" b="1" dirty="0" smtClean="0"/>
              <a:t/>
            </a:r>
            <a:br>
              <a:rPr lang="en-GB" altLang="zh-CN" sz="2400" b="1" dirty="0" smtClean="0"/>
            </a:br>
            <a:r>
              <a:rPr lang="en-GB" altLang="zh-CN" sz="2400" b="1" dirty="0" smtClean="0"/>
              <a:t/>
            </a:r>
            <a:br>
              <a:rPr lang="en-GB" altLang="zh-CN" sz="2400" b="1" dirty="0" smtClean="0"/>
            </a:br>
            <a:endParaRPr lang="zh-CN" altLang="en-US" sz="2400" dirty="0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0370076"/>
              </p:ext>
            </p:extLst>
          </p:nvPr>
        </p:nvGraphicFramePr>
        <p:xfrm>
          <a:off x="1619672" y="4759415"/>
          <a:ext cx="6048673" cy="1693921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384376"/>
                <a:gridCol w="2664297"/>
              </a:tblGrid>
              <a:tr h="42845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800" dirty="0">
                          <a:effectLst/>
                        </a:rPr>
                        <a:t>Modulation Scheme for PDSCH</a:t>
                      </a:r>
                      <a:endParaRPr lang="ja-JP" sz="24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altLang="ja-JP" sz="1800" dirty="0" smtClean="0">
                          <a:effectLst/>
                          <a:latin typeface="+mn-lt"/>
                          <a:ea typeface="+mn-ea"/>
                        </a:rPr>
                        <a:t>Required</a:t>
                      </a:r>
                      <a:r>
                        <a:rPr lang="en-GB" altLang="ja-JP" sz="1800" baseline="0" dirty="0" smtClean="0">
                          <a:effectLst/>
                          <a:latin typeface="+mn-lt"/>
                          <a:ea typeface="+mn-ea"/>
                        </a:rPr>
                        <a:t> EVM</a:t>
                      </a:r>
                      <a:endParaRPr lang="ja-JP" sz="24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</a:tr>
              <a:tr h="3152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QPSK</a:t>
                      </a:r>
                      <a:endParaRPr lang="ja-JP" sz="24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</a:rPr>
                        <a:t>[17.5 – 19] %</a:t>
                      </a:r>
                      <a:endParaRPr lang="ja-JP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</a:tr>
              <a:tr h="319810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16QAM</a:t>
                      </a:r>
                      <a:endParaRPr lang="ja-JP" sz="24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</a:rPr>
                        <a:t>[12.5 – 14]%</a:t>
                      </a:r>
                      <a:endParaRPr lang="ja-JP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</a:tr>
              <a:tr h="3152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64QAM</a:t>
                      </a:r>
                      <a:endParaRPr lang="ja-JP" sz="24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</a:rPr>
                        <a:t>[8 – 9]%</a:t>
                      </a:r>
                      <a:endParaRPr lang="ja-JP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</a:tr>
              <a:tr h="315219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800" dirty="0" smtClean="0">
                          <a:effectLst/>
                        </a:rPr>
                        <a:t>[256QAM]</a:t>
                      </a:r>
                      <a:endParaRPr lang="ja-JP" sz="24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800" dirty="0">
                          <a:solidFill>
                            <a:srgbClr val="FF0000"/>
                          </a:solidFill>
                          <a:effectLst/>
                        </a:rPr>
                        <a:t>[TBD]</a:t>
                      </a:r>
                      <a:endParaRPr lang="ja-JP" sz="24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5" name="テキスト ボックス 4"/>
          <p:cNvSpPr txBox="1"/>
          <p:nvPr/>
        </p:nvSpPr>
        <p:spPr>
          <a:xfrm>
            <a:off x="1619672" y="4365104"/>
            <a:ext cx="60119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b="1" dirty="0" smtClean="0"/>
              <a:t>EVM requirements for BS type 2-O carrier</a:t>
            </a:r>
            <a:endParaRPr kumimoji="1" lang="ja-JP" altLang="en-US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WF for assumptions for FR2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124744"/>
            <a:ext cx="8363272" cy="5472608"/>
          </a:xfrm>
        </p:spPr>
        <p:txBody>
          <a:bodyPr/>
          <a:lstStyle/>
          <a:p>
            <a:r>
              <a:rPr lang="fi-FI" altLang="en-US" sz="2400" dirty="0" smtClean="0"/>
              <a:t>Both system and link simulation should be considered to clarify the effectivity of 256QAM modulation.</a:t>
            </a:r>
          </a:p>
          <a:p>
            <a:pPr lvl="1"/>
            <a:r>
              <a:rPr lang="fi-FI" altLang="en-US" sz="2000" dirty="0" smtClean="0"/>
              <a:t>Investigate approperiate DM-RS patterns and PT-RS patterns needed </a:t>
            </a:r>
          </a:p>
          <a:p>
            <a:pPr lvl="1"/>
            <a:r>
              <a:rPr lang="en-US" altLang="zh-CN" sz="2000" dirty="0" smtClean="0"/>
              <a:t>Considering the following assumptions for evaluation</a:t>
            </a:r>
          </a:p>
          <a:p>
            <a:pPr lvl="2"/>
            <a:r>
              <a:rPr lang="fi-FI" altLang="en-US" sz="1800" dirty="0"/>
              <a:t>Modulation: 256QAM, </a:t>
            </a:r>
            <a:r>
              <a:rPr lang="fi-FI" altLang="en-US" sz="1800" dirty="0" smtClean="0"/>
              <a:t>64QAM</a:t>
            </a:r>
          </a:p>
          <a:p>
            <a:pPr lvl="2"/>
            <a:r>
              <a:rPr lang="fi-FI" altLang="en-US" sz="1800" dirty="0" smtClean="0"/>
              <a:t>EVM(256QAM): 3.5%. 4%, 4.5%, 5% , 5.5%, 6%</a:t>
            </a:r>
          </a:p>
          <a:p>
            <a:pPr lvl="2"/>
            <a:r>
              <a:rPr lang="fi-FI" altLang="en-US" sz="1800" dirty="0" smtClean="0"/>
              <a:t>EVM(64QAM): Agreed value</a:t>
            </a:r>
          </a:p>
          <a:p>
            <a:r>
              <a:rPr lang="fi-FI" altLang="en-US" sz="2400" dirty="0" smtClean="0"/>
              <a:t>For system simulation, to evaluate BS Tx EVM </a:t>
            </a:r>
            <a:r>
              <a:rPr lang="en-US" altLang="en-US" sz="2400" dirty="0" smtClean="0"/>
              <a:t>by considering the following aspects.</a:t>
            </a:r>
          </a:p>
          <a:p>
            <a:pPr lvl="1"/>
            <a:r>
              <a:rPr lang="en-US" altLang="zh-CN" sz="2000" dirty="0" smtClean="0"/>
              <a:t>The simulation assumptions shall include urban macro scenario and indoor hotspot scenario in 38.803</a:t>
            </a:r>
          </a:p>
          <a:p>
            <a:pPr lvl="2"/>
            <a:r>
              <a:rPr lang="en-US" altLang="zh-CN" sz="1800" dirty="0" smtClean="0"/>
              <a:t>The assumptions agreed for UE [3] can be used as a reference for urban macro scenario</a:t>
            </a:r>
          </a:p>
          <a:p>
            <a:pPr lvl="2"/>
            <a:r>
              <a:rPr lang="en-US" altLang="zh-CN" sz="1800" dirty="0" smtClean="0"/>
              <a:t>How to capture the RF impairments is FFS. </a:t>
            </a:r>
            <a:endParaRPr lang="en-US" altLang="zh-CN" sz="2600" dirty="0" smtClean="0"/>
          </a:p>
          <a:p>
            <a:pPr lvl="1"/>
            <a:endParaRPr lang="en-US" altLang="zh-CN" sz="2400" dirty="0" smtClean="0"/>
          </a:p>
          <a:p>
            <a:pPr lvl="2">
              <a:buNone/>
            </a:pPr>
            <a:endParaRPr lang="en-US" altLang="zh-CN" sz="1800" dirty="0" smtClean="0"/>
          </a:p>
          <a:p>
            <a:endParaRPr lang="en-US" altLang="zh-CN" sz="2400" b="1" dirty="0" smtClean="0"/>
          </a:p>
          <a:p>
            <a:endParaRPr lang="en-US" altLang="zh-CN" sz="2400" b="1" dirty="0" smtClean="0"/>
          </a:p>
          <a:p>
            <a:endParaRPr lang="en-US" altLang="zh-CN" sz="2400" b="1" dirty="0" smtClean="0"/>
          </a:p>
          <a:p>
            <a:pPr>
              <a:buNone/>
            </a:pPr>
            <a:r>
              <a:rPr lang="en-GB" altLang="zh-CN" sz="2400" b="1" dirty="0" smtClean="0"/>
              <a:t/>
            </a:r>
            <a:br>
              <a:rPr lang="en-GB" altLang="zh-CN" sz="2400" b="1" dirty="0" smtClean="0"/>
            </a:br>
            <a:r>
              <a:rPr lang="en-GB" altLang="zh-CN" sz="2400" b="1" dirty="0" smtClean="0"/>
              <a:t/>
            </a:r>
            <a:br>
              <a:rPr lang="en-GB" altLang="zh-CN" sz="2400" b="1" dirty="0" smtClean="0"/>
            </a:br>
            <a:r>
              <a:rPr lang="en-GB" altLang="zh-CN" sz="2400" b="1" dirty="0" smtClean="0"/>
              <a:t/>
            </a:r>
            <a:br>
              <a:rPr lang="en-GB" altLang="zh-CN" sz="2400" b="1" dirty="0" smtClean="0"/>
            </a:br>
            <a:endParaRPr lang="zh-CN" altLang="en-US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288032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WF for clarifying the general phase noise compensation level for FR2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556792"/>
            <a:ext cx="8363272" cy="4968552"/>
          </a:xfrm>
        </p:spPr>
        <p:txBody>
          <a:bodyPr/>
          <a:lstStyle/>
          <a:p>
            <a:r>
              <a:rPr lang="en-US" altLang="zh-CN" sz="2800" dirty="0"/>
              <a:t>Considering</a:t>
            </a:r>
            <a:r>
              <a:rPr lang="fi-FI" altLang="zh-CN" sz="2800" dirty="0"/>
              <a:t> phase noise compensation on UE is needed to clarify the effectivity of </a:t>
            </a:r>
            <a:r>
              <a:rPr lang="fi-FI" altLang="zh-CN" sz="2800" dirty="0" smtClean="0"/>
              <a:t>256QAM</a:t>
            </a:r>
          </a:p>
          <a:p>
            <a:r>
              <a:rPr lang="fi-FI" altLang="zh-CN" sz="2800" dirty="0" smtClean="0"/>
              <a:t>Companies are </a:t>
            </a:r>
            <a:r>
              <a:rPr lang="en-US" altLang="zh-CN" sz="2800" dirty="0" smtClean="0"/>
              <a:t>encourage </a:t>
            </a:r>
            <a:r>
              <a:rPr lang="fi-FI" altLang="zh-CN" sz="2800" dirty="0" smtClean="0"/>
              <a:t>to provide views of the general ability of phase noise compensation on UE in next meeting.</a:t>
            </a:r>
          </a:p>
        </p:txBody>
      </p:sp>
    </p:spTree>
    <p:extLst>
      <p:ext uri="{BB962C8B-B14F-4D97-AF65-F5344CB8AC3E}">
        <p14:creationId xmlns:p14="http://schemas.microsoft.com/office/powerpoint/2010/main" val="41628647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内容占位符 2"/>
          <p:cNvSpPr>
            <a:spLocks noGrp="1"/>
          </p:cNvSpPr>
          <p:nvPr>
            <p:ph idx="1"/>
          </p:nvPr>
        </p:nvSpPr>
        <p:spPr>
          <a:xfrm>
            <a:off x="323528" y="476672"/>
            <a:ext cx="8496944" cy="5400600"/>
          </a:xfrm>
        </p:spPr>
        <p:txBody>
          <a:bodyPr/>
          <a:lstStyle/>
          <a:p>
            <a:pPr hangingPunct="1"/>
            <a:r>
              <a:rPr lang="en-GB" altLang="zh-CN" sz="2800" dirty="0" smtClean="0">
                <a:ea typeface="MS PGothic" pitchFamily="34" charset="-128"/>
              </a:rPr>
              <a:t>Reference </a:t>
            </a:r>
            <a:endParaRPr lang="en-US" altLang="zh-CN" sz="2800" dirty="0"/>
          </a:p>
          <a:p>
            <a:pPr lvl="1" hangingPunct="1">
              <a:buNone/>
            </a:pPr>
            <a:r>
              <a:rPr lang="en-US" altLang="zh-CN" sz="2000" dirty="0"/>
              <a:t>[1] </a:t>
            </a:r>
            <a:r>
              <a:rPr lang="en-US" altLang="zh-CN" sz="2000" dirty="0" smtClean="0"/>
              <a:t>R4-1713558, Link </a:t>
            </a:r>
            <a:r>
              <a:rPr lang="en-US" altLang="zh-CN" sz="2000" dirty="0"/>
              <a:t>Level Simulation Results for EVM </a:t>
            </a:r>
            <a:r>
              <a:rPr lang="en-US" altLang="zh-CN" sz="2000" dirty="0" smtClean="0"/>
              <a:t>FR2, </a:t>
            </a:r>
            <a:r>
              <a:rPr lang="en-US" altLang="zh-CN" sz="2000" dirty="0"/>
              <a:t>Ericsson </a:t>
            </a:r>
          </a:p>
          <a:p>
            <a:pPr lvl="1" hangingPunct="1">
              <a:buNone/>
            </a:pPr>
            <a:r>
              <a:rPr lang="en-US" altLang="zh-CN" sz="2000" dirty="0"/>
              <a:t>[2] </a:t>
            </a:r>
            <a:r>
              <a:rPr lang="en-US" altLang="zh-CN" sz="2000" dirty="0" smtClean="0"/>
              <a:t>R4-1713125, Evaluation </a:t>
            </a:r>
            <a:r>
              <a:rPr lang="en-US" altLang="zh-CN" sz="2000" dirty="0"/>
              <a:t>on BS </a:t>
            </a:r>
            <a:r>
              <a:rPr lang="en-US" altLang="zh-CN" sz="2000" dirty="0" err="1"/>
              <a:t>Tx</a:t>
            </a:r>
            <a:r>
              <a:rPr lang="en-US" altLang="zh-CN" sz="2000" dirty="0"/>
              <a:t> EVM for </a:t>
            </a:r>
            <a:r>
              <a:rPr lang="en-US" altLang="zh-CN" sz="2000" dirty="0" err="1" smtClean="0"/>
              <a:t>mmWave</a:t>
            </a:r>
            <a:r>
              <a:rPr lang="en-US" altLang="zh-CN" sz="2000" dirty="0" smtClean="0"/>
              <a:t>, Huawei, </a:t>
            </a:r>
            <a:r>
              <a:rPr lang="en-US" altLang="zh-CN" sz="2000" dirty="0" err="1" smtClean="0"/>
              <a:t>HiSilicon</a:t>
            </a:r>
            <a:endParaRPr lang="en-US" altLang="zh-CN" sz="2000" dirty="0"/>
          </a:p>
          <a:p>
            <a:pPr lvl="1" hangingPunct="1">
              <a:buNone/>
            </a:pPr>
            <a:r>
              <a:rPr lang="en-GB" altLang="zh-CN" sz="2000" dirty="0" smtClean="0">
                <a:ea typeface="宋体" panose="02010600030101010101" pitchFamily="2" charset="-122"/>
              </a:rPr>
              <a:t>[3]</a:t>
            </a:r>
            <a:r>
              <a:rPr lang="en-GB" altLang="zh-CN" sz="2000" dirty="0" smtClean="0"/>
              <a:t> </a:t>
            </a:r>
            <a:r>
              <a:rPr lang="en-GB" altLang="zh-CN" sz="2000" dirty="0"/>
              <a:t>R4-1709666, Simulation assumptions on UE </a:t>
            </a:r>
            <a:r>
              <a:rPr lang="en-GB" altLang="zh-CN" sz="2000" dirty="0" err="1"/>
              <a:t>Tx</a:t>
            </a:r>
            <a:r>
              <a:rPr lang="en-GB" altLang="zh-CN" sz="2000" dirty="0"/>
              <a:t> EVM for </a:t>
            </a:r>
            <a:r>
              <a:rPr lang="en-GB" altLang="zh-CN" sz="2000" dirty="0" err="1"/>
              <a:t>mmWave</a:t>
            </a:r>
            <a:r>
              <a:rPr lang="en-GB" altLang="zh-CN" sz="2000" dirty="0"/>
              <a:t>, Huawei, </a:t>
            </a:r>
            <a:r>
              <a:rPr lang="en-GB" altLang="zh-CN" sz="2000" dirty="0" err="1"/>
              <a:t>HiSilicon</a:t>
            </a:r>
            <a:endParaRPr lang="en-GB" altLang="zh-CN" sz="2000" dirty="0"/>
          </a:p>
          <a:p>
            <a:pPr lvl="1" hangingPunct="1">
              <a:buNone/>
            </a:pPr>
            <a:r>
              <a:rPr lang="en-GB" altLang="zh-CN" sz="2000" dirty="0" smtClean="0">
                <a:ea typeface="宋体" panose="02010600030101010101" pitchFamily="2" charset="-122"/>
              </a:rPr>
              <a:t>[4] </a:t>
            </a:r>
            <a:r>
              <a:rPr lang="en-GB" altLang="zh-CN" sz="2000" dirty="0">
                <a:ea typeface="宋体" panose="02010600030101010101" pitchFamily="2" charset="-122"/>
              </a:rPr>
              <a:t>R4-1710493, Evaluation on UE </a:t>
            </a:r>
            <a:r>
              <a:rPr lang="en-GB" altLang="zh-CN" sz="2000" dirty="0" err="1">
                <a:ea typeface="宋体" panose="02010600030101010101" pitchFamily="2" charset="-122"/>
              </a:rPr>
              <a:t>Tx</a:t>
            </a:r>
            <a:r>
              <a:rPr lang="en-GB" altLang="zh-CN" sz="2000" dirty="0">
                <a:ea typeface="宋体" panose="02010600030101010101" pitchFamily="2" charset="-122"/>
              </a:rPr>
              <a:t> EVM for </a:t>
            </a:r>
            <a:r>
              <a:rPr lang="en-GB" altLang="zh-CN" sz="2000" dirty="0" err="1">
                <a:ea typeface="宋体" panose="02010600030101010101" pitchFamily="2" charset="-122"/>
              </a:rPr>
              <a:t>mmWave</a:t>
            </a:r>
            <a:r>
              <a:rPr lang="en-GB" altLang="zh-CN" sz="2000" dirty="0">
                <a:ea typeface="宋体" panose="02010600030101010101" pitchFamily="2" charset="-122"/>
              </a:rPr>
              <a:t>, </a:t>
            </a:r>
            <a:r>
              <a:rPr lang="en-GB" altLang="zh-CN" sz="2000" dirty="0"/>
              <a:t>Huawei, </a:t>
            </a:r>
            <a:r>
              <a:rPr lang="en-GB" altLang="zh-CN" sz="2000" dirty="0" err="1" smtClean="0"/>
              <a:t>HiSilicon</a:t>
            </a:r>
            <a:endParaRPr lang="en-GB" altLang="zh-CN" sz="20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8614</TotalTime>
  <Words>382</Words>
  <Application>Microsoft Office PowerPoint</Application>
  <PresentationFormat>画面に合わせる (4:3)</PresentationFormat>
  <Paragraphs>51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​​テーマ</vt:lpstr>
      <vt:lpstr>WF on simulation assumption for NR FR2 BS EVM 256QAM</vt:lpstr>
      <vt:lpstr>Background</vt:lpstr>
      <vt:lpstr>WF for assumptions for FR2</vt:lpstr>
      <vt:lpstr>WF for clarifying the general phase noise compensation level for FR2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how to introduce 3DL/1UL combinations to TS36.104/141</dc:title>
  <dc:creator>5653225</dc:creator>
  <cp:lastModifiedBy>NTTDOCOMO</cp:lastModifiedBy>
  <cp:revision>484</cp:revision>
  <dcterms:created xsi:type="dcterms:W3CDTF">2014-04-03T00:17:36Z</dcterms:created>
  <dcterms:modified xsi:type="dcterms:W3CDTF">2017-12-01T20:14:48Z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(3)aVksUOTebp4Wy+DK/Mqsc88kT31GigM8pz66mif/fynWJTHrDMM050oWpzo8RgsfoO4B+gRI
Wk5cgs2575kUUvCGMg1ady4nMGpftXi1XKxAEoNC+hvEmybaqsMem9wsPMODVCS6raOx02cp
zy7bewenKVFA2pDeNPizXpNerKwLp+YN5v+d1M9LKRR8aoljTe8DHTWv4Sr96oHqhFZtrIXC
7QvIBVzC9/NQGRNoUY</vt:lpwstr>
  </property>
  <property fmtid="{D5CDD505-2E9C-101B-9397-08002B2CF9AE}" pid="3" name="_new_ms_pID_725431">
    <vt:lpwstr>JhHm2OMTwbyOvGv+TuBFRcSge/2jRooVU8e0bbfMZ7EgDlo/SbyWPM
A0uTxipmXXquGq+2zLFXET0Z80MAM2asc+sjoY/cOAU+hX//3ToTz1l7/hP0MMfm6+7XOsz8
3Qr32iZX5bW6vHhYc6jbwKfKhI7Fqjs5Z8X1TIRnVgNRptLeW0NxUKTj7+kD1CcGWr+YuNVT
u9ccfKG7fBswdRPpTy8LoA9lj3VmPnOhP7Y9</vt:lpwstr>
  </property>
  <property fmtid="{D5CDD505-2E9C-101B-9397-08002B2CF9AE}" pid="4" name="_new_ms_pID_725432">
    <vt:lpwstr>Mvd7nQM4fN4DnYz6m37ELNG2AC29RhRqWvWW
IEPzgu9u</vt:lpwstr>
  </property>
  <property fmtid="{D5CDD505-2E9C-101B-9397-08002B2CF9AE}" pid="5" name="_2015_ms_pID_725343">
    <vt:lpwstr>(3)R+ytv/2U7VVTA6lH0Qv9PYarM8agIyrCUTndsJTbgIQesL/XecdWxjCnwAkpOamfl2pNc4d3
tCcOBRp/3bmB0KNCbSfv2Il9O0F3FM3uPnXQhjTkaqUYA6ndPvfS7GqD5/8r3iv6yiHqGCiX
6gTltp5JbxFumC/7oQox3fC89SLJUAHDeRcamLPFbuobkbJu+X9XwHJywYzi4d4waiBa0Cct
GHeyTjQlrB1GGbEUKp</vt:lpwstr>
  </property>
  <property fmtid="{D5CDD505-2E9C-101B-9397-08002B2CF9AE}" pid="6" name="_2015_ms_pID_7253431">
    <vt:lpwstr>d9GgzPP9KCDu138h3jaosL0qQb5f5ZQb9/nj52BgnEuJH5kTjWvFhw
/DrnQStKQv+eFpvaLc+KUihr3WyMgeQs/TsNQrD4UEM2Vu1pbxRaGM/V9rn4zGgtUgCpNWDE
Mk37WFesbL37mnUSTZEubJiKpCzBfO/cjyzyDv+qN5bosqXiguJR9TFBo9RCNYC3Sl5c9jDn
YpQBs5zwFh3PxzQLPloSSv49CQ4mS9T2YItV</vt:lpwstr>
  </property>
  <property fmtid="{D5CDD505-2E9C-101B-9397-08002B2CF9AE}" pid="7" name="_2015_ms_pID_7253432">
    <vt:lpwstr>t2wuYpbMo7FPdymDRYlI4JuI2h/Kop+BbpbC
jTyGsd0v</vt:lpwstr>
  </property>
  <property fmtid="{D5CDD505-2E9C-101B-9397-08002B2CF9AE}" pid="8" name="_AdHocReviewCycleID">
    <vt:i4>-1756644867</vt:i4>
  </property>
  <property fmtid="{D5CDD505-2E9C-101B-9397-08002B2CF9AE}" pid="9" name="_NewReviewCycle">
    <vt:lpwstr/>
  </property>
  <property fmtid="{D5CDD505-2E9C-101B-9397-08002B2CF9AE}" pid="10" name="_EmailSubject">
    <vt:lpwstr>WF on MPR/A-MPR simualtion assumptions for UL 256QAM</vt:lpwstr>
  </property>
  <property fmtid="{D5CDD505-2E9C-101B-9397-08002B2CF9AE}" pid="11" name="_AuthorEmail">
    <vt:lpwstr>vvintola@qti.qualcomm.com</vt:lpwstr>
  </property>
  <property fmtid="{D5CDD505-2E9C-101B-9397-08002B2CF9AE}" pid="12" name="_AuthorEmailDisplayName">
    <vt:lpwstr>Vintola, Ville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1507715354</vt:lpwstr>
  </property>
</Properties>
</file>