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80" r:id="rId2"/>
    <p:sldId id="277" r:id="rId3"/>
    <p:sldId id="287" r:id="rId4"/>
    <p:sldId id="284" r:id="rId5"/>
    <p:sldId id="286" r:id="rId6"/>
    <p:sldId id="283" r:id="rId7"/>
    <p:sldId id="281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EEF3"/>
    <a:srgbClr val="DAEE7B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773" autoAdjust="0"/>
    <p:restoredTop sz="90157" autoAdjust="0"/>
  </p:normalViewPr>
  <p:slideViewPr>
    <p:cSldViewPr snapToGrid="0">
      <p:cViewPr varScale="1">
        <p:scale>
          <a:sx n="81" d="100"/>
          <a:sy n="8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5771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738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78081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074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76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B52189-F625-4389-8581-FC4FE6283C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8740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12/01/17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de-DE" sz="4800" dirty="0"/>
              <a:t>WF on </a:t>
            </a:r>
            <a:r>
              <a:rPr lang="en-US" sz="4800" dirty="0"/>
              <a:t>pi/2 BPSK spectrum shaping </a:t>
            </a:r>
            <a:r>
              <a:rPr lang="en-US" sz="4800" dirty="0" smtClean="0"/>
              <a:t>and</a:t>
            </a:r>
            <a:r>
              <a:rPr lang="de-DE" sz="4800" dirty="0" smtClean="0"/>
              <a:t> </a:t>
            </a:r>
            <a:r>
              <a:rPr lang="de-DE" sz="4800" dirty="0"/>
              <a:t>power class in FR2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/>
              <a:t>Intel Corporation, Apple, </a:t>
            </a:r>
            <a:r>
              <a:rPr lang="en-US" sz="2800" dirty="0" smtClean="0"/>
              <a:t>Qualcomm, IITH, LGE, Nokia , Huawei, Motorola Mobility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7" y="218661"/>
            <a:ext cx="15206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R4-1714373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537384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#85</a:t>
            </a:r>
          </a:p>
          <a:p>
            <a:r>
              <a:rPr lang="en-GB" b="1" dirty="0"/>
              <a:t>Reno, Nevada, USA, November 27 – December 1, 2017</a:t>
            </a:r>
          </a:p>
          <a:p>
            <a:r>
              <a:rPr lang="en-GB" b="1" dirty="0"/>
              <a:t>Agenda: 9.4.3.1.2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has discussed the pi/2 BPSK pulse shaping filter and the power class requirement definition for FR2</a:t>
            </a:r>
          </a:p>
          <a:p>
            <a:pPr lvl="1"/>
            <a:r>
              <a:rPr lang="en-US" dirty="0"/>
              <a:t>Slides </a:t>
            </a:r>
            <a:r>
              <a:rPr lang="en-US" dirty="0" smtClean="0"/>
              <a:t>#4 </a:t>
            </a:r>
            <a:r>
              <a:rPr lang="en-US" dirty="0"/>
              <a:t>– </a:t>
            </a:r>
            <a:r>
              <a:rPr lang="en-US" dirty="0" smtClean="0"/>
              <a:t>5 </a:t>
            </a:r>
            <a:r>
              <a:rPr lang="en-US" dirty="0"/>
              <a:t>summarize the proposed peak EIRP </a:t>
            </a:r>
            <a:r>
              <a:rPr lang="en-US" dirty="0" smtClean="0"/>
              <a:t>values</a:t>
            </a:r>
            <a:endParaRPr lang="en-US" dirty="0"/>
          </a:p>
          <a:p>
            <a:r>
              <a:rPr lang="en-US" dirty="0"/>
              <a:t>Views on the challenges associated with UE design were exchanged</a:t>
            </a:r>
          </a:p>
          <a:p>
            <a:r>
              <a:rPr lang="en-US" dirty="0"/>
              <a:t>Views on the impact on network design were exchanged</a:t>
            </a:r>
          </a:p>
          <a:p>
            <a:r>
              <a:rPr lang="en-US" dirty="0"/>
              <a:t>Views on the selection of a reference waveform for peak EIRP definition were exchanged</a:t>
            </a:r>
          </a:p>
        </p:txBody>
      </p:sp>
    </p:spTree>
    <p:extLst>
      <p:ext uri="{BB962C8B-B14F-4D97-AF65-F5344CB8AC3E}">
        <p14:creationId xmlns:p14="http://schemas.microsoft.com/office/powerpoint/2010/main" val="194880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Agreements on Pi/2 BPSK Spectrum Shaping </a:t>
            </a:r>
            <a:r>
              <a:rPr lang="en-US" sz="3600" dirty="0" smtClean="0"/>
              <a:t>for FR2</a:t>
            </a:r>
            <a:endParaRPr lang="en-US" sz="3600" dirty="0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803775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The spectrum shaping filter </a:t>
            </a:r>
            <a:r>
              <a:rPr lang="en-US" dirty="0" smtClean="0"/>
              <a:t>and associated requirements are </a:t>
            </a:r>
            <a:r>
              <a:rPr lang="en-US" dirty="0"/>
              <a:t>applicable only to FR2</a:t>
            </a:r>
          </a:p>
          <a:p>
            <a:pPr lvl="1"/>
            <a:r>
              <a:rPr lang="en-GB" dirty="0" smtClean="0"/>
              <a:t>UE shall be allowed to employ spectral shaping for pi/2 BPSK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propose the following X1, X2 and Y </a:t>
            </a:r>
            <a:r>
              <a:rPr lang="en-US" dirty="0" smtClean="0"/>
              <a:t>values, as defined in R4-1711569, for spectrum flatness requirement so </a:t>
            </a:r>
            <a:r>
              <a:rPr lang="en-US" dirty="0"/>
              <a:t>as to not preclude any of the proposed filters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X1 </a:t>
            </a:r>
            <a:r>
              <a:rPr lang="en-US" dirty="0"/>
              <a:t>= 6dB, X2 = 20 dB, Y = -15 </a:t>
            </a:r>
            <a:r>
              <a:rPr lang="en-US" dirty="0" smtClean="0"/>
              <a:t>dB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  <a:endParaRPr lang="en-US" dirty="0" smtClean="0">
              <a:solidFill>
                <a:srgbClr val="FF0000"/>
              </a:solidFill>
            </a:endParaRP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X3 </a:t>
            </a:r>
            <a:r>
              <a:rPr lang="en-US" dirty="0" smtClean="0"/>
              <a:t>such that X2 = X1 + </a:t>
            </a:r>
            <a:r>
              <a:rPr lang="en-US" dirty="0" smtClean="0"/>
              <a:t>X3</a:t>
            </a:r>
            <a:r>
              <a:rPr lang="en-US" dirty="0" smtClean="0">
                <a:solidFill>
                  <a:srgbClr val="FF0000"/>
                </a:solidFill>
              </a:rPr>
              <a:t>]</a:t>
            </a:r>
          </a:p>
          <a:p>
            <a:pPr lvl="2"/>
            <a:r>
              <a:rPr lang="en-US" dirty="0" smtClean="0">
                <a:solidFill>
                  <a:srgbClr val="FF0000"/>
                </a:solidFill>
              </a:rPr>
              <a:t>Impact on network performance should be studied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 smtClean="0"/>
              <a:t>PA Output Power for FR2: Qualcomm and IITH  have shown that the PA can be driven with BPSK at a higher power level than with QPSK while meeting the requirements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waveform defined by BW = 100MHz, SCS=60KHz, DFT-S-OFDM QPSK, 128RB0 is the reference waveform with 0dB MPR and is used for the power class definition</a:t>
            </a:r>
          </a:p>
          <a:p>
            <a:pPr lvl="1"/>
            <a:r>
              <a:rPr lang="en-US" dirty="0"/>
              <a:t>MPR requirements for waveforms that operate at higher output power than the reference waveform can be defined with a negative value</a:t>
            </a:r>
          </a:p>
          <a:p>
            <a:pPr lvl="1"/>
            <a:r>
              <a:rPr lang="en-GB" dirty="0"/>
              <a:t>The </a:t>
            </a:r>
            <a:r>
              <a:rPr lang="en-GB" dirty="0" err="1"/>
              <a:t>Pcmax</a:t>
            </a:r>
            <a:r>
              <a:rPr lang="en-GB" dirty="0"/>
              <a:t> requirement includes an additional term to account for negative MPR in both </a:t>
            </a:r>
            <a:r>
              <a:rPr lang="en-GB" dirty="0" err="1"/>
              <a:t>Pcmax_L</a:t>
            </a:r>
            <a:r>
              <a:rPr lang="en-GB" dirty="0"/>
              <a:t> and </a:t>
            </a:r>
            <a:r>
              <a:rPr lang="en-GB" dirty="0" err="1"/>
              <a:t>Pcmax_H</a:t>
            </a:r>
            <a:r>
              <a:rPr lang="en-GB" dirty="0"/>
              <a:t> </a:t>
            </a:r>
            <a:r>
              <a:rPr lang="en-GB" dirty="0" smtClean="0"/>
              <a:t>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5879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28GHz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409036"/>
              </p:ext>
            </p:extLst>
          </p:nvPr>
        </p:nvGraphicFramePr>
        <p:xfrm>
          <a:off x="833829" y="1298545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5.00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-3.00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-2.3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8.00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8.72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-7.25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-10.00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-9.60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-3.3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-4.3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</a:t>
                      </a:r>
                      <a:r>
                        <a:rPr lang="en-US" sz="1200" b="1" baseline="0" dirty="0" smtClean="0">
                          <a:effectLst/>
                        </a:rPr>
                        <a:t> operating point</a:t>
                      </a:r>
                      <a:r>
                        <a:rPr lang="en-US" sz="1200" b="1" dirty="0" smtClean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12.0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26.15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26.55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20.20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21.50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21.05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22.30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23.70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26.24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25.24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defined </a:t>
            </a:r>
            <a:r>
              <a:rPr lang="en-GB" dirty="0"/>
              <a:t>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4868900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9280"/>
            <a:ext cx="10953466" cy="1325563"/>
          </a:xfrm>
        </p:spPr>
        <p:txBody>
          <a:bodyPr>
            <a:normAutofit/>
          </a:bodyPr>
          <a:lstStyle/>
          <a:p>
            <a:r>
              <a:rPr lang="en-US" sz="4200" dirty="0"/>
              <a:t>Summary of proposed peak EIRP values @ 39GHz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0817964"/>
              </p:ext>
            </p:extLst>
          </p:nvPr>
        </p:nvGraphicFramePr>
        <p:xfrm>
          <a:off x="833829" y="1282779"/>
          <a:ext cx="10530977" cy="495604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8016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25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1097280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Parameter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Unit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Intel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LGE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MediaTek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Huawei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Samsung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Motorola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Qualcomm</a:t>
                      </a:r>
                    </a:p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plastic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Qualcomm glass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# ant elements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Avg. element gain</a:t>
                      </a:r>
                      <a:r>
                        <a:rPr lang="en-US" sz="1200" b="1" baseline="0" dirty="0">
                          <a:effectLst/>
                        </a:rPr>
                        <a:t> </a:t>
                      </a:r>
                      <a:r>
                        <a:rPr lang="en-US" sz="1200" b="1" dirty="0">
                          <a:effectLst/>
                        </a:rPr>
                        <a:t>(per polarization)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4.0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4.50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Antenna roll-off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vs frequency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-0.50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-0.6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Realized ant.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array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dBi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7.50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8.5 0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9.00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7.00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10.42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Polarization gain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2.80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-7.95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-8.50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-6.10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-5.85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-7.75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-4.25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Total implementation</a:t>
                      </a:r>
                      <a:br>
                        <a:rPr lang="en-US" sz="1200" b="1" dirty="0">
                          <a:effectLst/>
                        </a:rPr>
                      </a:br>
                      <a:r>
                        <a:rPr lang="en-US" sz="1200" b="1" dirty="0">
                          <a:effectLst/>
                        </a:rPr>
                        <a:t>loss (worst-case)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-10.90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-11.45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-8.80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-10.20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-6.70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-5.0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-6.3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14.00 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 smtClean="0">
                          <a:effectLst/>
                        </a:rPr>
                        <a:t>PA operating point </a:t>
                      </a:r>
                      <a:r>
                        <a:rPr lang="en-US" sz="1200" b="1" dirty="0">
                          <a:effectLst/>
                        </a:rPr>
                        <a:t>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12.50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14.00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10.5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(nominal)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22.35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22.5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23.90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23.65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24.05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25.55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37744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Tolerance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 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3.95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3.45</a:t>
                      </a: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200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384048"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Peak EIRP (minimum)</a:t>
                      </a:r>
                      <a:endParaRPr lang="en-US" sz="12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dirty="0">
                          <a:effectLst/>
                        </a:rPr>
                        <a:t>dBm</a:t>
                      </a:r>
                      <a:endParaRPr lang="en-US" sz="12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18.40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</a:rPr>
                        <a:t> 18.55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20.45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19.70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20.60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</a:rPr>
                        <a:t>22.10</a:t>
                      </a:r>
                      <a:endParaRPr lang="en-US" sz="1200" b="1" dirty="0"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24.74</a:t>
                      </a:r>
                    </a:p>
                  </a:txBody>
                  <a:tcPr marL="68580" marR="68580" marT="0" marB="0" anchor="ctr">
                    <a:lnL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 fontAlgn="auto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200" b="1" dirty="0">
                          <a:effectLst/>
                          <a:latin typeface="+mn-lt"/>
                          <a:ea typeface="Times New Roman" panose="02020603050405020304" pitchFamily="18" charset="0"/>
                        </a:rPr>
                        <a:t>23.44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  <p:sp>
        <p:nvSpPr>
          <p:cNvPr id="5" name="Content Placeholder 8"/>
          <p:cNvSpPr>
            <a:spLocks noGrp="1"/>
          </p:cNvSpPr>
          <p:nvPr>
            <p:ph idx="1"/>
          </p:nvPr>
        </p:nvSpPr>
        <p:spPr>
          <a:xfrm>
            <a:off x="838200" y="6345622"/>
            <a:ext cx="10515600" cy="378372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GB" dirty="0"/>
              <a:t>NOTE 1: </a:t>
            </a:r>
            <a:r>
              <a:rPr lang="en-GB" dirty="0" smtClean="0"/>
              <a:t>PA operating point </a:t>
            </a:r>
            <a:r>
              <a:rPr lang="en-GB" dirty="0"/>
              <a:t>defined for the DFT-s-OFDM full allocation waveform with the QPSK modulation</a:t>
            </a:r>
          </a:p>
        </p:txBody>
      </p:sp>
    </p:spTree>
    <p:extLst>
      <p:ext uri="{BB962C8B-B14F-4D97-AF65-F5344CB8AC3E}">
        <p14:creationId xmlns:p14="http://schemas.microsoft.com/office/powerpoint/2010/main" val="20032671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Agreements on peak EIRP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136475" y="2104262"/>
            <a:ext cx="9440540" cy="3228133"/>
          </a:xfrm>
        </p:spPr>
        <p:txBody>
          <a:bodyPr>
            <a:noAutofit/>
          </a:bodyPr>
          <a:lstStyle/>
          <a:p>
            <a:pPr algn="just"/>
            <a:r>
              <a:rPr lang="en-US" sz="2400" dirty="0"/>
              <a:t>The handheld UE peak EIRP range is defined as follows and will be captured in TS38.101-2 in this meeting</a:t>
            </a:r>
          </a:p>
          <a:p>
            <a:pPr lvl="1" algn="just"/>
            <a:r>
              <a:rPr lang="en-US" sz="2000" dirty="0"/>
              <a:t>For 28 GHz: [21.2-25.2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lvl="1" algn="just"/>
            <a:r>
              <a:rPr lang="en-US" sz="2000" dirty="0"/>
              <a:t>For 39 GHz: [19.4-23.7</a:t>
            </a:r>
            <a:r>
              <a:rPr lang="en-US" sz="2000" dirty="0" smtClean="0"/>
              <a:t>] </a:t>
            </a:r>
            <a:r>
              <a:rPr lang="en-US" sz="2000" dirty="0" err="1" smtClean="0"/>
              <a:t>dBm</a:t>
            </a:r>
            <a:endParaRPr lang="en-US" sz="2000" dirty="0"/>
          </a:p>
          <a:p>
            <a:pPr algn="just"/>
            <a:r>
              <a:rPr lang="en-US" sz="2400" dirty="0"/>
              <a:t>Companies are encouraged to provide additional analysis with the intention to finalize the UE peak EIRP requirement</a:t>
            </a:r>
          </a:p>
        </p:txBody>
      </p:sp>
    </p:spTree>
    <p:extLst>
      <p:ext uri="{BB962C8B-B14F-4D97-AF65-F5344CB8AC3E}">
        <p14:creationId xmlns:p14="http://schemas.microsoft.com/office/powerpoint/2010/main" val="394608151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838200" y="229442"/>
            <a:ext cx="10515600" cy="746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References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695699"/>
              </p:ext>
            </p:extLst>
          </p:nvPr>
        </p:nvGraphicFramePr>
        <p:xfrm>
          <a:off x="862688" y="1838402"/>
          <a:ext cx="10483089" cy="234696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24284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6789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5613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 err="1">
                          <a:effectLst/>
                        </a:rPr>
                        <a:t>TDoc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Title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Source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R4-1712931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power class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R4-1712934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for UE RF TR 38.817-01: mmWave EIRP spherical coverage requirement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Sumitomo Elec. Industries, Ltd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R4-1712319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Corporation, Apple, OPPO, Samsung, LGE, Xiaomi, MediaTek, Motorola, Huawei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R4-1712320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on UE power class for FR2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R4-1712386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mmW Power class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Qualcomm Incorporated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R4-1712525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TP to 38.101-2: Maximum output power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Ericsson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R4-1712923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mmWave peak EIRP evaluation result update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Huawei, </a:t>
                      </a:r>
                      <a:r>
                        <a:rPr lang="en-US" sz="1400" dirty="0" err="1">
                          <a:effectLst/>
                        </a:rPr>
                        <a:t>HiSilicon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</a:rPr>
                        <a:t>R4-1713193</a:t>
                      </a:r>
                      <a:endParaRPr lang="en-US" sz="140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Further evaluation on NR UE power class at mmWave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LG Electronics France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R4-1713849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Network performance impact of practical peak EIRP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fontAlgn="auto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Apple (UK) Limited, Intel Corporation</a:t>
                      </a:r>
                      <a:endParaRPr lang="en-US" sz="1400" dirty="0">
                        <a:effectLst/>
                        <a:latin typeface="Intel Clear" panose="020B0604020203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95591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21317</TotalTime>
  <Words>879</Words>
  <Application>Microsoft Office PowerPoint</Application>
  <PresentationFormat>Widescreen</PresentationFormat>
  <Paragraphs>315</Paragraphs>
  <Slides>7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ＭＳ Ｐゴシック</vt:lpstr>
      <vt:lpstr>Arial</vt:lpstr>
      <vt:lpstr>Calibri</vt:lpstr>
      <vt:lpstr>Calibri Light</vt:lpstr>
      <vt:lpstr>Intel Clear</vt:lpstr>
      <vt:lpstr>Times New Roman</vt:lpstr>
      <vt:lpstr>Office Theme</vt:lpstr>
      <vt:lpstr>WF on pi/2 BPSK spectrum shaping and power class in FR2</vt:lpstr>
      <vt:lpstr>Background</vt:lpstr>
      <vt:lpstr>Agreements on Pi/2 BPSK Spectrum Shaping for FR2</vt:lpstr>
      <vt:lpstr>Summary of proposed peak EIRP values @ 28GHz</vt:lpstr>
      <vt:lpstr>Summary of proposed peak EIRP values @ 39GHz</vt:lpstr>
      <vt:lpstr>Agreements on peak EIRP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further clarification for wideband operation</dc:title>
  <dc:creator>Suhwan Lim</dc:creator>
  <cp:keywords>Wide;band operation, CTPClassification=CTP_PUBLIC:VisualMarkings=</cp:keywords>
  <cp:lastModifiedBy>Ioffe, Anatoliy</cp:lastModifiedBy>
  <cp:revision>404</cp:revision>
  <dcterms:created xsi:type="dcterms:W3CDTF">2017-05-16T04:27:47Z</dcterms:created>
  <dcterms:modified xsi:type="dcterms:W3CDTF">2017-12-01T21:00:15Z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99db41b3-16dc-4e20-b032-2e4ea9067462</vt:lpwstr>
  </property>
  <property fmtid="{D5CDD505-2E9C-101B-9397-08002B2CF9AE}" pid="3" name="CTP_TimeStamp">
    <vt:lpwstr>2017-12-01 21:00:15Z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