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3" r:id="rId6"/>
    <p:sldId id="267" r:id="rId7"/>
    <p:sldId id="262" r:id="rId8"/>
    <p:sldId id="264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2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12/1/2017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Way Forward </a:t>
            </a:r>
            <a:br>
              <a:rPr lang="en-US" sz="4800" dirty="0"/>
            </a:br>
            <a:r>
              <a:rPr lang="en-US" sz="4800" dirty="0"/>
              <a:t>on </a:t>
            </a:r>
            <a:br>
              <a:rPr lang="en-US" sz="4800" dirty="0"/>
            </a:br>
            <a:r>
              <a:rPr lang="en-US" sz="4800" dirty="0"/>
              <a:t>NR CA Bandwidth Class Definition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/>
              <a:t>MediaTek Inc., Nokia, Ericsson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#85 Meeting                                                                         R4-1714366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Reno, Nevada, USA, Nov. 27</a:t>
            </a:r>
            <a:r>
              <a:rPr lang="en-US" altLang="sv-SE" sz="24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400" b="1" dirty="0">
                <a:cs typeface="Arial" panose="020B0604020202020204" pitchFamily="34" charset="0"/>
              </a:rPr>
              <a:t> – Dec. 1</a:t>
            </a:r>
            <a:r>
              <a:rPr lang="en-US" altLang="sv-SE" sz="2400" b="1" baseline="30000" dirty="0">
                <a:cs typeface="Arial" panose="020B0604020202020204" pitchFamily="34" charset="0"/>
              </a:rPr>
              <a:t>st</a:t>
            </a:r>
            <a:r>
              <a:rPr lang="en-US" altLang="sv-SE" sz="2400" b="1" dirty="0">
                <a:cs typeface="Arial" panose="020B0604020202020204" pitchFamily="34" charset="0"/>
              </a:rPr>
              <a:t>, 2017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 (1)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34803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/>
              <a:t>CA bandwidth class was originally introduced in E-UTRA technical specifications to distinguish UE capability in supporting contiguous carrier aggregation (CCA).</a:t>
            </a:r>
          </a:p>
          <a:p>
            <a:pPr marL="365760" indent="-365760"/>
            <a:r>
              <a:rPr lang="en-US" dirty="0"/>
              <a:t>In RAN4 NR AH #3 meeting, it was agreed that CA bandwidth class would be introduced to NR [1].</a:t>
            </a:r>
          </a:p>
          <a:p>
            <a:pPr marL="365760" indent="-365760"/>
            <a:r>
              <a:rPr lang="en-US" dirty="0"/>
              <a:t>In RAN4 #84bis meeting, it was further agreed that [2],</a:t>
            </a:r>
          </a:p>
          <a:p>
            <a:pPr marL="822960" lvl="1" indent="-365760"/>
            <a:r>
              <a:rPr lang="en-US" dirty="0"/>
              <a:t>CA bandwidth class shall be with aggregated channel bandwidth and number of contiguous CC(s)</a:t>
            </a:r>
          </a:p>
          <a:p>
            <a:pPr marL="822960" lvl="1" indent="-365760"/>
            <a:r>
              <a:rPr lang="en-US" dirty="0"/>
              <a:t>NR CA BW class A shall be defined with one CC</a:t>
            </a:r>
          </a:p>
          <a:p>
            <a:pPr marL="365760" indent="-365760"/>
            <a:r>
              <a:rPr lang="en-US" dirty="0"/>
              <a:t>Based on the above agreement, several proposals were brought up in this meeting [3-6], as summarized in the last slides.</a:t>
            </a:r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Concerns to be Addressed for NR CCA (1)</a:t>
            </a:r>
            <a:br>
              <a:rPr lang="en-US" dirty="0"/>
            </a:br>
            <a:r>
              <a:rPr lang="en-US" dirty="0"/>
              <a:t>What is the CA acronym for?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8590" y="3783330"/>
            <a:ext cx="11521440" cy="3074670"/>
          </a:xfrm>
        </p:spPr>
        <p:txBody>
          <a:bodyPr>
            <a:normAutofit/>
          </a:bodyPr>
          <a:lstStyle/>
          <a:p>
            <a:pPr marL="822960" lvl="1" indent="-365760"/>
            <a:r>
              <a:rPr lang="en-US" dirty="0"/>
              <a:t>Is CA acronym used to describe NW deployment or UE receiver configuration?</a:t>
            </a:r>
          </a:p>
          <a:p>
            <a:pPr marL="822960" lvl="1" indent="-365760"/>
            <a:r>
              <a:rPr lang="en-US" dirty="0"/>
              <a:t>Same acronym cannot be used for both because acronym could be different for NW deployments and UE receiver configuration for same CA configuration</a:t>
            </a:r>
          </a:p>
          <a:p>
            <a:pPr marL="822960" lvl="1" indent="-365760"/>
            <a:r>
              <a:rPr lang="en-US" dirty="0"/>
              <a:t>Operators have used CA acronym to describe their NW deployments </a:t>
            </a:r>
          </a:p>
          <a:p>
            <a:pPr marL="822960" lvl="1" indent="-365760"/>
            <a:r>
              <a:rPr lang="en-US" dirty="0"/>
              <a:t>Different UEs have different implementations thus different acronyms would be needed for same NW deployment. In LTE CA configurations of class C is used for at least two different UE architectures (single and dual receiver) and UE architecture is implementation issue.</a:t>
            </a:r>
          </a:p>
          <a:p>
            <a:pPr marL="822960" lvl="1" indent="-365760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C527A8-0714-4B47-8381-61B3EB8D13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053" y="1545804"/>
            <a:ext cx="6258514" cy="211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42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Concerns to be Addressed for NR CCA (2)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710112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/>
              <a:t>How to address forward compatibility if new wider CBW is introduced in future releases?</a:t>
            </a:r>
          </a:p>
          <a:p>
            <a:pPr marL="365760" indent="-365760"/>
            <a:r>
              <a:rPr lang="en-US" dirty="0"/>
              <a:t>How to avoid the explosion of bandwidth combinations?</a:t>
            </a:r>
          </a:p>
          <a:p>
            <a:pPr marL="822960" lvl="1" indent="-365760"/>
            <a:r>
              <a:rPr lang="en-US" dirty="0"/>
              <a:t>Impact to signaling complexity</a:t>
            </a:r>
          </a:p>
          <a:p>
            <a:pPr marL="822960" lvl="1" indent="-365760"/>
            <a:r>
              <a:rPr lang="en-US" dirty="0"/>
              <a:t>Impact to specifications complexity</a:t>
            </a:r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822960" lvl="1" indent="-365760"/>
            <a:endParaRPr lang="en-US" dirty="0"/>
          </a:p>
          <a:p>
            <a:pPr marL="822960" lvl="1" indent="-365760"/>
            <a:endParaRPr lang="en-US" dirty="0"/>
          </a:p>
          <a:p>
            <a:pPr marL="822960" lvl="1" indent="-365760"/>
            <a:endParaRPr lang="en-US" dirty="0"/>
          </a:p>
          <a:p>
            <a:pPr marL="822960" lvl="1" indent="-36576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388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Agreements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sz="3200" dirty="0"/>
              <a:t>Agreements</a:t>
            </a:r>
          </a:p>
          <a:p>
            <a:pPr marL="822960" lvl="1" indent="-365760"/>
            <a:r>
              <a:rPr lang="en-US" sz="2800" dirty="0"/>
              <a:t>BW class C is agreed to be 2 CC</a:t>
            </a:r>
          </a:p>
          <a:p>
            <a:pPr marL="822960" lvl="1" indent="-365760"/>
            <a:r>
              <a:rPr lang="en-US" sz="2800" dirty="0"/>
              <a:t>CA acronym is used at least for NW deployments</a:t>
            </a:r>
          </a:p>
          <a:p>
            <a:pPr marL="822960" lvl="1" indent="-365760"/>
            <a:r>
              <a:rPr lang="en-US" sz="2800" dirty="0"/>
              <a:t>RAN4 to hold off NR CCA proposals till CA bandwidth class is clearly defined.</a:t>
            </a:r>
          </a:p>
          <a:p>
            <a:pPr marL="822960" lvl="1" indent="-365760"/>
            <a:endParaRPr lang="en-US" sz="2800" dirty="0"/>
          </a:p>
          <a:p>
            <a:pPr marL="822960" lvl="1" indent="-36576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73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sz="3200" dirty="0"/>
              <a:t>Companies to study whether a separate CCA acronym is needed from UE side to address different UE architecture.</a:t>
            </a:r>
          </a:p>
          <a:p>
            <a:pPr marL="822960" lvl="1" indent="-365760"/>
            <a:r>
              <a:rPr lang="en-US" sz="3200" dirty="0"/>
              <a:t>From signaling point of view</a:t>
            </a:r>
          </a:p>
          <a:p>
            <a:pPr marL="822960" lvl="1" indent="-365760"/>
            <a:r>
              <a:rPr lang="en-US" sz="3200" dirty="0"/>
              <a:t>From UE RF requirements point of view</a:t>
            </a:r>
          </a:p>
          <a:p>
            <a:pPr marL="822960" lvl="1" indent="-365760"/>
            <a:r>
              <a:rPr lang="en-US" sz="3200" dirty="0"/>
              <a:t>Other possible signaling solutions to address the topic  </a:t>
            </a:r>
          </a:p>
          <a:p>
            <a:pPr marL="365760" indent="-365760"/>
            <a:r>
              <a:rPr lang="en-US" sz="3200" dirty="0"/>
              <a:t>How to define BW Class for Contiguous Intra-band DC</a:t>
            </a:r>
          </a:p>
          <a:p>
            <a:pPr marL="365760" indent="-365760"/>
            <a:r>
              <a:rPr lang="en-US" sz="3200" dirty="0"/>
              <a:t>Study if only one CA bandwidth class table for both new NR bands and LTE re-farmed bands is sufficient.</a:t>
            </a:r>
          </a:p>
        </p:txBody>
      </p:sp>
    </p:spTree>
    <p:extLst>
      <p:ext uri="{BB962C8B-B14F-4D97-AF65-F5344CB8AC3E}">
        <p14:creationId xmlns:p14="http://schemas.microsoft.com/office/powerpoint/2010/main" val="1934127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 (2) – Proposals for FR1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083800"/>
              </p:ext>
            </p:extLst>
          </p:nvPr>
        </p:nvGraphicFramePr>
        <p:xfrm>
          <a:off x="2867889" y="1573357"/>
          <a:ext cx="6617999" cy="507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Worksheet" r:id="rId3" imgW="5090221" imgH="3901512" progId="Excel.Sheet.12">
                  <p:embed/>
                </p:oleObj>
              </mc:Choice>
              <mc:Fallback>
                <p:oleObj name="Worksheet" r:id="rId3" imgW="5090221" imgH="390151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67889" y="1573357"/>
                        <a:ext cx="6617999" cy="5073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487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 (2) – Proposals for FR2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771033"/>
              </p:ext>
            </p:extLst>
          </p:nvPr>
        </p:nvGraphicFramePr>
        <p:xfrm>
          <a:off x="2805545" y="1496289"/>
          <a:ext cx="6580909" cy="5209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Worksheet" r:id="rId3" imgW="5090221" imgH="4267110" progId="Excel.Sheet.12">
                  <p:embed/>
                </p:oleObj>
              </mc:Choice>
              <mc:Fallback>
                <p:oleObj name="Worksheet" r:id="rId3" imgW="5090221" imgH="426711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5545" y="1496289"/>
                        <a:ext cx="6580909" cy="52093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358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6985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[1] R4-1710083, “WF on BCS and CA bandwidth class for LTE-NR DC”, Nokia, Nokia Shanghai Bell, 3GPP TSG-RAN WG4 NR#3 AH Meeting, September 18</a:t>
            </a:r>
            <a:r>
              <a:rPr lang="en-US" sz="2400" baseline="30000" dirty="0"/>
              <a:t>th</a:t>
            </a:r>
            <a:r>
              <a:rPr lang="en-US" sz="2400" dirty="0"/>
              <a:t>  – 21</a:t>
            </a:r>
            <a:r>
              <a:rPr lang="en-US" sz="2400" baseline="30000" dirty="0"/>
              <a:t>st</a:t>
            </a:r>
            <a:r>
              <a:rPr lang="en-US" sz="2400" dirty="0"/>
              <a:t>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[2] R4-1711973, “Consideration on NR CA bandwidth class”, Huawei, </a:t>
            </a:r>
            <a:r>
              <a:rPr lang="en-US" sz="2400" dirty="0" err="1"/>
              <a:t>Hisilicon</a:t>
            </a:r>
            <a:r>
              <a:rPr lang="en-US" sz="2400" dirty="0"/>
              <a:t>, 3GPP TSG-RAN WG4 Meeting #84bis, October 9</a:t>
            </a:r>
            <a:r>
              <a:rPr lang="en-US" sz="2400" baseline="30000" dirty="0"/>
              <a:t>th</a:t>
            </a:r>
            <a:r>
              <a:rPr lang="en-US" sz="2400" dirty="0"/>
              <a:t> – 13</a:t>
            </a:r>
            <a:r>
              <a:rPr lang="en-US" sz="2400" baseline="30000" dirty="0"/>
              <a:t>th</a:t>
            </a:r>
            <a:r>
              <a:rPr lang="en-US" sz="2400" dirty="0"/>
              <a:t>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[3] R4-1712419, “NR CA bandwidth classes”, Ericsson, Qualcomm, AT&amp;T, Telstra, Verizon, 3GPP TSG-RAN WG4 #85 Meeting, Nov. 27</a:t>
            </a:r>
            <a:r>
              <a:rPr lang="en-US" sz="2400" baseline="30000" dirty="0"/>
              <a:t>th</a:t>
            </a:r>
            <a:r>
              <a:rPr lang="en-US" sz="2400" dirty="0"/>
              <a:t> – Dec. 1</a:t>
            </a:r>
            <a:r>
              <a:rPr lang="en-US" sz="2400" baseline="30000" dirty="0"/>
              <a:t>st</a:t>
            </a:r>
            <a:r>
              <a:rPr lang="en-US" sz="2400" dirty="0"/>
              <a:t>, 2017.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[4] R4-1712930, “Way forward on NR CA bandwidth class definition”, MediaTek Inc., 3GPP TSG-RAN WG4 #85 Meeting, Nov. 27</a:t>
            </a:r>
            <a:r>
              <a:rPr lang="en-US" sz="2400" baseline="30000" dirty="0"/>
              <a:t>th</a:t>
            </a:r>
            <a:r>
              <a:rPr lang="en-US" sz="2400" dirty="0"/>
              <a:t> – Dec. 1</a:t>
            </a:r>
            <a:r>
              <a:rPr lang="en-US" sz="2400" baseline="30000" dirty="0"/>
              <a:t>st</a:t>
            </a:r>
            <a:r>
              <a:rPr lang="en-US" sz="2400" dirty="0"/>
              <a:t>, 2017.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[5] R4-1712966, “Further consideration on NR CA bandwidth class”, Huawei, </a:t>
            </a:r>
            <a:r>
              <a:rPr lang="en-US" sz="2400" dirty="0" err="1"/>
              <a:t>Hisilicon</a:t>
            </a:r>
            <a:r>
              <a:rPr lang="en-US" sz="2400" dirty="0"/>
              <a:t>, 3GPP TSG-RAN WG4 #85 Meeting, Nov. 27</a:t>
            </a:r>
            <a:r>
              <a:rPr lang="en-US" sz="2400" baseline="30000" dirty="0"/>
              <a:t>th</a:t>
            </a:r>
            <a:r>
              <a:rPr lang="en-US" sz="2400" dirty="0"/>
              <a:t> – Dec. 1</a:t>
            </a:r>
            <a:r>
              <a:rPr lang="en-US" sz="2400" baseline="30000" dirty="0"/>
              <a:t>st</a:t>
            </a:r>
            <a:r>
              <a:rPr lang="en-US" sz="2400" dirty="0"/>
              <a:t>, 2017.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[6] R4-1713001, “Further considerations on NR CA bandwidth class”, ZTE Corporation, 3GPP TSG-RAN WG4 #85 Meeting, Nov. 27</a:t>
            </a:r>
            <a:r>
              <a:rPr lang="en-US" sz="2400" baseline="30000" dirty="0"/>
              <a:t>th</a:t>
            </a:r>
            <a:r>
              <a:rPr lang="en-US" sz="2400" dirty="0"/>
              <a:t> – Dec. 1</a:t>
            </a:r>
            <a:r>
              <a:rPr lang="en-US" sz="2400" baseline="30000" dirty="0"/>
              <a:t>st</a:t>
            </a:r>
            <a:r>
              <a:rPr lang="en-US" sz="2400" dirty="0"/>
              <a:t>, 2017.</a:t>
            </a:r>
          </a:p>
          <a:p>
            <a:pPr marL="0" indent="0">
              <a:spcBef>
                <a:spcPts val="600"/>
              </a:spcBef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5614</TotalTime>
  <Words>622</Words>
  <Application>Microsoft Office PowerPoint</Application>
  <PresentationFormat>Widescreen</PresentationFormat>
  <Paragraphs>47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SimSun</vt:lpstr>
      <vt:lpstr>Arial</vt:lpstr>
      <vt:lpstr>Calibri</vt:lpstr>
      <vt:lpstr>Calibri Light</vt:lpstr>
      <vt:lpstr>Office Theme</vt:lpstr>
      <vt:lpstr>Worksheet</vt:lpstr>
      <vt:lpstr>Way Forward  on  NR CA Bandwidth Class Definition</vt:lpstr>
      <vt:lpstr>Background (1)</vt:lpstr>
      <vt:lpstr>Concerns to be Addressed for NR CCA (1) What is the CA acronym for?</vt:lpstr>
      <vt:lpstr>Concerns to be Addressed for NR CCA (2)</vt:lpstr>
      <vt:lpstr>Agreements</vt:lpstr>
      <vt:lpstr>Way Forward</vt:lpstr>
      <vt:lpstr>Background (2) – Proposals for FR1</vt:lpstr>
      <vt:lpstr>Background (2) – Proposals for FR2</vt:lpstr>
      <vt:lpstr>References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Ericsson</cp:lastModifiedBy>
  <cp:revision>123</cp:revision>
  <dcterms:created xsi:type="dcterms:W3CDTF">2017-01-18T06:26:21Z</dcterms:created>
  <dcterms:modified xsi:type="dcterms:W3CDTF">2017-12-01T20:10:51Z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