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0" r:id="rId6"/>
    <p:sldId id="261" r:id="rId7"/>
    <p:sldId id="262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0" autoAdjust="0"/>
    <p:restoredTop sz="94660"/>
  </p:normalViewPr>
  <p:slideViewPr>
    <p:cSldViewPr snapToGrid="0">
      <p:cViewPr varScale="1">
        <p:scale>
          <a:sx n="72" d="100"/>
          <a:sy n="72" d="100"/>
        </p:scale>
        <p:origin x="78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7E85C-8989-4712-8377-D75A967D26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D85A02-24D6-4446-926B-DF6E663066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32492-7694-4A23-A7B4-FBE60E5CE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5F3B8-D8BE-4BAA-A409-F56B6B48FCEB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1CD19D-A748-469F-94AE-BDF5F8A8A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03EF5F-991F-4D8A-A71F-0E7E2F59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8415-6AB0-4045-A2F6-11C83FCEED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681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8219A-5058-4402-AA83-072492E22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9B0EC5-B193-474A-9E27-CEDC00E376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C38854-FDB0-4441-A9A0-946F89712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5F3B8-D8BE-4BAA-A409-F56B6B48FCEB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5075B0-0038-4417-8022-6A086F02F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764AB2-C430-473C-9F25-DC4686EA0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8415-6AB0-4045-A2F6-11C83FCEED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985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E42651-A1DA-40F3-8FE9-F58DEDDC5C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BE218F-A1A8-4B42-A692-F4BB5626E2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D25D71-1058-4083-80D1-E40732706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5F3B8-D8BE-4BAA-A409-F56B6B48FCEB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8E4075-8F24-42F0-886C-7F1034ABD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EA34-AED2-4B94-8CBC-445412E5F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8415-6AB0-4045-A2F6-11C83FCEED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994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80CFA-EAEE-4DC8-894C-084C33D46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7BB76-BCF5-414E-A4EC-18C3721C69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C99F4-92CD-4C91-B646-488E2AD3B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5F3B8-D8BE-4BAA-A409-F56B6B48FCEB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60A2D2-67DA-43F5-ADEF-550A80485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CFF0FC-E305-4797-9A1D-C88C087AC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8415-6AB0-4045-A2F6-11C83FCEED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446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511F2-D695-44B4-855A-7EA49BA61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1AF511-62D6-4CE5-BB80-27045FBA2A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8D1EA5-92F9-4D66-8424-F7452F2C4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5F3B8-D8BE-4BAA-A409-F56B6B48FCEB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755B9-90A0-4380-AC0C-5C47B44AC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886DA-51D4-40FE-B1F3-8D7A37A8E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8415-6AB0-4045-A2F6-11C83FCEED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909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06F2C-010C-421C-9BAA-B8EE4C92F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752DCE-8EFC-49DC-8855-0E681B6894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7BF2DE-A1F4-498F-9E16-AF58D1511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057613-9853-48AC-A5A3-D8EABDFC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5F3B8-D8BE-4BAA-A409-F56B6B48FCEB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9FFFD-429A-45EB-8BCC-23695DC68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4F411-FC62-46B5-8764-E9033D0AA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8415-6AB0-4045-A2F6-11C83FCEED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60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846AD-8F67-4AF9-AFB1-AB1BE1354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22AAFF-23EE-484F-A37E-0DC4503F8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B06802-02E3-4196-93AF-5FBF0CBAEB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430CFC-DC18-4684-9CD7-11CFDE5D95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287E0C-5F7D-4E64-A534-E0A15DD58F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C2708A-660A-4F6C-AA5F-9BDDC0BD5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5F3B8-D8BE-4BAA-A409-F56B6B48FCEB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A3DBD9-8F4F-4530-AA86-27622C888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45AA0F-739C-46D2-9B94-E3335B61D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8415-6AB0-4045-A2F6-11C83FCEED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37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7BA62-2397-434D-AC8F-F7282282E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C2895-22E4-4910-A873-0EA6B16BF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5F3B8-D8BE-4BAA-A409-F56B6B48FCEB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619578-E309-47D7-ADD2-12980B053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878EE4-2C24-46F4-A7E6-E44729E95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8415-6AB0-4045-A2F6-11C83FCEED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640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63FD7E-9404-4DD0-B5DA-2C73CB2AC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5F3B8-D8BE-4BAA-A409-F56B6B48FCEB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D1741-C434-4D86-BAD3-C02417820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DEEE73-2535-47C9-B064-8963390DE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8415-6AB0-4045-A2F6-11C83FCEED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012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9FE50-DC05-4182-81CE-5589BCA11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232AA7-F995-4386-B785-7F377A36F8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B72FC3-8147-458B-A006-2300F4877A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74D3F7-FAFF-4394-8C21-95D1BAD44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5F3B8-D8BE-4BAA-A409-F56B6B48FCEB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193634-34E3-4C4B-8D67-4221078CF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8EEE94-0B14-4240-A358-AB970BED4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8415-6AB0-4045-A2F6-11C83FCEED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634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B2895-7F36-4A3C-A006-1E33C65BC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B551B5-8291-44FC-97A5-7D6F3644C3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D4E8BB-BD4A-43D9-A41D-8C085A97AD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70ACB8-AEBC-4C47-BC53-18CCC55B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5F3B8-D8BE-4BAA-A409-F56B6B48FCEB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E222AE-35D2-427C-BA28-1247463CF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DFA55A-ECC1-4E36-8E35-81150896A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8415-6AB0-4045-A2F6-11C83FCEED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19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BDA36D-3E82-4072-A8CD-834D21B7D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F15CDF-C272-4D4F-A8F6-BA49352C77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00EDEB-7BD0-4F10-A434-8EE45119F3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5F3B8-D8BE-4BAA-A409-F56B6B48FCEB}" type="datetimeFigureOut">
              <a:rPr lang="en-US" smtClean="0"/>
              <a:pPr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17EF84-56A7-4463-8423-40133B0BD8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032DF-2437-4955-B032-A353D32A6B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08415-6AB0-4045-A2F6-11C83FCEED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47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A6D6A-C84D-474A-9B7C-34BD787567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channel raster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C84644-7AD1-458E-8737-954E58849D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Nokia,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30C80F-9987-4992-8D5E-756EB7578235}"/>
              </a:ext>
            </a:extLst>
          </p:cNvPr>
          <p:cNvSpPr txBox="1"/>
          <p:nvPr/>
        </p:nvSpPr>
        <p:spPr>
          <a:xfrm>
            <a:off x="10477500" y="21590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R4-1714294</a:t>
            </a:r>
          </a:p>
        </p:txBody>
      </p:sp>
    </p:spTree>
    <p:extLst>
      <p:ext uri="{BB962C8B-B14F-4D97-AF65-F5344CB8AC3E}">
        <p14:creationId xmlns:p14="http://schemas.microsoft.com/office/powerpoint/2010/main" val="3626551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D3816-EC04-439E-A993-80292E810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E2C48-399B-410B-B498-CF0130DA5D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9225"/>
            <a:ext cx="10515600" cy="51252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/>
              <a:t>Previous Way-forwards</a:t>
            </a:r>
          </a:p>
          <a:p>
            <a:r>
              <a:rPr lang="en-US" sz="1400" dirty="0"/>
              <a:t>R4-1706323	</a:t>
            </a:r>
            <a:r>
              <a:rPr lang="en-GB" altLang="zh-CN" sz="1400" dirty="0"/>
              <a:t>WF on Channel Raster and Synchronization Raster/SCS for sub 6GHz</a:t>
            </a:r>
            <a:r>
              <a:rPr lang="en-US" sz="1400" dirty="0"/>
              <a:t>, Huawei, Ericsson, Nokia, Qualcomm</a:t>
            </a:r>
          </a:p>
          <a:p>
            <a:r>
              <a:rPr lang="en-US" sz="1400" dirty="0"/>
              <a:t>R4-1706981	</a:t>
            </a:r>
            <a:r>
              <a:rPr lang="en-US" altLang="ja-JP" sz="1400" dirty="0"/>
              <a:t>WF on RF channel raster for sub6GHz and </a:t>
            </a:r>
            <a:r>
              <a:rPr lang="en-US" altLang="ja-JP" sz="1400" dirty="0" err="1"/>
              <a:t>mmWave</a:t>
            </a:r>
            <a:r>
              <a:rPr lang="en-US" altLang="ja-JP" sz="1400" dirty="0"/>
              <a:t> bands, Qualcomm</a:t>
            </a:r>
            <a:endParaRPr lang="en-US" sz="1400" dirty="0"/>
          </a:p>
          <a:p>
            <a:r>
              <a:rPr lang="en-US" altLang="ja-JP" sz="1400" dirty="0"/>
              <a:t>R4-1709934	WF on DL Channel Raster for NR, Qualcomm, Ericsson</a:t>
            </a:r>
          </a:p>
          <a:p>
            <a:r>
              <a:rPr lang="en-US" sz="1400" dirty="0"/>
              <a:t>R4-1711734	WF on Channel Raster for NR, Qualcomm, Ericsson, Nokia</a:t>
            </a:r>
          </a:p>
          <a:p>
            <a:pPr marL="0" indent="0">
              <a:buNone/>
            </a:pPr>
            <a:r>
              <a:rPr lang="en-US" sz="1600" dirty="0"/>
              <a:t>Contributions in RAN4#85</a:t>
            </a:r>
          </a:p>
          <a:p>
            <a:r>
              <a:rPr lang="en-US" sz="1400" dirty="0"/>
              <a:t>R4-1712765	NR channel raster, ZTE</a:t>
            </a:r>
          </a:p>
          <a:p>
            <a:r>
              <a:rPr lang="en-US" sz="1400" dirty="0"/>
              <a:t>R4-1713260	NR absolute radio frequency channel number, ZTE</a:t>
            </a:r>
          </a:p>
          <a:p>
            <a:r>
              <a:rPr lang="en-US" sz="1400" dirty="0"/>
              <a:t>R4-1712331	On NR channel raster, Intel</a:t>
            </a:r>
          </a:p>
          <a:p>
            <a:r>
              <a:rPr lang="en-US" sz="1400" dirty="0"/>
              <a:t>R4-1712712	NR RF channel raster, Ericsson</a:t>
            </a:r>
          </a:p>
          <a:p>
            <a:r>
              <a:rPr lang="en-US" sz="1400" dirty="0"/>
              <a:t>R4-1713779	Discussion on frequency numbering scheme, Nokia</a:t>
            </a:r>
          </a:p>
          <a:p>
            <a:r>
              <a:rPr lang="en-US" sz="1400" dirty="0"/>
              <a:t>R4-1712939	Discussion on NR ARFCN, Huawei</a:t>
            </a:r>
          </a:p>
          <a:p>
            <a:r>
              <a:rPr lang="en-US" sz="1400" dirty="0"/>
              <a:t>R4-1712182	Channel Raster for </a:t>
            </a:r>
            <a:r>
              <a:rPr lang="en-US" sz="1400" dirty="0" err="1"/>
              <a:t>Suplemental</a:t>
            </a:r>
            <a:r>
              <a:rPr lang="en-US" sz="1400" dirty="0"/>
              <a:t> UL and UL sharing, Qualcomm</a:t>
            </a:r>
          </a:p>
          <a:p>
            <a:r>
              <a:rPr lang="en-US" sz="1400" dirty="0"/>
              <a:t>R4-1712940	Channel raster for UL subcarrier alignment, </a:t>
            </a:r>
            <a:r>
              <a:rPr lang="en-US" sz="1400" dirty="0" err="1"/>
              <a:t>Huawei</a:t>
            </a:r>
            <a:endParaRPr lang="en-US" sz="1400" dirty="0"/>
          </a:p>
          <a:p>
            <a:r>
              <a:rPr lang="en-US" sz="1400" dirty="0"/>
              <a:t>R4-1713262	Further consideration on PRB placement, ZTE</a:t>
            </a:r>
          </a:p>
          <a:p>
            <a:r>
              <a:rPr lang="en-US" sz="1400" dirty="0"/>
              <a:t>R4-1713263	Channel raster to subcarrier mapping, ZTE</a:t>
            </a:r>
          </a:p>
        </p:txBody>
      </p:sp>
    </p:spTree>
    <p:extLst>
      <p:ext uri="{BB962C8B-B14F-4D97-AF65-F5344CB8AC3E}">
        <p14:creationId xmlns:p14="http://schemas.microsoft.com/office/powerpoint/2010/main" val="3018641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1C838-C9FD-4036-87EB-6E11469FE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6FAEB1-FCD2-4FD7-807E-A03C6ABD56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R4-1712182, “Channel Raster for </a:t>
            </a:r>
            <a:r>
              <a:rPr lang="en-US" dirty="0" err="1"/>
              <a:t>Suplemental</a:t>
            </a:r>
            <a:r>
              <a:rPr lang="en-US" dirty="0"/>
              <a:t> UL and UL sharing”, is agreed for SUL bands.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157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DE0F3-DE8B-41A9-BB6F-DF7D9AA3D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67D3F-E774-4AB6-B6AA-A4287190F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263" y="1525180"/>
            <a:ext cx="10515600" cy="4849494"/>
          </a:xfrm>
        </p:spPr>
        <p:txBody>
          <a:bodyPr>
            <a:noAutofit/>
          </a:bodyPr>
          <a:lstStyle/>
          <a:p>
            <a:r>
              <a:rPr lang="en-US" altLang="ja-JP" sz="1400" dirty="0"/>
              <a:t>Whether if the raster points at</a:t>
            </a:r>
          </a:p>
          <a:p>
            <a:pPr lvl="1"/>
            <a:r>
              <a:rPr lang="en-US" altLang="ja-JP" sz="1400" dirty="0"/>
              <a:t>channel centre  </a:t>
            </a:r>
            <a:r>
              <a:rPr lang="en-US" altLang="ja-JP" sz="1400" dirty="0">
                <a:solidFill>
                  <a:srgbClr val="FF0000"/>
                </a:solidFill>
              </a:rPr>
              <a:t>/ carrier frequency </a:t>
            </a:r>
            <a:r>
              <a:rPr lang="en-US" altLang="ja-JP" sz="1400" dirty="0"/>
              <a:t>(subcarrier mapping as agreed in RAN4#84bis)</a:t>
            </a:r>
          </a:p>
          <a:p>
            <a:pPr lvl="1"/>
            <a:r>
              <a:rPr lang="en-US" altLang="ja-JP" sz="1400" dirty="0"/>
              <a:t>reference to the PRB grid placement</a:t>
            </a:r>
          </a:p>
          <a:p>
            <a:r>
              <a:rPr lang="en-US" altLang="ja-JP" sz="1400" dirty="0"/>
              <a:t>Whether if the raster is</a:t>
            </a:r>
          </a:p>
          <a:p>
            <a:pPr lvl="1"/>
            <a:r>
              <a:rPr lang="en-US" altLang="ja-JP" sz="1400" dirty="0"/>
              <a:t>Band specific</a:t>
            </a:r>
          </a:p>
          <a:p>
            <a:pPr lvl="1"/>
            <a:r>
              <a:rPr lang="en-US" altLang="ja-JP" sz="1400" dirty="0"/>
              <a:t>Global (for FR1(100kHz raster), FR1(15kHz raster) and/or FR2)</a:t>
            </a:r>
          </a:p>
          <a:p>
            <a:r>
              <a:rPr lang="en-US" altLang="ja-JP" sz="1400" dirty="0"/>
              <a:t>Frequency numbering options</a:t>
            </a:r>
          </a:p>
          <a:p>
            <a:pPr lvl="1"/>
            <a:r>
              <a:rPr lang="en-US" altLang="ja-JP" sz="1400" dirty="0"/>
              <a:t>Absolute offset from 0Hz</a:t>
            </a:r>
          </a:p>
          <a:p>
            <a:pPr lvl="1"/>
            <a:r>
              <a:rPr lang="en-US" altLang="ja-JP" sz="1400" dirty="0"/>
              <a:t>Relative offset from the band edge</a:t>
            </a:r>
          </a:p>
          <a:p>
            <a:pPr lvl="1"/>
            <a:r>
              <a:rPr lang="en-US" altLang="ja-JP" sz="1400" dirty="0"/>
              <a:t>Relative offset from the sync raster</a:t>
            </a:r>
          </a:p>
          <a:p>
            <a:r>
              <a:rPr lang="en-US" altLang="ja-JP" sz="1400" dirty="0"/>
              <a:t>Granularity (step size) of offset</a:t>
            </a:r>
          </a:p>
          <a:p>
            <a:pPr lvl="1"/>
            <a:r>
              <a:rPr lang="en-US" altLang="ja-JP" sz="1400" dirty="0"/>
              <a:t>The same as channel raster</a:t>
            </a:r>
          </a:p>
          <a:p>
            <a:pPr lvl="1"/>
            <a:r>
              <a:rPr lang="en-US" altLang="ja-JP" sz="1400" dirty="0"/>
              <a:t>Finer than the channel raster</a:t>
            </a:r>
          </a:p>
          <a:p>
            <a:r>
              <a:rPr lang="en-US" altLang="ja-JP" sz="1400" dirty="0"/>
              <a:t>Frequency range to be covered</a:t>
            </a:r>
          </a:p>
          <a:p>
            <a:pPr lvl="1"/>
            <a:r>
              <a:rPr lang="en-US" altLang="ja-JP" sz="1400" dirty="0"/>
              <a:t>Up to at least [86/120] GHz</a:t>
            </a:r>
          </a:p>
          <a:p>
            <a:r>
              <a:rPr lang="en-US" altLang="ja-JP" sz="1400" dirty="0"/>
              <a:t>How to distinguish overlapping bands</a:t>
            </a:r>
          </a:p>
          <a:p>
            <a:r>
              <a:rPr lang="en-US" altLang="ja-JP" sz="1400" dirty="0"/>
              <a:t>How to distinguish uplink and downlink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64924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7392D-30F9-40CF-BF89-A096EA843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99047-3F30-4A64-8C33-505C50B37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NR-ARFCN defines the absolute radio frequency</a:t>
            </a:r>
          </a:p>
          <a:p>
            <a:pPr lvl="1"/>
            <a:r>
              <a:rPr lang="en-US" altLang="ja-JP" dirty="0"/>
              <a:t>it is globally defined.</a:t>
            </a:r>
          </a:p>
          <a:p>
            <a:pPr lvl="2"/>
            <a:r>
              <a:rPr lang="en-US" altLang="ja-JP" dirty="0"/>
              <a:t>frequency band and duplex (uplink or downlink) are not distinguished.</a:t>
            </a:r>
          </a:p>
          <a:p>
            <a:r>
              <a:rPr lang="en-US" altLang="ja-JP" dirty="0"/>
              <a:t>It is RAN2 to decide how to signal the frequency of </a:t>
            </a:r>
            <a:r>
              <a:rPr lang="en-US" altLang="ja-JP" dirty="0" err="1"/>
              <a:t>Pcell</a:t>
            </a:r>
            <a:r>
              <a:rPr lang="en-US" altLang="ja-JP" dirty="0"/>
              <a:t>, </a:t>
            </a:r>
            <a:r>
              <a:rPr lang="en-US" altLang="ja-JP" dirty="0" err="1"/>
              <a:t>Scell</a:t>
            </a:r>
            <a:r>
              <a:rPr lang="en-US" altLang="ja-JP" dirty="0"/>
              <a:t>, SUL, and/or the reference frequency for PRB grid, </a:t>
            </a:r>
            <a:r>
              <a:rPr lang="en-US" altLang="ja-JP" dirty="0" err="1"/>
              <a:t>etc</a:t>
            </a:r>
            <a:r>
              <a:rPr lang="en-US" altLang="ja-JP" dirty="0"/>
              <a:t>, using NR-ARFCN or other means.</a:t>
            </a:r>
          </a:p>
        </p:txBody>
      </p:sp>
    </p:spTree>
    <p:extLst>
      <p:ext uri="{BB962C8B-B14F-4D97-AF65-F5344CB8AC3E}">
        <p14:creationId xmlns:p14="http://schemas.microsoft.com/office/powerpoint/2010/main" val="2611558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472D5-3D5B-413B-ADAA-6545A927F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1EA248-45E3-4FE0-8C80-22C37DC6F1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NR-ARFCN for FR1</a:t>
            </a:r>
          </a:p>
          <a:p>
            <a:pPr lvl="1"/>
            <a:r>
              <a:rPr lang="en-US" strike="sngStrike" dirty="0"/>
              <a:t>Option A1: Define two global sets from 0Hz to 6GHz</a:t>
            </a:r>
          </a:p>
          <a:p>
            <a:pPr lvl="2"/>
            <a:r>
              <a:rPr lang="en-US" strike="sngStrike" dirty="0"/>
              <a:t>the integer multiple of 15kHz</a:t>
            </a:r>
          </a:p>
          <a:p>
            <a:pPr lvl="2"/>
            <a:r>
              <a:rPr lang="en-US" strike="sngStrike" dirty="0"/>
              <a:t>the integer multiple of 100kHz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Option B1: Define one global set from 0Hz to 24GHz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the integer multiple of 5kHz from 0 to 3GHz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the integer multiple of 15kHz from 3 to 24GHz</a:t>
            </a:r>
          </a:p>
          <a:p>
            <a:pPr lvl="1"/>
            <a:r>
              <a:rPr lang="en-US" strike="sngStrike" dirty="0"/>
              <a:t>Option C1: Define offset from sync raster</a:t>
            </a:r>
          </a:p>
          <a:p>
            <a:pPr lvl="2"/>
            <a:r>
              <a:rPr lang="en-US" strike="sngStrike" dirty="0"/>
              <a:t>Sync raster + float sync + PRB offset</a:t>
            </a:r>
          </a:p>
        </p:txBody>
      </p:sp>
    </p:spTree>
    <p:extLst>
      <p:ext uri="{BB962C8B-B14F-4D97-AF65-F5344CB8AC3E}">
        <p14:creationId xmlns:p14="http://schemas.microsoft.com/office/powerpoint/2010/main" val="334271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472D5-3D5B-413B-ADAA-6545A927F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1EA248-45E3-4FE0-8C80-22C37DC6F1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NR-ARFCN for FR2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Option A2: Define one global set from 24 GHz to 100 GHz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the integer multiple of 60kHz</a:t>
            </a:r>
          </a:p>
          <a:p>
            <a:pPr lvl="1"/>
            <a:r>
              <a:rPr lang="en-US" strike="sngStrike" dirty="0"/>
              <a:t>Option B2: Define offset from sync raster</a:t>
            </a:r>
          </a:p>
          <a:p>
            <a:pPr lvl="2"/>
            <a:r>
              <a:rPr lang="en-US" strike="sngStrike" dirty="0"/>
              <a:t>Sync raster + float sync + PRB offset</a:t>
            </a:r>
          </a:p>
        </p:txBody>
      </p:sp>
    </p:spTree>
    <p:extLst>
      <p:ext uri="{BB962C8B-B14F-4D97-AF65-F5344CB8AC3E}">
        <p14:creationId xmlns:p14="http://schemas.microsoft.com/office/powerpoint/2010/main" val="2441073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21636-5CD7-4662-8C13-63F692A8A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 (4)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0E99B1-9635-4EE9-9191-C57C15A172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NR-ARFCN range for each frequency band is tabulated in RAN4 specs.</a:t>
            </a:r>
          </a:p>
          <a:p>
            <a:r>
              <a:rPr lang="en-US" dirty="0"/>
              <a:t>Corresponding signaling is for RAN2 to design.</a:t>
            </a:r>
          </a:p>
        </p:txBody>
      </p:sp>
    </p:spTree>
    <p:extLst>
      <p:ext uri="{BB962C8B-B14F-4D97-AF65-F5344CB8AC3E}">
        <p14:creationId xmlns:p14="http://schemas.microsoft.com/office/powerpoint/2010/main" val="1547379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91E35-B018-4AEB-8E49-9E2D8CC66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assumption </a:t>
            </a:r>
            <a:r>
              <a:rPr lang="en-US"/>
              <a:t>of frequency </a:t>
            </a:r>
            <a:r>
              <a:rPr lang="en-US" dirty="0"/>
              <a:t>numbering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E2C5A2-1C27-4EF5-A174-6C7E15011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</a:t>
            </a:r>
            <a:r>
              <a:rPr lang="en-GB" baseline="-25000" dirty="0"/>
              <a:t>REF</a:t>
            </a:r>
            <a:r>
              <a:rPr lang="en-GB" dirty="0"/>
              <a:t> = F</a:t>
            </a:r>
            <a:r>
              <a:rPr lang="en-GB" baseline="-25000" dirty="0"/>
              <a:t>REF-Offs</a:t>
            </a:r>
            <a:r>
              <a:rPr lang="en-GB" dirty="0"/>
              <a:t> + </a:t>
            </a:r>
            <a:r>
              <a:rPr lang="en-GB" dirty="0" err="1"/>
              <a:t>ΔF</a:t>
            </a:r>
            <a:r>
              <a:rPr lang="en-GB" baseline="-25000" dirty="0" err="1"/>
              <a:t>Global</a:t>
            </a:r>
            <a:r>
              <a:rPr lang="en-GB" dirty="0"/>
              <a:t> (N</a:t>
            </a:r>
            <a:r>
              <a:rPr lang="en-GB" baseline="-25000" dirty="0"/>
              <a:t>REF</a:t>
            </a:r>
            <a:r>
              <a:rPr lang="en-GB" dirty="0"/>
              <a:t> – N</a:t>
            </a:r>
            <a:r>
              <a:rPr lang="en-GB" baseline="-25000" dirty="0"/>
              <a:t>REF-Offs</a:t>
            </a:r>
            <a:r>
              <a:rPr lang="en-GB" dirty="0"/>
              <a:t>)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F471E9B-EA06-46B5-ACA5-1353CFBDC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297313"/>
              </p:ext>
            </p:extLst>
          </p:nvPr>
        </p:nvGraphicFramePr>
        <p:xfrm>
          <a:off x="838200" y="3083513"/>
          <a:ext cx="10416208" cy="21271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3004">
                  <a:extLst>
                    <a:ext uri="{9D8B030D-6E8A-4147-A177-3AD203B41FA5}">
                      <a16:colId xmlns:a16="http://schemas.microsoft.com/office/drawing/2014/main" val="3632793931"/>
                    </a:ext>
                  </a:extLst>
                </a:gridCol>
                <a:gridCol w="2258304">
                  <a:extLst>
                    <a:ext uri="{9D8B030D-6E8A-4147-A177-3AD203B41FA5}">
                      <a16:colId xmlns:a16="http://schemas.microsoft.com/office/drawing/2014/main" val="3891931585"/>
                    </a:ext>
                  </a:extLst>
                </a:gridCol>
                <a:gridCol w="1279204">
                  <a:extLst>
                    <a:ext uri="{9D8B030D-6E8A-4147-A177-3AD203B41FA5}">
                      <a16:colId xmlns:a16="http://schemas.microsoft.com/office/drawing/2014/main" val="1130917160"/>
                    </a:ext>
                  </a:extLst>
                </a:gridCol>
                <a:gridCol w="1920684">
                  <a:extLst>
                    <a:ext uri="{9D8B030D-6E8A-4147-A177-3AD203B41FA5}">
                      <a16:colId xmlns:a16="http://schemas.microsoft.com/office/drawing/2014/main" val="2260966380"/>
                    </a:ext>
                  </a:extLst>
                </a:gridCol>
                <a:gridCol w="1425507">
                  <a:extLst>
                    <a:ext uri="{9D8B030D-6E8A-4147-A177-3AD203B41FA5}">
                      <a16:colId xmlns:a16="http://schemas.microsoft.com/office/drawing/2014/main" val="1047270681"/>
                    </a:ext>
                  </a:extLst>
                </a:gridCol>
                <a:gridCol w="2119505">
                  <a:extLst>
                    <a:ext uri="{9D8B030D-6E8A-4147-A177-3AD203B41FA5}">
                      <a16:colId xmlns:a16="http://schemas.microsoft.com/office/drawing/2014/main" val="1821451533"/>
                    </a:ext>
                  </a:extLst>
                </a:gridCol>
              </a:tblGrid>
              <a:tr h="85084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Frequency range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Range covered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ΔF</a:t>
                      </a:r>
                      <a:r>
                        <a:rPr lang="en-GB" sz="1600" baseline="-25000" dirty="0" err="1">
                          <a:effectLst/>
                        </a:rPr>
                        <a:t>Global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</a:t>
                      </a:r>
                      <a:r>
                        <a:rPr lang="en-GB" sz="1600" baseline="-25000" dirty="0">
                          <a:effectLst/>
                        </a:rPr>
                        <a:t>REF-Offs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</a:t>
                      </a:r>
                      <a:r>
                        <a:rPr lang="en-GB" sz="1600" baseline="-25000" dirty="0">
                          <a:effectLst/>
                        </a:rPr>
                        <a:t>REF-Offs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Range of N</a:t>
                      </a:r>
                      <a:r>
                        <a:rPr lang="en-GB" sz="1600" baseline="-25000" dirty="0">
                          <a:effectLst/>
                        </a:rPr>
                        <a:t>REF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4020104"/>
                  </a:ext>
                </a:extLst>
              </a:tr>
              <a:tr h="425422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FR1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0 – 3000 MHz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5 kHz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0 MHz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0 – 599999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49755540"/>
                  </a:ext>
                </a:extLst>
              </a:tr>
              <a:tr h="425422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FR1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3000 – 24000 MHz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15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3000 MHz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600000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600000 – 1999999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7970515"/>
                  </a:ext>
                </a:extLst>
              </a:tr>
              <a:tr h="425422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FR2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24000 – 100000 MHz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60 kHz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24000 MHz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2000000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2000000 – 3266667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69330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1909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</TotalTime>
  <Words>403</Words>
  <Application>Microsoft Office PowerPoint</Application>
  <PresentationFormat>Widescreen</PresentationFormat>
  <Paragraphs>90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等线</vt:lpstr>
      <vt:lpstr>游ゴシック</vt:lpstr>
      <vt:lpstr>Arial</vt:lpstr>
      <vt:lpstr>Calibri</vt:lpstr>
      <vt:lpstr>Calibri Light</vt:lpstr>
      <vt:lpstr>Times New Roman</vt:lpstr>
      <vt:lpstr>Office Theme</vt:lpstr>
      <vt:lpstr>WF on channel raster</vt:lpstr>
      <vt:lpstr>Background</vt:lpstr>
      <vt:lpstr>Background</vt:lpstr>
      <vt:lpstr>Discussion points</vt:lpstr>
      <vt:lpstr>Agreement (1)</vt:lpstr>
      <vt:lpstr>Agreement (2)</vt:lpstr>
      <vt:lpstr>Agreement (3)</vt:lpstr>
      <vt:lpstr>Agreement (4) </vt:lpstr>
      <vt:lpstr>Working assumption of frequency numbering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channel raster</dc:title>
  <dc:creator>Hisashi Onozawa</dc:creator>
  <cp:lastModifiedBy>Hisashi Onozawa</cp:lastModifiedBy>
  <cp:revision>52</cp:revision>
  <dcterms:created xsi:type="dcterms:W3CDTF">2017-11-30T09:48:02Z</dcterms:created>
  <dcterms:modified xsi:type="dcterms:W3CDTF">2017-12-01T04:40:39Z</dcterms:modified>
</cp:coreProperties>
</file>