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11"/>
  </p:notesMasterIdLst>
  <p:sldIdLst>
    <p:sldId id="256" r:id="rId5"/>
    <p:sldId id="370" r:id="rId6"/>
    <p:sldId id="371" r:id="rId7"/>
    <p:sldId id="369" r:id="rId8"/>
    <p:sldId id="372" r:id="rId9"/>
    <p:sldId id="367" r:id="rId10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F81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0"/>
    <p:restoredTop sz="87234" autoAdjust="0"/>
  </p:normalViewPr>
  <p:slideViewPr>
    <p:cSldViewPr>
      <p:cViewPr varScale="1">
        <p:scale>
          <a:sx n="72" d="100"/>
          <a:sy n="72" d="100"/>
        </p:scale>
        <p:origin x="1326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75537853-6863-43AE-85A5-FD2BFAE74ADB}" type="datetimeFigureOut">
              <a:rPr lang="ru-RU"/>
              <a:pPr>
                <a:defRPr/>
              </a:pPr>
              <a:t>01.12.2017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/>
              <a:t>Click to edit Master text styles</a:t>
            </a:r>
          </a:p>
          <a:p>
            <a:pPr lvl="1"/>
            <a:r>
              <a:rPr lang="en-US" altLang="zh-CN" noProof="0"/>
              <a:t>Second level</a:t>
            </a:r>
          </a:p>
          <a:p>
            <a:pPr lvl="2"/>
            <a:r>
              <a:rPr lang="en-US" altLang="zh-CN" noProof="0"/>
              <a:t>Third level</a:t>
            </a:r>
          </a:p>
          <a:p>
            <a:pPr lvl="3"/>
            <a:r>
              <a:rPr lang="en-US" altLang="zh-CN" noProof="0"/>
              <a:t>Fourth level</a:t>
            </a:r>
          </a:p>
          <a:p>
            <a:pPr lvl="4"/>
            <a:r>
              <a:rPr lang="en-US" altLang="zh-CN" noProof="0"/>
              <a:t>Fifth level</a:t>
            </a:r>
            <a:endParaRPr lang="ru-RU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27CD4769-0BB6-45D4-A064-74B83B7F08AD}" type="slidenum">
              <a:rPr lang="ru-RU" altLang="zh-CN"/>
              <a:pPr>
                <a:defRPr/>
              </a:pPr>
              <a:t>‹#›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82698925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BC4CC9-6CB1-437C-8D3A-FA6995039102}" type="datetime1">
              <a:rPr lang="en-US" altLang="zh-CN"/>
              <a:pPr>
                <a:defRPr/>
              </a:pPr>
              <a:t>12/1/2017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849302-6650-4055-83F8-DA6D08ACFB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04440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A79AAC-5642-4F71-8177-64111B0BF4D0}" type="datetime1">
              <a:rPr lang="en-US" altLang="zh-CN"/>
              <a:pPr>
                <a:defRPr/>
              </a:pPr>
              <a:t>12/1/2017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5A969E-5C91-486B-A857-B8BBFC6B2E7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804041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4EB096-859F-4893-9F1B-B8A59FA668CF}" type="datetime1">
              <a:rPr lang="en-US" altLang="zh-CN"/>
              <a:pPr>
                <a:defRPr/>
              </a:pPr>
              <a:t>12/1/2017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ACC07C-8C39-42AD-87B8-871AB2DE586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183869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F5C329-75CE-4A6D-B5E7-4752A06958A6}" type="datetime1">
              <a:rPr lang="en-US" altLang="zh-CN"/>
              <a:pPr>
                <a:defRPr/>
              </a:pPr>
              <a:t>12/1/2017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42F0DE-7C71-41E7-B4AE-5A68D73E055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102382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045E17-89E3-4769-AE64-2B62E066696A}" type="datetime1">
              <a:rPr lang="en-US" altLang="zh-CN"/>
              <a:pPr>
                <a:defRPr/>
              </a:pPr>
              <a:t>12/1/2017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1952A3-AB64-4612-8C6C-13B7E916577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664625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7DAC5F-74A5-4C1D-B7B8-9A6BF01BB73B}" type="datetime1">
              <a:rPr lang="en-US" altLang="zh-CN"/>
              <a:pPr>
                <a:defRPr/>
              </a:pPr>
              <a:t>12/1/2017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4182F7-EE69-412D-A062-2B0476207AB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17011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657A4B-F923-47F7-80E1-128ACDCB0439}" type="datetime1">
              <a:rPr lang="en-US" altLang="zh-CN"/>
              <a:pPr>
                <a:defRPr/>
              </a:pPr>
              <a:t>12/1/2017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4AEEA2-3481-4E5C-8CB1-930B394477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30564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E13CFB-026D-4E5F-9883-A175DE4CF109}" type="datetime1">
              <a:rPr lang="en-US" altLang="zh-CN"/>
              <a:pPr>
                <a:defRPr/>
              </a:pPr>
              <a:t>12/1/2017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0B388A-8BD3-4B0F-840B-09B37A17269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589004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649C7-FA0E-496C-AC49-A32A1ECA3AF3}" type="datetime1">
              <a:rPr lang="en-US" altLang="zh-CN"/>
              <a:pPr>
                <a:defRPr/>
              </a:pPr>
              <a:t>12/1/2017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E1543B-E6D4-4420-A69A-678F14AB25F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67872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1A6E54-37F6-482B-AAB4-F1C37D5B425C}" type="datetime1">
              <a:rPr lang="en-US" altLang="zh-CN"/>
              <a:pPr>
                <a:defRPr/>
              </a:pPr>
              <a:t>12/1/2017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5DFAAE-6313-4347-9F3B-EDDB7B297E1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536123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B86E9C-760C-48F7-A642-B4481A2DB990}" type="datetime1">
              <a:rPr lang="en-US" altLang="zh-CN"/>
              <a:pPr>
                <a:defRPr/>
              </a:pPr>
              <a:t>12/1/2017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C4FB88-7B7D-4DBD-B264-A12BF7B529F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15182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219200"/>
            <a:ext cx="8229600" cy="4906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C59409CB-252A-4827-ACE8-6A0B23E018A7}" type="datetime1">
              <a:rPr lang="en-US" altLang="zh-CN"/>
              <a:pPr>
                <a:defRPr/>
              </a:pPr>
              <a:t>12/1/2017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E1758D0-0D5E-407D-BE7F-8007B73ECF6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963738"/>
          </a:xfrm>
        </p:spPr>
        <p:txBody>
          <a:bodyPr/>
          <a:lstStyle/>
          <a:p>
            <a:pPr eaLnBrk="1" hangingPunct="1"/>
            <a:r>
              <a:rPr lang="en-GB" altLang="en-US" sz="4000" dirty="0"/>
              <a:t>WF on NR UE REFSENS SNR</a:t>
            </a:r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533400" y="4654550"/>
            <a:ext cx="7924800" cy="1752600"/>
          </a:xfrm>
        </p:spPr>
        <p:txBody>
          <a:bodyPr/>
          <a:lstStyle/>
          <a:p>
            <a:pPr eaLnBrk="1" hangingPunct="1"/>
            <a:r>
              <a:rPr lang="en-US" altLang="en-US" sz="2800" dirty="0">
                <a:solidFill>
                  <a:srgbClr val="898989"/>
                </a:solidFill>
              </a:rPr>
              <a:t>Ericsson </a:t>
            </a:r>
          </a:p>
        </p:txBody>
      </p:sp>
      <p:sp>
        <p:nvSpPr>
          <p:cNvPr id="3076" name="TextBox 3"/>
          <p:cNvSpPr txBox="1">
            <a:spLocks noChangeArrowheads="1"/>
          </p:cNvSpPr>
          <p:nvPr/>
        </p:nvSpPr>
        <p:spPr bwMode="auto">
          <a:xfrm>
            <a:off x="296863" y="323850"/>
            <a:ext cx="3389902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1800" b="1" dirty="0"/>
              <a:t>3GPP TSG-RAN WG4 Meeting #</a:t>
            </a:r>
            <a:r>
              <a:rPr lang="ru-RU" altLang="zh-CN" sz="1800" b="1" dirty="0"/>
              <a:t>8</a:t>
            </a:r>
            <a:r>
              <a:rPr lang="en-US" altLang="zh-CN" sz="1800" b="1" dirty="0"/>
              <a:t>5</a:t>
            </a:r>
            <a:br>
              <a:rPr lang="en-US" altLang="zh-CN" sz="1800" b="1" dirty="0"/>
            </a:br>
            <a:r>
              <a:rPr lang="en-GB" sz="1800" b="1" dirty="0"/>
              <a:t>Reno, US, 27 Nov - 1 Dec 2017</a:t>
            </a:r>
            <a:endParaRPr lang="en-US" altLang="zh-CN" sz="1800" b="1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/>
              <a:t>Agenda Item: </a:t>
            </a:r>
            <a:r>
              <a:rPr lang="en-GB" sz="1800" b="1" dirty="0"/>
              <a:t>9.4.4.1</a:t>
            </a:r>
            <a:endParaRPr lang="en-US" altLang="zh-CN" sz="1800" b="1" dirty="0">
              <a:solidFill>
                <a:srgbClr val="FF0000"/>
              </a:solidFill>
            </a:endParaRPr>
          </a:p>
        </p:txBody>
      </p:sp>
      <p:sp>
        <p:nvSpPr>
          <p:cNvPr id="3077" name="TextBox 4"/>
          <p:cNvSpPr txBox="1">
            <a:spLocks noChangeArrowheads="1"/>
          </p:cNvSpPr>
          <p:nvPr/>
        </p:nvSpPr>
        <p:spPr bwMode="auto">
          <a:xfrm>
            <a:off x="7479904" y="323850"/>
            <a:ext cx="13211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/>
              <a:t>R4-1714028</a:t>
            </a:r>
            <a:endParaRPr lang="zh-CN" altLang="en-US" sz="1800" b="1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A68D59-B71B-4A1B-BA4D-32873256B4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 (1/2)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FAC9B6B-2A35-4546-B0AD-4F0014BF09D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simulation assumptions were agreed as following from previous meeting.</a:t>
            </a:r>
          </a:p>
          <a:p>
            <a:pPr lvl="1" algn="just"/>
            <a:r>
              <a:rPr lang="en-GB" dirty="0"/>
              <a:t>Channel bandwidth and SCS</a:t>
            </a:r>
          </a:p>
          <a:p>
            <a:pPr lvl="2" algn="just"/>
            <a:r>
              <a:rPr lang="en-GB" dirty="0"/>
              <a:t>Provide REFSENS SNR analysis for at least for the following CBW/SCS combinations</a:t>
            </a:r>
          </a:p>
          <a:p>
            <a:pPr lvl="3" algn="just"/>
            <a:r>
              <a:rPr lang="en-GB" dirty="0"/>
              <a:t>Set 1: FR1, 10 MHz CBW + 15 kHz SCS (52 PRBs)</a:t>
            </a:r>
          </a:p>
          <a:p>
            <a:pPr lvl="3" algn="just"/>
            <a:r>
              <a:rPr lang="en-GB" dirty="0"/>
              <a:t>Set 2: FR1, 50 MHz CBW + 30 kHz SCS (133 PRBs)</a:t>
            </a:r>
          </a:p>
          <a:p>
            <a:pPr lvl="3" algn="just"/>
            <a:r>
              <a:rPr lang="en-GB" dirty="0"/>
              <a:t>Set 3: FR2, 50 MHz CBW + 60 kHz SCS (66 PRBs)</a:t>
            </a:r>
          </a:p>
          <a:p>
            <a:pPr lvl="2" algn="just"/>
            <a:r>
              <a:rPr lang="en-GB" dirty="0"/>
              <a:t>Interested companies are encouraged to provide results for following combinations</a:t>
            </a:r>
          </a:p>
          <a:p>
            <a:pPr lvl="3" algn="just"/>
            <a:r>
              <a:rPr lang="en-US" dirty="0"/>
              <a:t>FR1</a:t>
            </a:r>
          </a:p>
          <a:p>
            <a:pPr lvl="3" algn="just"/>
            <a:endParaRPr lang="en-US" dirty="0"/>
          </a:p>
          <a:p>
            <a:pPr lvl="3" algn="just"/>
            <a:endParaRPr lang="en-US" dirty="0"/>
          </a:p>
          <a:p>
            <a:pPr lvl="3" algn="just"/>
            <a:r>
              <a:rPr lang="en-US" dirty="0"/>
              <a:t>FR2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482719D-29DB-4E79-A19F-88926CD02A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2</a:t>
            </a:fld>
            <a:endParaRPr lang="en-US" altLang="zh-CN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2AEC4D85-AB61-45EF-8077-55A22E50745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35717282"/>
              </p:ext>
            </p:extLst>
          </p:nvPr>
        </p:nvGraphicFramePr>
        <p:xfrm>
          <a:off x="2514600" y="4648200"/>
          <a:ext cx="5867399" cy="6872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4299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74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6474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2283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2283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283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283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64744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464744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464744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406656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</a:tblGrid>
              <a:tr h="23008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dirty="0">
                          <a:latin typeface="Arial"/>
                          <a:ea typeface="SimSun"/>
                          <a:cs typeface="Arial"/>
                        </a:rPr>
                        <a:t>CBW, MHz</a:t>
                      </a:r>
                      <a:endParaRPr lang="en-US" sz="900" b="1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dirty="0">
                          <a:latin typeface="Arial"/>
                          <a:ea typeface="SimSun"/>
                          <a:cs typeface="Arial"/>
                        </a:rPr>
                        <a:t>5</a:t>
                      </a:r>
                      <a:endParaRPr lang="en-US" sz="900" b="1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dirty="0">
                          <a:latin typeface="Arial"/>
                          <a:ea typeface="SimSun"/>
                          <a:cs typeface="Arial"/>
                        </a:rPr>
                        <a:t>10</a:t>
                      </a:r>
                      <a:endParaRPr lang="en-US" sz="900" b="1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dirty="0">
                          <a:latin typeface="Arial"/>
                          <a:ea typeface="SimSun"/>
                          <a:cs typeface="Arial"/>
                        </a:rPr>
                        <a:t>15</a:t>
                      </a:r>
                      <a:endParaRPr lang="en-US" sz="900" b="1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>
                          <a:latin typeface="Arial"/>
                          <a:ea typeface="SimSun"/>
                          <a:cs typeface="Arial"/>
                        </a:rPr>
                        <a:t>20</a:t>
                      </a:r>
                      <a:endParaRPr lang="en-US" sz="900" b="1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dirty="0">
                          <a:latin typeface="Arial"/>
                          <a:ea typeface="SimSun"/>
                          <a:cs typeface="Arial"/>
                        </a:rPr>
                        <a:t>25</a:t>
                      </a:r>
                      <a:endParaRPr lang="en-US" sz="900" b="1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dirty="0">
                          <a:latin typeface="Arial"/>
                          <a:ea typeface="SimSun"/>
                          <a:cs typeface="Arial"/>
                        </a:rPr>
                        <a:t>40</a:t>
                      </a:r>
                      <a:endParaRPr lang="en-US" sz="900" b="1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Arial"/>
                          <a:ea typeface="SimSun"/>
                          <a:cs typeface="Arial"/>
                        </a:rPr>
                        <a:t>50</a:t>
                      </a:r>
                      <a:endParaRPr lang="en-US" sz="900" b="1" dirty="0">
                        <a:solidFill>
                          <a:schemeClr val="bg1">
                            <a:lumMod val="75000"/>
                          </a:schemeClr>
                        </a:solidFill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dirty="0">
                          <a:latin typeface="Arial"/>
                          <a:ea typeface="SimSun"/>
                          <a:cs typeface="Arial"/>
                        </a:rPr>
                        <a:t>60</a:t>
                      </a:r>
                      <a:endParaRPr lang="en-US" sz="900" b="1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dirty="0">
                          <a:latin typeface="Arial"/>
                          <a:ea typeface="SimSun"/>
                          <a:cs typeface="Arial"/>
                        </a:rPr>
                        <a:t>80</a:t>
                      </a:r>
                      <a:endParaRPr lang="en-US" sz="900" b="1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dirty="0">
                          <a:latin typeface="Arial"/>
                          <a:ea typeface="SimSun"/>
                          <a:cs typeface="Arial"/>
                        </a:rPr>
                        <a:t>100</a:t>
                      </a:r>
                      <a:endParaRPr lang="en-US" sz="900" b="1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5521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dk1"/>
                          </a:solidFill>
                          <a:latin typeface="Arial"/>
                          <a:ea typeface="SimSun"/>
                          <a:cs typeface="Arial"/>
                        </a:rPr>
                        <a:t>SCS (kHz)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Arial"/>
                        </a:rPr>
                        <a:t>15</a:t>
                      </a:r>
                      <a:endParaRPr lang="en-US" sz="9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Arial"/>
                          <a:ea typeface="Times New Roman"/>
                          <a:cs typeface="Arial"/>
                        </a:rPr>
                        <a:t>15</a:t>
                      </a:r>
                      <a:endParaRPr lang="en-US" sz="900" dirty="0">
                        <a:solidFill>
                          <a:schemeClr val="bg1">
                            <a:lumMod val="75000"/>
                          </a:schemeClr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Arial"/>
                        </a:rPr>
                        <a:t>15</a:t>
                      </a:r>
                      <a:endParaRPr lang="en-US" sz="9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Arial"/>
                        </a:rPr>
                        <a:t>15</a:t>
                      </a:r>
                      <a:endParaRPr lang="en-US" sz="9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Arial"/>
                        </a:rPr>
                        <a:t>30</a:t>
                      </a:r>
                      <a:endParaRPr lang="en-US" sz="9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Arial"/>
                        </a:rPr>
                        <a:t>30</a:t>
                      </a:r>
                      <a:endParaRPr lang="en-US" sz="9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Arial"/>
                          <a:ea typeface="SimSun"/>
                          <a:cs typeface="Arial"/>
                        </a:rPr>
                        <a:t>30</a:t>
                      </a:r>
                      <a:endParaRPr lang="en-US" sz="900" dirty="0">
                        <a:solidFill>
                          <a:schemeClr val="bg1">
                            <a:lumMod val="75000"/>
                          </a:schemeClr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Arial"/>
                        </a:rPr>
                        <a:t>60</a:t>
                      </a:r>
                      <a:endParaRPr lang="en-US" sz="9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Arial"/>
                        </a:rPr>
                        <a:t>60</a:t>
                      </a:r>
                      <a:endParaRPr lang="en-US" sz="9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Arial"/>
                        </a:rPr>
                        <a:t>60</a:t>
                      </a:r>
                      <a:endParaRPr lang="en-US" sz="9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3995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dk1"/>
                          </a:solidFill>
                          <a:latin typeface="Arial"/>
                          <a:ea typeface="SimSun"/>
                          <a:cs typeface="Arial"/>
                        </a:rPr>
                        <a:t>Number of PRBs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Arial"/>
                        </a:rPr>
                        <a:t>25</a:t>
                      </a:r>
                      <a:endParaRPr lang="en-US" sz="9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Arial"/>
                          <a:ea typeface="SimSun"/>
                          <a:cs typeface="Arial"/>
                        </a:rPr>
                        <a:t>52</a:t>
                      </a:r>
                      <a:endParaRPr lang="en-US" sz="900" dirty="0">
                        <a:solidFill>
                          <a:schemeClr val="bg1">
                            <a:lumMod val="75000"/>
                          </a:schemeClr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Arial"/>
                        </a:rPr>
                        <a:t>79</a:t>
                      </a:r>
                      <a:endParaRPr lang="en-US" sz="9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Arial"/>
                        </a:rPr>
                        <a:t>106</a:t>
                      </a:r>
                      <a:endParaRPr lang="en-US" sz="9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Arial"/>
                        </a:rPr>
                        <a:t>65</a:t>
                      </a:r>
                      <a:endParaRPr lang="en-US" sz="9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Arial"/>
                        </a:rPr>
                        <a:t>106</a:t>
                      </a:r>
                      <a:endParaRPr lang="en-US" sz="9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Arial"/>
                          <a:ea typeface="SimSun"/>
                          <a:cs typeface="Arial"/>
                        </a:rPr>
                        <a:t>133</a:t>
                      </a:r>
                      <a:endParaRPr lang="en-US" sz="900" dirty="0">
                        <a:solidFill>
                          <a:schemeClr val="bg1">
                            <a:lumMod val="75000"/>
                          </a:schemeClr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Arial"/>
                        </a:rPr>
                        <a:t>79</a:t>
                      </a:r>
                      <a:endParaRPr lang="en-US" sz="9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Arial"/>
                        </a:rPr>
                        <a:t>107</a:t>
                      </a:r>
                      <a:endParaRPr lang="en-US" sz="9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Arial"/>
                        </a:rPr>
                        <a:t>135</a:t>
                      </a:r>
                      <a:endParaRPr lang="en-US" sz="9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91C164EE-18B8-4284-BFFA-5A389BAD8FC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1232871"/>
              </p:ext>
            </p:extLst>
          </p:nvPr>
        </p:nvGraphicFramePr>
        <p:xfrm>
          <a:off x="2514600" y="5562600"/>
          <a:ext cx="3657602" cy="685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6679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477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4770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4770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4770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37029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dirty="0">
                          <a:latin typeface="Arial"/>
                          <a:ea typeface="SimSun"/>
                          <a:cs typeface="Arial"/>
                        </a:rPr>
                        <a:t>CBW, MHz</a:t>
                      </a:r>
                      <a:endParaRPr lang="en-US" sz="900" b="1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kern="12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Arial"/>
                          <a:ea typeface="SimSun"/>
                          <a:cs typeface="Arial"/>
                        </a:rPr>
                        <a:t>50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kern="1200" dirty="0">
                          <a:solidFill>
                            <a:schemeClr val="lt1"/>
                          </a:solidFill>
                          <a:latin typeface="Arial"/>
                          <a:ea typeface="SimSun"/>
                          <a:cs typeface="Arial"/>
                        </a:rPr>
                        <a:t>100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kern="1200" dirty="0">
                          <a:solidFill>
                            <a:schemeClr val="lt1"/>
                          </a:solidFill>
                          <a:latin typeface="Arial"/>
                          <a:ea typeface="SimSun"/>
                          <a:cs typeface="Arial"/>
                        </a:rPr>
                        <a:t>200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kern="1200" dirty="0">
                          <a:solidFill>
                            <a:schemeClr val="lt1"/>
                          </a:solidFill>
                          <a:latin typeface="Arial"/>
                          <a:ea typeface="SimSun"/>
                          <a:cs typeface="Arial"/>
                        </a:rPr>
                        <a:t>400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7029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dk1"/>
                          </a:solidFill>
                          <a:latin typeface="Arial"/>
                          <a:ea typeface="SimSun"/>
                          <a:cs typeface="Arial"/>
                        </a:rPr>
                        <a:t>SCS (kHz)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Arial"/>
                          <a:ea typeface="SimSun"/>
                          <a:cs typeface="Arial"/>
                        </a:rPr>
                        <a:t>60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Arial"/>
                        </a:rPr>
                        <a:t>60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Arial"/>
                        </a:rPr>
                        <a:t>120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Arial"/>
                        </a:rPr>
                        <a:t>120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37029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dk1"/>
                          </a:solidFill>
                          <a:latin typeface="Arial"/>
                          <a:ea typeface="SimSun"/>
                          <a:cs typeface="Arial"/>
                        </a:rPr>
                        <a:t>Number of PRBs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Arial"/>
                          <a:ea typeface="SimSun"/>
                          <a:cs typeface="Arial"/>
                        </a:rPr>
                        <a:t>66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Arial"/>
                        </a:rPr>
                        <a:t>132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Arial"/>
                        </a:rPr>
                        <a:t>132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Arial"/>
                        </a:rPr>
                        <a:t>264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15426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7FF6B7-D5A7-4C28-9B1C-6F6A285F42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 (2/2)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53C7C97-C9BF-4B20-84EB-5F5D5577001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Following the previous slides as agreed simulation assumption</a:t>
            </a:r>
          </a:p>
          <a:p>
            <a:pPr lvl="1"/>
            <a:r>
              <a:rPr lang="en-GB" dirty="0"/>
              <a:t>DL control channel configuration: </a:t>
            </a:r>
          </a:p>
          <a:p>
            <a:pPr lvl="2"/>
            <a:r>
              <a:rPr lang="en-GB" dirty="0"/>
              <a:t>3 symbols per-slot are used for DL control channel for CBW=5MHz </a:t>
            </a:r>
          </a:p>
          <a:p>
            <a:pPr lvl="2"/>
            <a:r>
              <a:rPr lang="en-GB" dirty="0"/>
              <a:t>2 symbols per-slot are used for DL control channel for CBW&gt;5MHz </a:t>
            </a:r>
          </a:p>
          <a:p>
            <a:pPr lvl="1"/>
            <a:r>
              <a:rPr lang="en-GB" dirty="0"/>
              <a:t>SS Block configuration: </a:t>
            </a:r>
          </a:p>
          <a:p>
            <a:pPr lvl="2"/>
            <a:r>
              <a:rPr lang="en-GB" dirty="0"/>
              <a:t>Schedule PDSCH in slots without SS blocks</a:t>
            </a:r>
          </a:p>
          <a:p>
            <a:pPr lvl="1"/>
            <a:r>
              <a:rPr lang="en-GB" dirty="0"/>
              <a:t>TRS and CSI-RS configuration</a:t>
            </a:r>
          </a:p>
          <a:p>
            <a:pPr lvl="2"/>
            <a:r>
              <a:rPr lang="en-GB" dirty="0"/>
              <a:t>Schedule PDSCH transmissions in the slots without TRS / CSI-RS.</a:t>
            </a:r>
          </a:p>
          <a:p>
            <a:pPr lvl="1"/>
            <a:r>
              <a:rPr lang="en-GB" dirty="0"/>
              <a:t>Practical channel and noise estimation are captured in the REFSENS SNR term. </a:t>
            </a:r>
          </a:p>
          <a:p>
            <a:pPr lvl="1"/>
            <a:endParaRPr lang="en-GB" dirty="0"/>
          </a:p>
          <a:p>
            <a:pPr lvl="1"/>
            <a:endParaRPr lang="en-GB" dirty="0"/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E28B7BC-B896-4B88-8F4A-EE60DE7417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3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61944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B34B59-822C-4ADE-9B9B-C742B4791E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Online agreements made in RAN4#85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A6E81ED-CE3A-4AE6-AAD4-CCB5EB2019B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following agreements were made and captured in the chairman’s notes.</a:t>
            </a:r>
            <a:endParaRPr lang="sv-SE" dirty="0"/>
          </a:p>
          <a:p>
            <a:pPr lvl="1"/>
            <a:r>
              <a:rPr lang="en-US" dirty="0"/>
              <a:t>Use CR=1/3 for the REFSENS SNR simulation assumption.</a:t>
            </a:r>
            <a:endParaRPr lang="sv-SE" dirty="0"/>
          </a:p>
          <a:p>
            <a:pPr lvl="1"/>
            <a:r>
              <a:rPr lang="en-US" dirty="0"/>
              <a:t>Use PRB bundling size 2 for the REFSENS SNR simulation assumption.</a:t>
            </a:r>
          </a:p>
          <a:p>
            <a:pPr lvl="1"/>
            <a:r>
              <a:rPr lang="en-GB" dirty="0"/>
              <a:t>Still use -1dB SNR value for the NR UE REFSENS analysis target</a:t>
            </a:r>
          </a:p>
          <a:p>
            <a:pPr lvl="1"/>
            <a:r>
              <a:rPr lang="en-GB" dirty="0"/>
              <a:t>Agree on the following REFSENS definition procedure</a:t>
            </a:r>
            <a:endParaRPr lang="sv-SE" dirty="0"/>
          </a:p>
          <a:p>
            <a:pPr lvl="2"/>
            <a:r>
              <a:rPr lang="en-GB" dirty="0"/>
              <a:t>Use tentative SNR = -1 dB as the assumption for NR RF REFSENS definition</a:t>
            </a:r>
            <a:endParaRPr lang="sv-SE" dirty="0"/>
          </a:p>
          <a:p>
            <a:pPr lvl="2"/>
            <a:r>
              <a:rPr lang="en-GB" dirty="0"/>
              <a:t>Define REFSENS FRC and define corresponding SNR value (</a:t>
            </a:r>
            <a:r>
              <a:rPr lang="en-GB" dirty="0" err="1"/>
              <a:t>SNR</a:t>
            </a:r>
            <a:r>
              <a:rPr lang="en-GB" baseline="-25000" dirty="0" err="1"/>
              <a:t>Final</a:t>
            </a:r>
            <a:r>
              <a:rPr lang="en-GB" dirty="0"/>
              <a:t>) as per RAN1 work progress (final SNR value may be different from tentative SNR)</a:t>
            </a:r>
            <a:endParaRPr lang="sv-SE" dirty="0"/>
          </a:p>
          <a:p>
            <a:pPr lvl="2"/>
            <a:r>
              <a:rPr lang="en-GB" dirty="0"/>
              <a:t>Replace the tentative SNR value with final SNR value once it is finalized as follows: </a:t>
            </a:r>
            <a:r>
              <a:rPr lang="en-GB" dirty="0" err="1"/>
              <a:t>REFSENS</a:t>
            </a:r>
            <a:r>
              <a:rPr lang="en-GB" baseline="-25000" dirty="0" err="1"/>
              <a:t>Final</a:t>
            </a:r>
            <a:r>
              <a:rPr lang="en-GB" dirty="0"/>
              <a:t> = REFSENS + </a:t>
            </a:r>
            <a:r>
              <a:rPr lang="en-GB" dirty="0" err="1"/>
              <a:t>SNR</a:t>
            </a:r>
            <a:r>
              <a:rPr lang="en-GB" baseline="-25000" dirty="0" err="1"/>
              <a:t>Final</a:t>
            </a:r>
            <a:r>
              <a:rPr lang="en-GB" dirty="0"/>
              <a:t> – SNR</a:t>
            </a:r>
            <a:endParaRPr lang="sv-SE" dirty="0"/>
          </a:p>
          <a:p>
            <a:endParaRPr lang="sv-SE" dirty="0"/>
          </a:p>
          <a:p>
            <a:endParaRPr lang="sv-SE" dirty="0"/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8CD9A53-DF0B-4BCE-BC95-76B7DFEA2C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4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2160236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11A92D-3B2E-4E93-A1D3-F6A48E7375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WF for further simulation assumptions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CA08C4-151E-4217-8D4B-6C71DB3225F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/>
              <a:t>Take the following configuration as the working assumption unless further issues are identified.</a:t>
            </a:r>
          </a:p>
          <a:p>
            <a:pPr lvl="1"/>
            <a:r>
              <a:rPr lang="en-GB" sz="1800" dirty="0"/>
              <a:t>DMRS configuration: </a:t>
            </a:r>
          </a:p>
          <a:p>
            <a:pPr lvl="2"/>
            <a:r>
              <a:rPr lang="en-GB" sz="1600" dirty="0"/>
              <a:t>Option 1: Front loaded Type 1, DL-DMRS-</a:t>
            </a:r>
            <a:r>
              <a:rPr lang="en-GB" sz="1600" dirty="0" err="1"/>
              <a:t>len</a:t>
            </a:r>
            <a:r>
              <a:rPr lang="en-GB" sz="1600" dirty="0"/>
              <a:t> = 1, DL-DMRS-add-</a:t>
            </a:r>
            <a:r>
              <a:rPr lang="en-GB" sz="1600" dirty="0" err="1"/>
              <a:t>pos</a:t>
            </a:r>
            <a:r>
              <a:rPr lang="en-GB" sz="1600" dirty="0"/>
              <a:t> = 2</a:t>
            </a:r>
          </a:p>
          <a:p>
            <a:pPr lvl="2"/>
            <a:r>
              <a:rPr lang="en-GB" sz="1600" dirty="0"/>
              <a:t>Option 2: Front loaded Type 1, DL-DMRS-</a:t>
            </a:r>
            <a:r>
              <a:rPr lang="en-GB" sz="1600" dirty="0" err="1"/>
              <a:t>len</a:t>
            </a:r>
            <a:r>
              <a:rPr lang="en-GB" sz="1600" dirty="0"/>
              <a:t> = 1, DL-DMRS-add-</a:t>
            </a:r>
            <a:r>
              <a:rPr lang="en-GB" sz="1600" dirty="0" err="1"/>
              <a:t>pos</a:t>
            </a:r>
            <a:r>
              <a:rPr lang="en-GB" sz="1600" dirty="0"/>
              <a:t> = 3</a:t>
            </a:r>
          </a:p>
          <a:p>
            <a:pPr lvl="2"/>
            <a:r>
              <a:rPr lang="en-GB" sz="1600" dirty="0"/>
              <a:t>Option 3: Front loaded Type 1, DL-DMRS-</a:t>
            </a:r>
            <a:r>
              <a:rPr lang="en-GB" sz="1600" dirty="0" err="1"/>
              <a:t>len</a:t>
            </a:r>
            <a:r>
              <a:rPr lang="en-GB" sz="1600" dirty="0"/>
              <a:t> = 1, DL-DMRS-add-</a:t>
            </a:r>
            <a:r>
              <a:rPr lang="en-GB" sz="1600" dirty="0" err="1"/>
              <a:t>pos</a:t>
            </a:r>
            <a:r>
              <a:rPr lang="en-GB" sz="1600" dirty="0"/>
              <a:t> = 1</a:t>
            </a:r>
          </a:p>
          <a:p>
            <a:pPr lvl="1"/>
            <a:r>
              <a:rPr lang="en-GB" sz="1800" dirty="0"/>
              <a:t>PTRS configuration</a:t>
            </a:r>
          </a:p>
          <a:p>
            <a:pPr lvl="2"/>
            <a:r>
              <a:rPr lang="en-GB" sz="1600" dirty="0"/>
              <a:t>FR1: No PTRS</a:t>
            </a:r>
            <a:endParaRPr lang="sv-SE" sz="1600" dirty="0"/>
          </a:p>
          <a:p>
            <a:pPr lvl="2"/>
            <a:r>
              <a:rPr lang="en-GB" sz="1600" dirty="0"/>
              <a:t>FR2:</a:t>
            </a:r>
          </a:p>
          <a:p>
            <a:pPr lvl="3"/>
            <a:r>
              <a:rPr lang="en-GB" sz="1200" dirty="0"/>
              <a:t>Option 1: No </a:t>
            </a:r>
            <a:r>
              <a:rPr lang="en-GB" sz="1200"/>
              <a:t>PTRS </a:t>
            </a:r>
          </a:p>
          <a:p>
            <a:pPr lvl="3"/>
            <a:r>
              <a:rPr lang="en-GB" sz="1200"/>
              <a:t>Option </a:t>
            </a:r>
            <a:r>
              <a:rPr lang="en-GB" sz="1200" dirty="0"/>
              <a:t>2: PTRS is configured</a:t>
            </a:r>
            <a:endParaRPr lang="sv-SE" sz="1200" dirty="0"/>
          </a:p>
          <a:p>
            <a:pPr lvl="4"/>
            <a:r>
              <a:rPr lang="en-GB" dirty="0"/>
              <a:t>K</a:t>
            </a:r>
            <a:r>
              <a:rPr lang="en-GB" baseline="-25000" dirty="0"/>
              <a:t>PTRS</a:t>
            </a:r>
            <a:r>
              <a:rPr lang="en-GB" dirty="0"/>
              <a:t> = 2 (transmitted in every 2nd RB)</a:t>
            </a:r>
            <a:endParaRPr lang="sv-SE" dirty="0"/>
          </a:p>
          <a:p>
            <a:pPr lvl="4"/>
            <a:r>
              <a:rPr lang="en-GB" dirty="0"/>
              <a:t>L</a:t>
            </a:r>
            <a:r>
              <a:rPr lang="en-GB" baseline="-25000" dirty="0"/>
              <a:t>PTRS</a:t>
            </a:r>
            <a:r>
              <a:rPr lang="en-GB" dirty="0"/>
              <a:t> = 1 (transmitted in each OFDM symbol)</a:t>
            </a:r>
          </a:p>
          <a:p>
            <a:pPr lvl="1"/>
            <a:r>
              <a:rPr lang="en-GB" sz="1800" dirty="0"/>
              <a:t>Other options are not precluded in case issues are identified by companies.</a:t>
            </a:r>
            <a:endParaRPr lang="sv-SE" sz="1800" dirty="0"/>
          </a:p>
          <a:p>
            <a:r>
              <a:rPr lang="en-US" sz="2000" dirty="0"/>
              <a:t>Both ideal and practical channel estimations results are to be provided for alignment purposes. </a:t>
            </a:r>
          </a:p>
          <a:p>
            <a:pPr lvl="1"/>
            <a:r>
              <a:rPr lang="en-US" sz="1800" dirty="0"/>
              <a:t>Keep previous agreement: </a:t>
            </a:r>
            <a:r>
              <a:rPr lang="en-GB" sz="1800" dirty="0"/>
              <a:t>Practical channel and noise estimation are captured in the REFSENS SNR term. </a:t>
            </a:r>
          </a:p>
          <a:p>
            <a:pPr marL="0" indent="0">
              <a:buNone/>
            </a:pPr>
            <a:endParaRPr lang="en-US" sz="20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77650F4-B317-4CB1-9351-E8C512AC8B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5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704418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WF for IM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dirty="0"/>
              <a:t>Companies are encouraged to bring more input in next meeting for components contributing to IM.</a:t>
            </a:r>
          </a:p>
          <a:p>
            <a:pPr lvl="0"/>
            <a:r>
              <a:rPr lang="en-GB" dirty="0"/>
              <a:t>FR1</a:t>
            </a:r>
          </a:p>
          <a:p>
            <a:pPr lvl="1"/>
            <a:r>
              <a:rPr lang="en-GB" sz="1800" dirty="0"/>
              <a:t>Remaining impairments are taken into account in the IM term</a:t>
            </a:r>
          </a:p>
          <a:p>
            <a:pPr lvl="0"/>
            <a:r>
              <a:rPr lang="en-GB" dirty="0"/>
              <a:t>FR2</a:t>
            </a:r>
          </a:p>
          <a:p>
            <a:pPr lvl="1"/>
            <a:r>
              <a:rPr lang="en-GB" sz="1800" dirty="0"/>
              <a:t>Remaining impairments are added on top of SNR.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6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21633213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inks xmlns="66EEDB98-F073-460B-B9B0-9643F9FE785E">&lt;?xml version="1.0" encoding="UTF-8"?&gt;&lt;Result&gt;&lt;NewXML&gt;&lt;PWSLinkDataSet xmlns="http://schemas.microsoft.com/office/project/server/webservices/PWSLinkDataSet/" /&gt;&lt;/NewXML&gt;&lt;ProjectUID&gt;00000000-0000-0000-0000-000000000000&lt;/ProjectUID&gt;&lt;OldXML&gt;&lt;PWSLinkDataSet xmlns="http://schemas.microsoft.com/office/project/server/webservices/PWSLinkDataSet/" /&gt;&lt;/OldXML&gt;&lt;ItemType&gt;3&lt;/ItemType&gt;&lt;PSURL&gt;&lt;/PSURL&gt;&lt;/Result&gt;</Links>
    <Owner xmlns="66EEDB98-F073-460B-B9B0-9643F9FE785E">
      <UserInfo>
        <DisplayName/>
        <AccountId xsi:nil="true"/>
        <AccountType/>
      </UserInfo>
    </Owner>
    <Status xmlns="66EEDB98-F073-460B-B9B0-9643F9FE785E">Draft</Status>
  </documentManagement>
</p:properties>
</file>

<file path=customXml/item2.xml><?xml version="1.0" encoding="utf-8"?>
<LongProperties xmlns="http://schemas.microsoft.com/office/2006/metadata/longProperties">
  <LongProp xmlns="" name="Links"><![CDATA[<?xml version="1.0" encoding="UTF-8"?><Result><NewXML><PWSLinkDataSet xmlns="http://schemas.microsoft.com/office/project/server/webservices/PWSLinkDataSet/" /></NewXML><ProjectUID>00000000-0000-0000-0000-000000000000</ProjectUID><OldXML><PWSLinkDataSet xmlns="http://schemas.microsoft.com/office/project/server/webservices/PWSLinkDataSet/" /></OldXML><ItemType>3</ItemType><PSURL></PSURL></Result>]]></LongProp>
</Long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Project Site Document" ma:contentTypeID="0x0101008A98423170284BEEB635F43C3CF4E98B00C295C80E1AC1FA4D858807D5CFC8A6BB" ma:contentTypeVersion="0" ma:contentTypeDescription="" ma:contentTypeScope="" ma:versionID="ea74359ef5009f26136f19a32c6f8a68">
  <xsd:schema xmlns:xsd="http://www.w3.org/2001/XMLSchema" xmlns:xs="http://www.w3.org/2001/XMLSchema" xmlns:p="http://schemas.microsoft.com/office/2006/metadata/properties" xmlns:ns2="66EEDB98-F073-460B-B9B0-9643F9FE785E" xmlns:ns3="17c5c574-4f42-45b3-8a7f-77d8e859d074" targetNamespace="http://schemas.microsoft.com/office/2006/metadata/properties" ma:root="true" ma:fieldsID="1cc92f964277f20f2b794a28a7b69374" ns2:_="" ns3:_="">
    <xsd:import namespace="66EEDB98-F073-460B-B9B0-9643F9FE785E"/>
    <xsd:import namespace="17c5c574-4f42-45b3-8a7f-77d8e859d074"/>
    <xsd:element name="properties">
      <xsd:complexType>
        <xsd:sequence>
          <xsd:element name="documentManagement">
            <xsd:complexType>
              <xsd:all>
                <xsd:element ref="ns2:Owner" minOccurs="0"/>
                <xsd:element ref="ns2:Status" minOccurs="0"/>
                <xsd:element ref="ns2:Links" minOccurs="0"/>
                <xsd:element ref="ns3:_dlc_DocId" minOccurs="0"/>
                <xsd:element ref="ns3:_dlc_DocIdUrl" minOccurs="0"/>
                <xsd:element ref="ns3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6EEDB98-F073-460B-B9B0-9643F9FE785E" elementFormDefault="qualified">
    <xsd:import namespace="http://schemas.microsoft.com/office/2006/documentManagement/types"/>
    <xsd:import namespace="http://schemas.microsoft.com/office/infopath/2007/PartnerControls"/>
    <xsd:element name="Owner" ma:index="8" nillable="true" ma:displayName="Owner" ma:list="UserInfo" ma:internalName="Owner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atus" ma:index="9" nillable="true" ma:displayName="Status" ma:default="Draft" ma:internalName="Status">
      <xsd:simpleType>
        <xsd:restriction base="dms:Choice">
          <xsd:enumeration value="Draft"/>
          <xsd:enumeration value="Ready For Review"/>
          <xsd:enumeration value="Final"/>
        </xsd:restriction>
      </xsd:simpleType>
    </xsd:element>
    <xsd:element name="Links" ma:index="10" nillable="true" ma:displayName="Links" ma:internalName="Links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7c5c574-4f42-45b3-8a7f-77d8e859d074" elementFormDefault="qualified">
    <xsd:import namespace="http://schemas.microsoft.com/office/2006/documentManagement/types"/>
    <xsd:import namespace="http://schemas.microsoft.com/office/infopath/2007/PartnerControls"/>
    <xsd:element name="_dlc_DocId" ma:index="11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12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3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200F65EB-5730-43A8-9AFA-15BFC5DC8F7F}">
  <ds:schemaRefs>
    <ds:schemaRef ds:uri="http://schemas.microsoft.com/office/2006/metadata/properties"/>
    <ds:schemaRef ds:uri="http://schemas.microsoft.com/office/2006/documentManagement/types"/>
    <ds:schemaRef ds:uri="http://www.w3.org/XML/1998/namespace"/>
    <ds:schemaRef ds:uri="http://schemas.microsoft.com/office/infopath/2007/PartnerControls"/>
    <ds:schemaRef ds:uri="http://purl.org/dc/elements/1.1/"/>
    <ds:schemaRef ds:uri="http://purl.org/dc/terms/"/>
    <ds:schemaRef ds:uri="http://schemas.openxmlformats.org/package/2006/metadata/core-properties"/>
    <ds:schemaRef ds:uri="17c5c574-4f42-45b3-8a7f-77d8e859d074"/>
    <ds:schemaRef ds:uri="66EEDB98-F073-460B-B9B0-9643F9FE785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537067DF-937D-49A5-8644-955C54DF1C27}">
  <ds:schemaRefs>
    <ds:schemaRef ds:uri="http://schemas.microsoft.com/office/2006/metadata/longProperties"/>
    <ds:schemaRef ds:uri=""/>
  </ds:schemaRefs>
</ds:datastoreItem>
</file>

<file path=customXml/itemProps3.xml><?xml version="1.0" encoding="utf-8"?>
<ds:datastoreItem xmlns:ds="http://schemas.openxmlformats.org/officeDocument/2006/customXml" ds:itemID="{340FFF4D-EC63-4F79-8286-8DF790742A8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6EEDB98-F073-460B-B9B0-9643F9FE785E"/>
    <ds:schemaRef ds:uri="17c5c574-4f42-45b3-8a7f-77d8e859d07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10340</TotalTime>
  <Words>573</Words>
  <Application>Microsoft Office PowerPoint</Application>
  <PresentationFormat>On-screen Show (4:3)</PresentationFormat>
  <Paragraphs>113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SimSun</vt:lpstr>
      <vt:lpstr>SimSun</vt:lpstr>
      <vt:lpstr>Arial</vt:lpstr>
      <vt:lpstr>Calibri</vt:lpstr>
      <vt:lpstr>Times New Roman</vt:lpstr>
      <vt:lpstr>Office Theme</vt:lpstr>
      <vt:lpstr>WF on NR UE REFSENS SNR</vt:lpstr>
      <vt:lpstr>Background (1/2)</vt:lpstr>
      <vt:lpstr>Background (2/2)</vt:lpstr>
      <vt:lpstr>Online agreements made in RAN4#85</vt:lpstr>
      <vt:lpstr>WF for further simulation assumptions</vt:lpstr>
      <vt:lpstr>WF for IM</vt:lpstr>
    </vt:vector>
  </TitlesOfParts>
  <Company>Qualcomm Incorporated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Intel Corporation</dc:creator>
  <cp:keywords>CTPClassification=:VisualMarkings=, CTPClassification=CTP_PUBLIC:VisualMarkings=</cp:keywords>
  <cp:lastModifiedBy>Maomao Chen</cp:lastModifiedBy>
  <cp:revision>804</cp:revision>
  <dcterms:created xsi:type="dcterms:W3CDTF">2013-05-13T16:02:00Z</dcterms:created>
  <dcterms:modified xsi:type="dcterms:W3CDTF">2017-12-01T20:22:49Z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0x0101008A98423170284BEEB635F43C3CF4E98B00C295C80E1AC1FA4D858807D5CFC8A6BB</vt:lpwstr>
  </property>
  <property fmtid="{D5CDD505-2E9C-101B-9397-08002B2CF9AE}" pid="3" name="_dlc_DocIdItemGuid">
    <vt:lpwstr>2a01973d-3b8b-4e03-ad6e-a4ed4baa7131</vt:lpwstr>
  </property>
  <property fmtid="{D5CDD505-2E9C-101B-9397-08002B2CF9AE}" pid="4" name="_dlc_DocId">
    <vt:lpwstr>H4P5ACNAWDMP-2-1995</vt:lpwstr>
  </property>
  <property fmtid="{D5CDD505-2E9C-101B-9397-08002B2CF9AE}" pid="5" name="_dlc_DocIdUrl">
    <vt:lpwstr>http://projects/sites/LTED/_layouts/DocIdRedir.aspx?ID=H4P5ACNAWDMP-2-1995, H4P5ACNAWDMP-2-1995</vt:lpwstr>
  </property>
  <property fmtid="{D5CDD505-2E9C-101B-9397-08002B2CF9AE}" pid="6" name="TitusGUID">
    <vt:lpwstr>f290690f-63ec-4850-aac4-d1721b903bc1</vt:lpwstr>
  </property>
  <property fmtid="{D5CDD505-2E9C-101B-9397-08002B2CF9AE}" pid="7" name="CTP_TimeStamp">
    <vt:lpwstr>2017-10-09 08:46:17Z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_NewReviewCycle">
    <vt:lpwstr/>
  </property>
  <property fmtid="{D5CDD505-2E9C-101B-9397-08002B2CF9AE}" pid="12" name="_2015_ms_pID_725343">
    <vt:lpwstr>(3)TSCrZ8H62xktTYQuWTuWdtlATglMkWixKDwyo1DLC+25Dbhv7FIEaW0KlN+d212mNWo1QAqM
H/8lWIoVhzRkBY8lU4tWfqrcz6V+/veI0gziVjsWtLj2lWMTNubpgKWPUA80oNP4cqn1VDSx
TnB48iXpFxoSdhMaH+ItaVmPCCj/j9iOUyhLl8DjP3KpyKb9kztDiaFA7pStrW9a5t432x9p
IwZDyDD7BcJQw2ajeD</vt:lpwstr>
  </property>
  <property fmtid="{D5CDD505-2E9C-101B-9397-08002B2CF9AE}" pid="13" name="_2015_ms_pID_7253431">
    <vt:lpwstr>hIB+2xkN8CeAo+LjnHszGV0C+YxQwybFlYxGqc73rLKJDAsQVdVRaH
VaozBx4a4vQIgmoHnu1dxlS3gr7Nz5pgPrcFcyC/HrvbAX0u1i7lLAuP55t0UtWFj/6eBQIb
sUsZqgZ1cdlT/yWeHl8Mx0DcP/4rcQq2tX2lPuY6M9KZqBaauKIHfyAh0p1f1prCknQ8dI1X
8PpHxozmaKwlMu5vsvT1dxvDYDWn5jqx61h4</vt:lpwstr>
  </property>
  <property fmtid="{D5CDD505-2E9C-101B-9397-08002B2CF9AE}" pid="14" name="CTPClassification">
    <vt:lpwstr>CTP_PUBLIC</vt:lpwstr>
  </property>
  <property fmtid="{D5CDD505-2E9C-101B-9397-08002B2CF9AE}" pid="15" name="_2015_ms_pID_7253432">
    <vt:lpwstr>Mg==</vt:lpwstr>
  </property>
  <property fmtid="{D5CDD505-2E9C-101B-9397-08002B2CF9AE}" pid="16" name="_readonly">
    <vt:lpwstr/>
  </property>
  <property fmtid="{D5CDD505-2E9C-101B-9397-08002B2CF9AE}" pid="17" name="_change">
    <vt:lpwstr/>
  </property>
  <property fmtid="{D5CDD505-2E9C-101B-9397-08002B2CF9AE}" pid="18" name="_full-control">
    <vt:lpwstr/>
  </property>
  <property fmtid="{D5CDD505-2E9C-101B-9397-08002B2CF9AE}" pid="19" name="sflag">
    <vt:lpwstr>1507788520</vt:lpwstr>
  </property>
</Properties>
</file>