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  <p:sldId id="285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/>
              <a:t>Way Forward on </a:t>
            </a:r>
            <a:br>
              <a:rPr lang="en-US" dirty="0"/>
            </a:br>
            <a:r>
              <a:rPr lang="en-US" dirty="0"/>
              <a:t>the number of beams and cells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#85 	                                                                                                                        </a:t>
            </a:r>
            <a:r>
              <a:rPr lang="en-GB" b="1" dirty="0"/>
              <a:t>R4-1713760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/>
              <a:t>Reno, Nevada, USA, November 27</a:t>
            </a:r>
            <a:r>
              <a:rPr lang="en-GB" b="1" baseline="30000" dirty="0"/>
              <a:t>th</a:t>
            </a:r>
            <a:r>
              <a:rPr lang="en-GB" b="1" dirty="0"/>
              <a:t> – December 1</a:t>
            </a:r>
            <a:r>
              <a:rPr lang="en-GB" b="1" baseline="30000" dirty="0"/>
              <a:t>st</a:t>
            </a:r>
            <a:r>
              <a:rPr lang="en-GB" b="1" dirty="0"/>
              <a:t> 2017</a:t>
            </a:r>
          </a:p>
          <a:p>
            <a:pPr hangingPunct="0"/>
            <a:r>
              <a:rPr lang="en-GB" b="1" dirty="0"/>
              <a:t>Agenda Item: </a:t>
            </a:r>
            <a:r>
              <a:rPr lang="en-GB" b="1" dirty="0" smtClean="0"/>
              <a:t>9.7.3.1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 fontScale="92500" lnSpcReduction="10000"/>
          </a:bodyPr>
          <a:lstStyle/>
          <a:p>
            <a:r>
              <a:rPr lang="sv-SE" dirty="0"/>
              <a:t>In LTE, the UE is required to be able to measure and monitor the performance of:</a:t>
            </a:r>
          </a:p>
          <a:p>
            <a:pPr lvl="1"/>
            <a:r>
              <a:rPr lang="sv-SE" dirty="0"/>
              <a:t>8 intra-frequency cells for each intra-frequency layer</a:t>
            </a:r>
          </a:p>
          <a:p>
            <a:pPr lvl="1"/>
            <a:r>
              <a:rPr lang="sv-SE" dirty="0"/>
              <a:t>4 inter-frequency cells for each inter-frequency layer, up to 3 inter-frequency layers or 8 inter-frequency layers (with increased carrier monitoring)</a:t>
            </a:r>
          </a:p>
          <a:p>
            <a:r>
              <a:rPr lang="sv-SE" dirty="0"/>
              <a:t>In NR, </a:t>
            </a:r>
            <a:r>
              <a:rPr lang="en-US" dirty="0"/>
              <a:t>UE is required to simultaneously monitor</a:t>
            </a:r>
            <a:r>
              <a:rPr lang="sv-SE" dirty="0"/>
              <a:t> based on SSB at least [</a:t>
            </a:r>
            <a:r>
              <a:rPr lang="en-US" dirty="0"/>
              <a:t>R4-1709909</a:t>
            </a:r>
            <a:r>
              <a:rPr lang="sv-SE" dirty="0"/>
              <a:t>]:</a:t>
            </a:r>
          </a:p>
          <a:p>
            <a:pPr lvl="1"/>
            <a:r>
              <a:rPr lang="en-US" dirty="0"/>
              <a:t>Below 6 GHz</a:t>
            </a:r>
          </a:p>
          <a:p>
            <a:pPr lvl="2"/>
            <a:r>
              <a:rPr lang="en-US" dirty="0"/>
              <a:t>[8] intra-frequency cells</a:t>
            </a:r>
          </a:p>
          <a:p>
            <a:pPr lvl="2"/>
            <a:r>
              <a:rPr lang="en-US" dirty="0"/>
              <a:t>[4] inter-frequency cells per frequency layer</a:t>
            </a:r>
          </a:p>
          <a:p>
            <a:pPr lvl="0"/>
            <a:r>
              <a:rPr lang="en-US" dirty="0"/>
              <a:t>The measurement capability shall be defined per reference signal type </a:t>
            </a:r>
            <a:r>
              <a:rPr lang="sv-SE" dirty="0"/>
              <a:t>[</a:t>
            </a:r>
            <a:r>
              <a:rPr lang="en-US" dirty="0"/>
              <a:t>R4-1709909</a:t>
            </a:r>
            <a:r>
              <a:rPr lang="sv-SE" dirty="0"/>
              <a:t>]:</a:t>
            </a:r>
            <a:endParaRPr lang="en-US" dirty="0"/>
          </a:p>
          <a:p>
            <a:pPr lvl="1"/>
            <a:r>
              <a:rPr lang="en-US" dirty="0"/>
              <a:t>Option 1: define capability on number of cells per frequency layer and number of beams per cell</a:t>
            </a:r>
          </a:p>
          <a:p>
            <a:pPr lvl="1"/>
            <a:r>
              <a:rPr lang="en-US" dirty="0"/>
              <a:t>Option 2: define capability on number of beams per frequency layer</a:t>
            </a:r>
          </a:p>
          <a:p>
            <a:pPr lvl="1"/>
            <a:r>
              <a:rPr lang="en-US" dirty="0"/>
              <a:t>Option 3: define capability on number of cells per frequency layer and number of beams per frequency layer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sv-SE" dirty="0"/>
              <a:t>Observations</a:t>
            </a:r>
          </a:p>
          <a:p>
            <a:pPr lvl="1"/>
            <a:r>
              <a:rPr lang="sv-SE" dirty="0"/>
              <a:t>Up to 64 beams for mmwaves, most of beams are not suitable for particular UEs in practice</a:t>
            </a:r>
          </a:p>
          <a:p>
            <a:pPr lvl="1"/>
            <a:r>
              <a:rPr lang="sv-SE" dirty="0"/>
              <a:t>Unnecessary complexity to keep track of too many beams</a:t>
            </a:r>
          </a:p>
          <a:p>
            <a:pPr lvl="1"/>
            <a:r>
              <a:rPr lang="sv-SE" dirty="0"/>
              <a:t>Too many or even all beams from the same cell may not be the best universal solution, e.g., for mobility, high-speed UE, SON, or positioning</a:t>
            </a:r>
          </a:p>
          <a:p>
            <a:pPr lvl="1"/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10027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Proposal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877398"/>
            <a:ext cx="11955439" cy="4700826"/>
          </a:xfrm>
        </p:spPr>
        <p:txBody>
          <a:bodyPr>
            <a:normAutofit/>
          </a:bodyPr>
          <a:lstStyle/>
          <a:p>
            <a:r>
              <a:rPr lang="sv-SE" dirty="0"/>
              <a:t>Two sets of requirements, e.g., </a:t>
            </a:r>
          </a:p>
          <a:p>
            <a:pPr lvl="1"/>
            <a:r>
              <a:rPr lang="sv-SE" dirty="0"/>
              <a:t>for intra-frequency at least:</a:t>
            </a:r>
          </a:p>
          <a:p>
            <a:pPr lvl="2"/>
            <a:r>
              <a:rPr lang="sv-SE" dirty="0"/>
              <a:t>Set 1: N1 beams and 8 cells</a:t>
            </a:r>
          </a:p>
          <a:p>
            <a:pPr lvl="2"/>
            <a:r>
              <a:rPr lang="sv-SE" dirty="0"/>
              <a:t>Set 2: N2 </a:t>
            </a:r>
            <a:r>
              <a:rPr lang="sv-SE" dirty="0" smtClean="0"/>
              <a:t>beams </a:t>
            </a:r>
            <a:r>
              <a:rPr lang="sv-SE" dirty="0"/>
              <a:t>and 1 cell</a:t>
            </a:r>
          </a:p>
          <a:p>
            <a:pPr lvl="1"/>
            <a:r>
              <a:rPr lang="sv-SE" dirty="0"/>
              <a:t>for inter-frequency at least:</a:t>
            </a:r>
          </a:p>
          <a:p>
            <a:pPr lvl="2"/>
            <a:r>
              <a:rPr lang="sv-SE" dirty="0"/>
              <a:t>Set 1: M1 beams and 4 cells</a:t>
            </a:r>
          </a:p>
          <a:p>
            <a:pPr lvl="2"/>
            <a:r>
              <a:rPr lang="sv-SE" dirty="0"/>
              <a:t>Set 2: M2 </a:t>
            </a:r>
            <a:r>
              <a:rPr lang="sv-SE" dirty="0" smtClean="0"/>
              <a:t>beams </a:t>
            </a:r>
            <a:r>
              <a:rPr lang="sv-SE" dirty="0"/>
              <a:t>and 1 cell</a:t>
            </a:r>
          </a:p>
          <a:p>
            <a:endParaRPr lang="sv-SE" dirty="0"/>
          </a:p>
          <a:p>
            <a:r>
              <a:rPr lang="sv-SE" dirty="0"/>
              <a:t>UE is configured whether it shall meet Set 1 or Set 2 </a:t>
            </a:r>
            <a:r>
              <a:rPr lang="sv-SE" dirty="0" smtClean="0"/>
              <a:t>requirements</a:t>
            </a:r>
          </a:p>
          <a:p>
            <a:r>
              <a:rPr lang="sv-SE" dirty="0" smtClean="0"/>
              <a:t>N1, N2, M1, M2 can be either be per carrier frequency or per cell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5526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Proposal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182" y="1765104"/>
            <a:ext cx="11955439" cy="4700826"/>
          </a:xfrm>
        </p:spPr>
        <p:txBody>
          <a:bodyPr>
            <a:normAutofit/>
          </a:bodyPr>
          <a:lstStyle/>
          <a:p>
            <a:r>
              <a:rPr lang="sv-SE" dirty="0" smtClean="0"/>
              <a:t>Option 1 (preferred):</a:t>
            </a:r>
          </a:p>
          <a:p>
            <a:pPr lvl="1"/>
            <a:r>
              <a:rPr lang="sv-SE" dirty="0" smtClean="0"/>
              <a:t>Number of beams is the number of beams per carrier frequency, e.g., for mmwaves:</a:t>
            </a:r>
          </a:p>
          <a:p>
            <a:pPr lvl="2"/>
            <a:r>
              <a:rPr lang="sv-SE" dirty="0" smtClean="0"/>
              <a:t>N1 = </a:t>
            </a:r>
            <a:r>
              <a:rPr lang="sv-SE" dirty="0" smtClean="0"/>
              <a:t>[32] </a:t>
            </a:r>
            <a:r>
              <a:rPr lang="sv-SE" dirty="0" smtClean="0"/>
              <a:t>beams (intra-frequncy) per carrier frequency</a:t>
            </a:r>
          </a:p>
          <a:p>
            <a:pPr lvl="2"/>
            <a:r>
              <a:rPr lang="sv-SE" dirty="0" smtClean="0"/>
              <a:t>N2 = N1</a:t>
            </a:r>
          </a:p>
          <a:p>
            <a:pPr lvl="2"/>
            <a:r>
              <a:rPr lang="sv-SE" dirty="0" smtClean="0"/>
              <a:t>M1 = </a:t>
            </a:r>
            <a:r>
              <a:rPr lang="sv-SE" dirty="0" smtClean="0"/>
              <a:t>[16] </a:t>
            </a:r>
            <a:r>
              <a:rPr lang="sv-SE" dirty="0" smtClean="0"/>
              <a:t>beams (inter-ferquency) per carrier frequency</a:t>
            </a:r>
          </a:p>
          <a:p>
            <a:pPr lvl="2"/>
            <a:r>
              <a:rPr lang="sv-SE" dirty="0" smtClean="0"/>
              <a:t>M2 = M1</a:t>
            </a:r>
          </a:p>
          <a:p>
            <a:r>
              <a:rPr lang="sv-SE" dirty="0" smtClean="0"/>
              <a:t>Option 2:</a:t>
            </a:r>
          </a:p>
          <a:p>
            <a:pPr lvl="1"/>
            <a:r>
              <a:rPr lang="sv-SE" dirty="0"/>
              <a:t>Number of beams is the number of beams per </a:t>
            </a:r>
            <a:r>
              <a:rPr lang="sv-SE" dirty="0" smtClean="0"/>
              <a:t>cell, </a:t>
            </a:r>
            <a:r>
              <a:rPr lang="sv-SE" dirty="0"/>
              <a:t>e.g., for mmwaves:</a:t>
            </a:r>
          </a:p>
          <a:p>
            <a:pPr lvl="2"/>
            <a:r>
              <a:rPr lang="sv-SE" dirty="0"/>
              <a:t>N1 = </a:t>
            </a:r>
            <a:r>
              <a:rPr lang="sv-SE" dirty="0" smtClean="0"/>
              <a:t>[4] </a:t>
            </a:r>
            <a:r>
              <a:rPr lang="sv-SE" dirty="0"/>
              <a:t>beams (intra-frequncy) per carrier frequency</a:t>
            </a:r>
          </a:p>
          <a:p>
            <a:pPr lvl="2"/>
            <a:r>
              <a:rPr lang="sv-SE" dirty="0"/>
              <a:t>N2 = </a:t>
            </a:r>
            <a:r>
              <a:rPr lang="sv-SE" dirty="0" smtClean="0"/>
              <a:t>[32]</a:t>
            </a:r>
            <a:endParaRPr lang="sv-SE" dirty="0"/>
          </a:p>
          <a:p>
            <a:pPr lvl="2"/>
            <a:r>
              <a:rPr lang="sv-SE" dirty="0"/>
              <a:t>M1 = </a:t>
            </a:r>
            <a:r>
              <a:rPr lang="sv-SE" dirty="0" smtClean="0"/>
              <a:t>[4] </a:t>
            </a:r>
            <a:r>
              <a:rPr lang="sv-SE" dirty="0"/>
              <a:t>beams (inter-ferquency) per carrier frequency</a:t>
            </a:r>
          </a:p>
          <a:p>
            <a:pPr lvl="2"/>
            <a:r>
              <a:rPr lang="sv-SE" dirty="0"/>
              <a:t>M2 </a:t>
            </a:r>
            <a:r>
              <a:rPr lang="sv-SE"/>
              <a:t>= </a:t>
            </a:r>
            <a:r>
              <a:rPr lang="sv-SE" smtClean="0"/>
              <a:t>[16]</a:t>
            </a:r>
            <a:endParaRPr lang="sv-SE" dirty="0"/>
          </a:p>
          <a:p>
            <a:pPr lvl="1"/>
            <a:endParaRPr lang="sv-SE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v-S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494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4714</TotalTime>
  <Words>401</Words>
  <Application>Microsoft Office PowerPoint</Application>
  <PresentationFormat>Custom</PresentationFormat>
  <Paragraphs>46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 the number of beams and cells</vt:lpstr>
      <vt:lpstr>Background</vt:lpstr>
      <vt:lpstr>Background</vt:lpstr>
      <vt:lpstr>Proposal 1</vt:lpstr>
      <vt:lpstr>Proposal 2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314</cp:revision>
  <dcterms:created xsi:type="dcterms:W3CDTF">2016-04-13T15:12:29Z</dcterms:created>
  <dcterms:modified xsi:type="dcterms:W3CDTF">2017-11-17T19:11:59Z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