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0" r:id="rId3"/>
    <p:sldId id="281" r:id="rId4"/>
    <p:sldId id="282" r:id="rId5"/>
    <p:sldId id="283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0"/>
    <p:restoredTop sz="94660"/>
  </p:normalViewPr>
  <p:slideViewPr>
    <p:cSldViewPr>
      <p:cViewPr varScale="1">
        <p:scale>
          <a:sx n="79" d="100"/>
          <a:sy n="79" d="100"/>
        </p:scale>
        <p:origin x="283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24037;&#20316;&#25968;&#25454;\&#24037;&#20316;&#25968;&#25454;&#25991;&#20214;\RAN4\RAN4%20%2385%20Reno%2011&#26376;2017\&#20934;&#22791;&#25991;&#31295;\MIMO\MIMO%20results%20band5%20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B5+B19,</a:t>
            </a:r>
            <a:r>
              <a:rPr lang="en-GB" baseline="0" dirty="0"/>
              <a:t> </a:t>
            </a:r>
            <a:r>
              <a:rPr lang="en-GB" dirty="0"/>
              <a:t>CDF</a:t>
            </a:r>
            <a:r>
              <a:rPr lang="en-US" sz="1200" dirty="0"/>
              <a:t>(</a:t>
            </a:r>
            <a:r>
              <a:rPr lang="en-US" altLang="zh-CN" sz="1200" dirty="0"/>
              <a:t>58 samples</a:t>
            </a:r>
            <a:r>
              <a:rPr lang="en-US" sz="1200" dirty="0"/>
              <a:t>)</a:t>
            </a:r>
            <a:r>
              <a:rPr lang="en-GB" sz="1200" dirty="0"/>
              <a:t> </a:t>
            </a:r>
            <a:endParaRPr lang="en-GB" dirty="0"/>
          </a:p>
        </c:rich>
      </c:tx>
      <c:layout>
        <c:manualLayout>
          <c:xMode val="edge"/>
          <c:yMode val="edge"/>
          <c:x val="0.32329959736983954"/>
          <c:y val="1.74682611023017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1001805506795728E-2"/>
          <c:y val="0.17590000714875437"/>
          <c:w val="0.90404734440042134"/>
          <c:h val="0.74150580801249211"/>
        </c:manualLayout>
      </c:layout>
      <c:scatterChart>
        <c:scatterStyle val="smoothMarker"/>
        <c:varyColors val="0"/>
        <c:ser>
          <c:idx val="1"/>
          <c:order val="0"/>
          <c:tx>
            <c:v>70%TP</c:v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xVal>
            <c:numRef>
              <c:f>'B5'!$C$1:$C$21</c:f>
              <c:numCache>
                <c:formatCode>General</c:formatCode>
                <c:ptCount val="21"/>
                <c:pt idx="0">
                  <c:v>-98.91</c:v>
                </c:pt>
                <c:pt idx="1">
                  <c:v>-98.766000000000005</c:v>
                </c:pt>
                <c:pt idx="2">
                  <c:v>-97.563972174008953</c:v>
                </c:pt>
                <c:pt idx="3">
                  <c:v>-97.106999999999999</c:v>
                </c:pt>
                <c:pt idx="4">
                  <c:v>-96.935720000000003</c:v>
                </c:pt>
                <c:pt idx="5">
                  <c:v>-96.47</c:v>
                </c:pt>
                <c:pt idx="6">
                  <c:v>-96.313999999999993</c:v>
                </c:pt>
                <c:pt idx="7">
                  <c:v>-95.975999999999999</c:v>
                </c:pt>
                <c:pt idx="8">
                  <c:v>-95.412703740941581</c:v>
                </c:pt>
                <c:pt idx="9">
                  <c:v>-95.246829368005507</c:v>
                </c:pt>
                <c:pt idx="10">
                  <c:v>-94.765951251790696</c:v>
                </c:pt>
                <c:pt idx="11">
                  <c:v>-94.652809999999988</c:v>
                </c:pt>
                <c:pt idx="12">
                  <c:v>-94.492620000000002</c:v>
                </c:pt>
                <c:pt idx="13">
                  <c:v>-94.347894999999994</c:v>
                </c:pt>
                <c:pt idx="14">
                  <c:v>-94.147460000000009</c:v>
                </c:pt>
                <c:pt idx="15">
                  <c:v>-94.060330388932215</c:v>
                </c:pt>
                <c:pt idx="16">
                  <c:v>-93.458880000000008</c:v>
                </c:pt>
                <c:pt idx="17">
                  <c:v>-92.866434999999996</c:v>
                </c:pt>
                <c:pt idx="18">
                  <c:v>-92.294677166723659</c:v>
                </c:pt>
                <c:pt idx="19">
                  <c:v>-91.651174999999995</c:v>
                </c:pt>
                <c:pt idx="20">
                  <c:v>-88.9893</c:v>
                </c:pt>
              </c:numCache>
            </c:numRef>
          </c:xVal>
          <c:yVal>
            <c:numRef>
              <c:f>'B5'!$B$1:$B$21</c:f>
              <c:numCache>
                <c:formatCode>0.00</c:formatCode>
                <c:ptCount val="21"/>
                <c:pt idx="0">
                  <c:v>0</c:v>
                </c:pt>
                <c:pt idx="1">
                  <c:v>0.05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DC6E-4DD4-AC9D-2FD995F27564}"/>
            </c:ext>
          </c:extLst>
        </c:ser>
        <c:ser>
          <c:idx val="4"/>
          <c:order val="1"/>
          <c:tx>
            <c:v>95%TP</c:v>
          </c:tx>
          <c:spPr>
            <a:ln w="22225" cap="rnd">
              <a:solidFill>
                <a:schemeClr val="accent5"/>
              </a:solidFill>
              <a:round/>
            </a:ln>
            <a:effectLst/>
          </c:spPr>
          <c:marker>
            <c:symbol val="star"/>
            <c:size val="6"/>
            <c:spPr>
              <a:noFill/>
              <a:ln w="9525">
                <a:solidFill>
                  <a:schemeClr val="accent5"/>
                </a:solidFill>
                <a:round/>
              </a:ln>
              <a:effectLst/>
            </c:spPr>
          </c:marker>
          <c:xVal>
            <c:numRef>
              <c:f>'B5'!$I$1:$I$21</c:f>
              <c:numCache>
                <c:formatCode>General</c:formatCode>
                <c:ptCount val="21"/>
                <c:pt idx="0">
                  <c:v>-96.94</c:v>
                </c:pt>
                <c:pt idx="1">
                  <c:v>-96.81</c:v>
                </c:pt>
                <c:pt idx="2">
                  <c:v>-95.532999999999987</c:v>
                </c:pt>
                <c:pt idx="3">
                  <c:v>-95.096000000000004</c:v>
                </c:pt>
                <c:pt idx="4">
                  <c:v>-94.81280000000001</c:v>
                </c:pt>
                <c:pt idx="5">
                  <c:v>-94.495000000000005</c:v>
                </c:pt>
                <c:pt idx="6">
                  <c:v>-94.245999999999995</c:v>
                </c:pt>
                <c:pt idx="7">
                  <c:v>-93.891312637051314</c:v>
                </c:pt>
                <c:pt idx="8">
                  <c:v>-93.50815999999999</c:v>
                </c:pt>
                <c:pt idx="9">
                  <c:v>-93.330499999999986</c:v>
                </c:pt>
                <c:pt idx="10">
                  <c:v>-92.873305704094179</c:v>
                </c:pt>
                <c:pt idx="11">
                  <c:v>-92.647903201023112</c:v>
                </c:pt>
                <c:pt idx="12">
                  <c:v>-92.494140000000002</c:v>
                </c:pt>
                <c:pt idx="13">
                  <c:v>-92.435649999999995</c:v>
                </c:pt>
                <c:pt idx="14">
                  <c:v>-92.242440000000002</c:v>
                </c:pt>
                <c:pt idx="15">
                  <c:v>-91.893374999999992</c:v>
                </c:pt>
                <c:pt idx="16">
                  <c:v>-91.360780000000005</c:v>
                </c:pt>
                <c:pt idx="17">
                  <c:v>-90.776124999999993</c:v>
                </c:pt>
                <c:pt idx="18">
                  <c:v>-90.219319999999996</c:v>
                </c:pt>
                <c:pt idx="19">
                  <c:v>-89.496375</c:v>
                </c:pt>
                <c:pt idx="20">
                  <c:v>-87.167599999999993</c:v>
                </c:pt>
              </c:numCache>
            </c:numRef>
          </c:xVal>
          <c:yVal>
            <c:numRef>
              <c:f>'B5'!$H$1:$H$21</c:f>
              <c:numCache>
                <c:formatCode>0.00</c:formatCode>
                <c:ptCount val="21"/>
                <c:pt idx="0">
                  <c:v>0</c:v>
                </c:pt>
                <c:pt idx="1">
                  <c:v>0.05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DC6E-4DD4-AC9D-2FD995F275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391148192"/>
        <c:axId val="-1391136768"/>
        <c:extLst xmlns:c16r2="http://schemas.microsoft.com/office/drawing/2015/06/chart"/>
      </c:scatterChart>
      <c:valAx>
        <c:axId val="-1391148192"/>
        <c:scaling>
          <c:orientation val="minMax"/>
          <c:max val="-86"/>
          <c:min val="-1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91136768"/>
        <c:crosses val="autoZero"/>
        <c:crossBetween val="midCat"/>
        <c:majorUnit val="2"/>
      </c:valAx>
      <c:valAx>
        <c:axId val="-1391136768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9114819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2.1231422505307854E-2"/>
          <c:y val="0.10596724749127782"/>
          <c:w val="0.9"/>
          <c:h val="4.84917187075753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11/17/2017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97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6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51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002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971600" y="2288064"/>
            <a:ext cx="7056784" cy="1470025"/>
          </a:xfrm>
        </p:spPr>
        <p:txBody>
          <a:bodyPr/>
          <a:lstStyle/>
          <a:p>
            <a:pPr eaLnBrk="1" hangingPunct="1"/>
            <a:r>
              <a:rPr lang="en-US" altLang="zh-CN" sz="4000" b="1" dirty="0" smtClean="0"/>
              <a:t>MIMO OTA TRMS requirements for B5 and B19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099592" y="3958452"/>
            <a:ext cx="68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CATR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85767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</a:t>
            </a:r>
            <a:r>
              <a:rPr lang="en-US" altLang="zh-CN" sz="1800" b="1" dirty="0" smtClean="0"/>
              <a:t>85       </a:t>
            </a:r>
            <a:r>
              <a:rPr lang="en-GB" altLang="zh-CN" sz="1800" b="1" dirty="0" smtClean="0"/>
              <a:t>                                                                 </a:t>
            </a:r>
            <a:r>
              <a:rPr lang="en-GB" altLang="zh-CN" sz="1800" b="1" dirty="0" smtClean="0"/>
              <a:t>R4-17</a:t>
            </a:r>
            <a:r>
              <a:rPr lang="en-US" altLang="zh-CN" sz="1800" b="1" dirty="0" smtClean="0"/>
              <a:t>12791</a:t>
            </a:r>
            <a:endParaRPr lang="zh-CN" altLang="zh-CN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a-DK" altLang="zh-CN" sz="1800" b="1" dirty="0"/>
              <a:t>Reno, USA, November 27 – December 1, </a:t>
            </a:r>
            <a:r>
              <a:rPr lang="da-DK" altLang="zh-CN" sz="1800" b="1" dirty="0" smtClean="0"/>
              <a:t>2017</a:t>
            </a: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6.2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363272" cy="5020959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400" dirty="0"/>
              <a:t>The MIMO OTA requirements framework was approved </a:t>
            </a:r>
            <a:r>
              <a:rPr lang="en-US" altLang="zh-CN" sz="2400" dirty="0" smtClean="0"/>
              <a:t>in Qingdao </a:t>
            </a:r>
            <a:r>
              <a:rPr lang="en-US" altLang="zh-CN" sz="2400" dirty="0"/>
              <a:t>MIMO OTA Ad-hoc [R4-1706413</a:t>
            </a:r>
            <a:r>
              <a:rPr lang="en-US" altLang="zh-CN" sz="2400" dirty="0" smtClean="0"/>
              <a:t>]:</a:t>
            </a:r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TRMS </a:t>
            </a:r>
            <a:r>
              <a:rPr lang="en-US" altLang="zh-CN" sz="2400" dirty="0"/>
              <a:t>results for band </a:t>
            </a:r>
            <a:r>
              <a:rPr lang="en-US" altLang="zh-CN" sz="2400" dirty="0" smtClean="0"/>
              <a:t>5 </a:t>
            </a:r>
            <a:r>
              <a:rPr lang="en-US" altLang="zh-CN" sz="2400" dirty="0"/>
              <a:t>have been </a:t>
            </a:r>
            <a:r>
              <a:rPr lang="en-US" altLang="zh-CN" sz="2400" dirty="0" smtClean="0"/>
              <a:t>provided </a:t>
            </a:r>
            <a:r>
              <a:rPr lang="en-US" altLang="zh-CN" sz="2400" dirty="0"/>
              <a:t>in [R4-1709058, </a:t>
            </a:r>
            <a:r>
              <a:rPr lang="en-US" altLang="zh-CN" sz="2400" dirty="0" smtClean="0"/>
              <a:t>R4-1711066, R4-1707998, </a:t>
            </a:r>
            <a:r>
              <a:rPr lang="en-US" altLang="zh-CN" sz="2400" dirty="0"/>
              <a:t>R4-1712789</a:t>
            </a:r>
            <a:r>
              <a:rPr lang="en-US" altLang="zh-CN" sz="2400" dirty="0" smtClean="0"/>
              <a:t>];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The performance difference between B5 and B19 is discussed in [R4-1712790];</a:t>
            </a: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</p:txBody>
      </p:sp>
      <p:sp>
        <p:nvSpPr>
          <p:cNvPr id="2" name="矩形 1"/>
          <p:cNvSpPr/>
          <p:nvPr/>
        </p:nvSpPr>
        <p:spPr>
          <a:xfrm>
            <a:off x="642392" y="2315195"/>
            <a:ext cx="7992888" cy="1656184"/>
          </a:xfrm>
          <a:prstGeom prst="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610" y="2358457"/>
            <a:ext cx="82007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0" eaLnBrk="1" hangingPunct="1">
              <a:spcBef>
                <a:spcPts val="700"/>
              </a:spcBef>
              <a:buNone/>
            </a:pPr>
            <a:r>
              <a:rPr lang="en-US" altLang="ja-JP" sz="2000" dirty="0"/>
              <a:t>P6: The following percentile </a:t>
            </a:r>
            <a:r>
              <a:rPr lang="en-US" altLang="zh-CN" sz="2000" dirty="0"/>
              <a:t>is </a:t>
            </a:r>
            <a:r>
              <a:rPr lang="en-US" altLang="ja-JP" sz="2000" dirty="0"/>
              <a:t>picked from the overall TRMS CDFs </a:t>
            </a:r>
            <a:r>
              <a:rPr lang="en-US" altLang="zh-CN" sz="2000" dirty="0"/>
              <a:t>for requirements</a:t>
            </a:r>
            <a:r>
              <a:rPr lang="en-US" altLang="ja-JP" sz="2000" dirty="0"/>
              <a:t>:</a:t>
            </a:r>
          </a:p>
          <a:p>
            <a:pPr lvl="1" eaLnBrk="1" hangingPunct="1"/>
            <a:r>
              <a:rPr lang="en-US" altLang="ja-JP" sz="1400" dirty="0" smtClean="0"/>
              <a:t>-For </a:t>
            </a:r>
            <a:r>
              <a:rPr lang="en-US" altLang="ja-JP" sz="1400" dirty="0"/>
              <a:t>TRMS </a:t>
            </a:r>
            <a:r>
              <a:rPr lang="en-US" altLang="zh-CN" sz="1400" dirty="0"/>
              <a:t>at </a:t>
            </a:r>
            <a:r>
              <a:rPr lang="en-US" altLang="ja-JP" sz="1400" dirty="0"/>
              <a:t>70%TP: 85 percentile of the CDF for TDD bands and [85] percentile (to be bounded by 80 and 90) for FDD bands of </a:t>
            </a:r>
            <a:r>
              <a:rPr lang="en-US" altLang="zh-CN" sz="1400" b="1" dirty="0"/>
              <a:t>TRMS</a:t>
            </a:r>
            <a:r>
              <a:rPr lang="en-US" altLang="zh-CN" sz="1400" b="1" baseline="-25000" dirty="0"/>
              <a:t>average,70</a:t>
            </a:r>
          </a:p>
          <a:p>
            <a:pPr lvl="1" eaLnBrk="1" hangingPunct="1"/>
            <a:r>
              <a:rPr lang="en-US" altLang="ja-JP" sz="1400" dirty="0" smtClean="0"/>
              <a:t>-For </a:t>
            </a:r>
            <a:r>
              <a:rPr lang="en-US" altLang="ja-JP" sz="1400" dirty="0"/>
              <a:t>TRMS </a:t>
            </a:r>
            <a:r>
              <a:rPr lang="en-US" altLang="zh-CN" sz="1400" dirty="0"/>
              <a:t>at </a:t>
            </a:r>
            <a:r>
              <a:rPr lang="en-US" altLang="ja-JP" sz="1400" dirty="0"/>
              <a:t>95%TP: 85 percentile of the CDF for TDD bands and [85] percentile (to be bounded by 80 and 90) for FDD bands of </a:t>
            </a:r>
            <a:r>
              <a:rPr lang="en-US" altLang="zh-CN" sz="1400" b="1" dirty="0"/>
              <a:t>TRMS</a:t>
            </a:r>
            <a:r>
              <a:rPr lang="en-US" altLang="zh-CN" sz="1400" b="1" baseline="-25000" dirty="0"/>
              <a:t>average,95</a:t>
            </a:r>
          </a:p>
        </p:txBody>
      </p:sp>
    </p:spTree>
    <p:extLst>
      <p:ext uri="{BB962C8B-B14F-4D97-AF65-F5344CB8AC3E}">
        <p14:creationId xmlns:p14="http://schemas.microsoft.com/office/powerpoint/2010/main" val="247447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B5&amp;B19 CDF curve</a:t>
            </a:r>
            <a:endParaRPr lang="zh-CN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341530" y="1349685"/>
            <a:ext cx="826291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Calibri" panose="020F0502020204030204" pitchFamily="34" charset="0"/>
              </a:rPr>
              <a:t>As discussed in </a:t>
            </a:r>
            <a:r>
              <a:rPr lang="en-US" altLang="ja-JP" sz="2000" dirty="0" smtClean="0">
                <a:latin typeface="Calibri" panose="020F0502020204030204" pitchFamily="34" charset="0"/>
              </a:rPr>
              <a:t>[R4-1712791], the </a:t>
            </a:r>
            <a:r>
              <a:rPr lang="en-US" altLang="ja-JP" sz="2000" dirty="0" smtClean="0">
                <a:latin typeface="Calibri" panose="020F0502020204030204" pitchFamily="34" charset="0"/>
              </a:rPr>
              <a:t>devices </a:t>
            </a:r>
            <a:r>
              <a:rPr lang="en-US" altLang="ja-JP" sz="2000" dirty="0" smtClean="0">
                <a:latin typeface="Calibri" panose="020F0502020204030204" pitchFamily="34" charset="0"/>
              </a:rPr>
              <a:t>have same performance at B5 and B19, so we merge the B5 and B19 results into one CDF curve. The figure below shows the CDF curve of the B5+B19 TRMS results in 3GPP RAN4 data pool.</a:t>
            </a:r>
            <a:endParaRPr lang="ja-JP" altLang="en-US" sz="2000" dirty="0">
              <a:latin typeface="Calibri" panose="020F0502020204030204" pitchFamily="34" charset="0"/>
            </a:endParaRPr>
          </a:p>
        </p:txBody>
      </p:sp>
      <p:graphicFrame>
        <p:nvGraphicFramePr>
          <p:cNvPr id="5" name="Chart 16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D3F9635D-3CF2-48AC-8553-E6AB68EA83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1573396"/>
              </p:ext>
            </p:extLst>
          </p:nvPr>
        </p:nvGraphicFramePr>
        <p:xfrm>
          <a:off x="611560" y="2492896"/>
          <a:ext cx="7776864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96830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Proposal for B5&amp;B19 </a:t>
            </a:r>
            <a:r>
              <a:rPr lang="en-US" altLang="zh-CN" dirty="0"/>
              <a:t>requirements</a:t>
            </a:r>
            <a:endParaRPr lang="zh-CN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341530" y="1349685"/>
            <a:ext cx="826291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Calibri" panose="020F0502020204030204" pitchFamily="34" charset="0"/>
              </a:rPr>
              <a:t>Following the approved framework, values </a:t>
            </a:r>
            <a:r>
              <a:rPr lang="en-US" altLang="ja-JP" sz="2000" dirty="0">
                <a:latin typeface="Calibri" panose="020F0502020204030204" pitchFamily="34" charset="0"/>
              </a:rPr>
              <a:t>(85</a:t>
            </a:r>
            <a:r>
              <a:rPr lang="en-US" altLang="ja-JP" sz="2000" dirty="0" smtClean="0">
                <a:latin typeface="Calibri" panose="020F0502020204030204" pitchFamily="34" charset="0"/>
              </a:rPr>
              <a:t>% percentile values in the CDFs) in table below should be approved as MIMO OTA TRMS requirements for B5 and B19 in free space configuration:</a:t>
            </a:r>
            <a:endParaRPr lang="ja-JP" altLang="en-US" sz="20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494131"/>
              </p:ext>
            </p:extLst>
          </p:nvPr>
        </p:nvGraphicFramePr>
        <p:xfrm>
          <a:off x="539552" y="2852936"/>
          <a:ext cx="7776864" cy="270670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00200"/>
                <a:gridCol w="2160240"/>
                <a:gridCol w="1995270"/>
                <a:gridCol w="1821154"/>
              </a:tblGrid>
              <a:tr h="53792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Channel Model</a:t>
                      </a:r>
                      <a:r>
                        <a:rPr lang="en-US" altLang="zh-CN" sz="1800" b="1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SCME urban micro-cell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7923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Operating band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RS-EPRE Unit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TRMS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79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Average, 70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Average, 95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4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/15 kHz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-93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-91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4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/15 kHz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-93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-91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7862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9552" y="1582341"/>
            <a:ext cx="8424936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-971550" algn="l"/>
              </a:tabLst>
            </a:pPr>
            <a:r>
              <a:rPr lang="en-GB" altLang="zh-CN" dirty="0">
                <a:latin typeface="Times New Roman" panose="02020603050405020304" pitchFamily="18" charset="0"/>
                <a:ea typeface="MS Mincho"/>
              </a:rPr>
              <a:t>R4-1706413, “Proposals on TRMS framework,” CATR, 3GPP RAN4 MIMO OTA ad-hoc, June 2017</a:t>
            </a:r>
            <a:endParaRPr lang="zh-CN" altLang="zh-CN" dirty="0">
              <a:latin typeface="Times New Roman" panose="02020603050405020304" pitchFamily="18" charset="0"/>
              <a:ea typeface="MS Mincho"/>
            </a:endParaRPr>
          </a:p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-971550" algn="l"/>
              </a:tabLst>
            </a:pPr>
            <a:r>
              <a:rPr lang="en-GB" altLang="zh-CN" dirty="0">
                <a:latin typeface="Times New Roman" panose="02020603050405020304" pitchFamily="18" charset="0"/>
                <a:ea typeface="MS Mincho"/>
              </a:rPr>
              <a:t>R4-1709058, “TRMS results for harmonization and PAD devices,” CATR, 3GPP RAN4 #84, August, 2017</a:t>
            </a:r>
            <a:endParaRPr lang="zh-CN" altLang="zh-CN" dirty="0">
              <a:latin typeface="Times New Roman" panose="02020603050405020304" pitchFamily="18" charset="0"/>
              <a:ea typeface="MS Mincho"/>
            </a:endParaRPr>
          </a:p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-971550" algn="l"/>
              </a:tabLst>
            </a:pPr>
            <a:r>
              <a:rPr lang="en-GB" altLang="zh-CN" dirty="0">
                <a:latin typeface="Times New Roman" panose="02020603050405020304" pitchFamily="18" charset="0"/>
                <a:ea typeface="MS Mincho"/>
              </a:rPr>
              <a:t>R4-1711066, “MIMO OTA measurement results for low band,” NTT DOCOMO, INC., SGS Wireless, 3GPP RAN4 #84bis, Oct 2017</a:t>
            </a:r>
            <a:endParaRPr lang="zh-CN" altLang="zh-CN" dirty="0">
              <a:latin typeface="Times New Roman" panose="02020603050405020304" pitchFamily="18" charset="0"/>
              <a:ea typeface="MS Mincho"/>
            </a:endParaRPr>
          </a:p>
          <a:p>
            <a:pPr marL="342900" indent="-342900">
              <a:spcAft>
                <a:spcPts val="600"/>
              </a:spcAft>
              <a:buFont typeface="Times New Roman" panose="02020603050405020304" pitchFamily="18" charset="0"/>
              <a:buAutoNum type="arabicPeriod"/>
              <a:tabLst>
                <a:tab pos="-971550" algn="l"/>
              </a:tabLst>
            </a:pPr>
            <a:r>
              <a:rPr lang="en-GB" altLang="zh-CN" dirty="0">
                <a:latin typeface="Times New Roman" panose="02020603050405020304" pitchFamily="18" charset="0"/>
                <a:ea typeface="MS Mincho"/>
              </a:rPr>
              <a:t>R4-1709061, “TRMS joint band passing rate worksheet,” Intel, 3GPP RAN4 #84, August, 2017.</a:t>
            </a:r>
          </a:p>
          <a:p>
            <a:pPr marL="342900" indent="-342900">
              <a:spcAft>
                <a:spcPts val="600"/>
              </a:spcAft>
              <a:buFont typeface="Times New Roman" panose="02020603050405020304" pitchFamily="18" charset="0"/>
              <a:buAutoNum type="arabicPeriod"/>
              <a:tabLst>
                <a:tab pos="-971550" algn="l"/>
              </a:tabLst>
            </a:pPr>
            <a:r>
              <a:rPr lang="en-GB" altLang="zh-CN" dirty="0">
                <a:latin typeface="Times New Roman" panose="02020603050405020304" pitchFamily="18" charset="0"/>
                <a:ea typeface="MS Mincho"/>
              </a:rPr>
              <a:t>R4-1707998, “MIMO OTA measurement results for band 1 and 19,” NTT DOCOMO, INC., SGS Wireless, RAN4 #84, August, 2017</a:t>
            </a:r>
            <a:endParaRPr lang="zh-CN" altLang="zh-CN" dirty="0">
              <a:latin typeface="Times New Roman" panose="02020603050405020304" pitchFamily="18" charset="0"/>
              <a:ea typeface="MS Mincho"/>
            </a:endParaRPr>
          </a:p>
          <a:p>
            <a:pPr marL="342900" indent="-342900">
              <a:spcAft>
                <a:spcPts val="600"/>
              </a:spcAft>
              <a:buFont typeface="Times New Roman" panose="02020603050405020304" pitchFamily="18" charset="0"/>
              <a:buAutoNum type="arabicPeriod"/>
              <a:tabLst>
                <a:tab pos="-971550" algn="l"/>
              </a:tabLst>
            </a:pPr>
            <a:r>
              <a:rPr lang="en-GB" altLang="zh-CN" dirty="0" smtClean="0">
                <a:latin typeface="Times New Roman" panose="02020603050405020304" pitchFamily="18" charset="0"/>
                <a:ea typeface="MS Mincho"/>
              </a:rPr>
              <a:t>R4-1712789, </a:t>
            </a:r>
            <a:r>
              <a:rPr lang="en-GB" altLang="zh-CN" dirty="0" smtClean="0">
                <a:latin typeface="Times New Roman" panose="02020603050405020304" pitchFamily="18" charset="0"/>
                <a:ea typeface="MS Mincho"/>
              </a:rPr>
              <a:t>“</a:t>
            </a:r>
            <a:r>
              <a:rPr lang="en-GB" altLang="zh-CN" dirty="0">
                <a:latin typeface="Times New Roman" panose="02020603050405020304" pitchFamily="18" charset="0"/>
                <a:ea typeface="MS Mincho"/>
              </a:rPr>
              <a:t>TRMS results for </a:t>
            </a:r>
            <a:r>
              <a:rPr lang="en-GB" altLang="zh-CN" dirty="0" smtClean="0">
                <a:latin typeface="Times New Roman" panose="02020603050405020304" pitchFamily="18" charset="0"/>
                <a:ea typeface="MS Mincho"/>
              </a:rPr>
              <a:t>Band </a:t>
            </a:r>
            <a:r>
              <a:rPr lang="en-GB" altLang="zh-CN" dirty="0" smtClean="0">
                <a:latin typeface="Times New Roman" panose="02020603050405020304" pitchFamily="18" charset="0"/>
                <a:ea typeface="MS Mincho"/>
              </a:rPr>
              <a:t>5 and Band 19,” </a:t>
            </a:r>
            <a:r>
              <a:rPr lang="en-GB" altLang="zh-CN" dirty="0" smtClean="0">
                <a:latin typeface="Times New Roman" panose="02020603050405020304" pitchFamily="18" charset="0"/>
                <a:ea typeface="MS Mincho"/>
              </a:rPr>
              <a:t>CATR, </a:t>
            </a:r>
            <a:r>
              <a:rPr lang="en-GB" altLang="zh-CN" dirty="0">
                <a:latin typeface="Times New Roman" panose="02020603050405020304" pitchFamily="18" charset="0"/>
                <a:ea typeface="MS Mincho"/>
              </a:rPr>
              <a:t>3GPP RAN4 #</a:t>
            </a:r>
            <a:r>
              <a:rPr lang="en-GB" altLang="zh-CN" dirty="0" smtClean="0">
                <a:latin typeface="Times New Roman" panose="02020603050405020304" pitchFamily="18" charset="0"/>
                <a:ea typeface="MS Mincho"/>
              </a:rPr>
              <a:t>85, Dec, </a:t>
            </a:r>
            <a:r>
              <a:rPr lang="en-GB" altLang="zh-CN" dirty="0">
                <a:latin typeface="Times New Roman" panose="02020603050405020304" pitchFamily="18" charset="0"/>
                <a:ea typeface="MS Mincho"/>
              </a:rPr>
              <a:t>2017</a:t>
            </a:r>
            <a:r>
              <a:rPr lang="en-GB" altLang="zh-CN" dirty="0" smtClean="0">
                <a:latin typeface="Times New Roman" panose="02020603050405020304" pitchFamily="18" charset="0"/>
                <a:ea typeface="MS Mincho"/>
              </a:rPr>
              <a:t>.</a:t>
            </a:r>
          </a:p>
          <a:p>
            <a:pPr marL="342900" indent="-342900">
              <a:spcAft>
                <a:spcPts val="600"/>
              </a:spcAft>
              <a:buFont typeface="Times New Roman" panose="02020603050405020304" pitchFamily="18" charset="0"/>
              <a:buAutoNum type="arabicPeriod"/>
              <a:tabLst>
                <a:tab pos="-971550" algn="l"/>
              </a:tabLst>
            </a:pPr>
            <a:r>
              <a:rPr lang="en-GB" altLang="zh-CN" dirty="0" smtClean="0">
                <a:latin typeface="Times New Roman" panose="02020603050405020304" pitchFamily="18" charset="0"/>
                <a:ea typeface="MS Mincho"/>
              </a:rPr>
              <a:t>R4-1712790, “</a:t>
            </a:r>
            <a:r>
              <a:rPr lang="en-US" altLang="zh-CN" dirty="0">
                <a:latin typeface="Times New Roman" panose="02020603050405020304" pitchFamily="18" charset="0"/>
                <a:ea typeface="MS Mincho"/>
              </a:rPr>
              <a:t>TRMS performance analysis for band 5 and band 19</a:t>
            </a:r>
            <a:r>
              <a:rPr lang="en-GB" altLang="zh-CN" dirty="0" smtClean="0">
                <a:latin typeface="Times New Roman" panose="02020603050405020304" pitchFamily="18" charset="0"/>
                <a:ea typeface="MS Mincho"/>
              </a:rPr>
              <a:t>,” </a:t>
            </a:r>
            <a:r>
              <a:rPr lang="en-GB" altLang="zh-CN" dirty="0">
                <a:latin typeface="Times New Roman" panose="02020603050405020304" pitchFamily="18" charset="0"/>
                <a:ea typeface="MS Mincho"/>
              </a:rPr>
              <a:t>CATR, 3GPP RAN4 #85, Dec, 2017.</a:t>
            </a:r>
            <a:endParaRPr lang="zh-CN" altLang="zh-CN" dirty="0">
              <a:latin typeface="Times New Roman" panose="02020603050405020304" pitchFamily="18" charset="0"/>
              <a:ea typeface="MS Mincho"/>
            </a:endParaRPr>
          </a:p>
          <a:p>
            <a:pPr marL="342900" indent="-342900">
              <a:spcAft>
                <a:spcPts val="600"/>
              </a:spcAft>
              <a:buFont typeface="Times New Roman" panose="02020603050405020304" pitchFamily="18" charset="0"/>
              <a:buAutoNum type="arabicPeriod"/>
              <a:tabLst>
                <a:tab pos="-971550" algn="l"/>
              </a:tabLst>
            </a:pPr>
            <a:endParaRPr lang="zh-CN" altLang="zh-CN" dirty="0">
              <a:latin typeface="Times New Roman" panose="02020603050405020304" pitchFamily="18" charset="0"/>
              <a:ea typeface="MS Mincho"/>
            </a:endParaRPr>
          </a:p>
          <a:p>
            <a:pPr marL="342900" lvl="0" indent="-342900">
              <a:spcAft>
                <a:spcPts val="600"/>
              </a:spcAft>
              <a:buFont typeface="Times New Roman" panose="02020603050405020304" pitchFamily="18" charset="0"/>
              <a:buAutoNum type="arabicPeriod"/>
              <a:tabLst>
                <a:tab pos="-971550" algn="l"/>
              </a:tabLst>
            </a:pPr>
            <a:endParaRPr lang="zh-CN" altLang="zh-CN" dirty="0">
              <a:effectLst/>
              <a:latin typeface="Times New Roman" panose="02020603050405020304" pitchFamily="18" charset="0"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287999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16284</TotalTime>
  <Words>455</Words>
  <Application>Microsoft Office PowerPoint</Application>
  <PresentationFormat>全屏显示(4:3)</PresentationFormat>
  <Paragraphs>53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MS Mincho</vt:lpstr>
      <vt:lpstr>MS PGothic</vt:lpstr>
      <vt:lpstr>宋体</vt:lpstr>
      <vt:lpstr>Arial</vt:lpstr>
      <vt:lpstr>Calibri</vt:lpstr>
      <vt:lpstr>Times New Roman</vt:lpstr>
      <vt:lpstr>Office 主题</vt:lpstr>
      <vt:lpstr>MIMO OTA TRMS requirements for B5 and B19</vt:lpstr>
      <vt:lpstr>Background</vt:lpstr>
      <vt:lpstr>B5&amp;B19 CDF curve</vt:lpstr>
      <vt:lpstr>Proposal for B5&amp;B19 requirements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Ruixin Wang（CATR）</dc:creator>
  <cp:keywords>CTPClassification=CTP_PUBLIC:VisualMarkings=</cp:keywords>
  <cp:lastModifiedBy>Ruixin Wang</cp:lastModifiedBy>
  <cp:revision>658</cp:revision>
  <dcterms:created xsi:type="dcterms:W3CDTF">2016-04-12T20:58:18Z</dcterms:created>
  <dcterms:modified xsi:type="dcterms:W3CDTF">2017-11-17T08:39:35Z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806a24e6-0941-434a-8b2f-d8d2e669d3af</vt:lpwstr>
  </property>
  <property fmtid="{D5CDD505-2E9C-101B-9397-08002B2CF9AE}" pid="10" name="CTP_TimeStamp">
    <vt:lpwstr>2017-06-30 04:05:46Z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