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8" r:id="rId2"/>
    <p:sldId id="259" r:id="rId3"/>
    <p:sldId id="262" r:id="rId4"/>
    <p:sldId id="263" r:id="rId5"/>
    <p:sldId id="260" r:id="rId6"/>
    <p:sldId id="264" r:id="rId7"/>
    <p:sldId id="261" r:id="rId8"/>
  </p:sldIdLst>
  <p:sldSz cx="9144000" cy="6858000" type="screen4x3"/>
  <p:notesSz cx="6881813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80" autoAdjust="0"/>
    <p:restoredTop sz="94660"/>
  </p:normalViewPr>
  <p:slideViewPr>
    <p:cSldViewPr snapToGrid="0">
      <p:cViewPr>
        <p:scale>
          <a:sx n="75" d="100"/>
          <a:sy n="75" d="100"/>
        </p:scale>
        <p:origin x="-109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FB8FCF-A5F7-4ED4-9A16-587780C65D49}" type="datetimeFigureOut">
              <a:rPr kumimoji="1" lang="ja-JP" altLang="en-US" smtClean="0"/>
              <a:t>2017/11/17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8975" y="4416425"/>
            <a:ext cx="55054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97313" y="8829675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0D4D9-52B0-49AB-83A4-1CEB993B2D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08838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D1870-FD74-4BAE-AC86-E55B459037A1}" type="datetime1">
              <a:rPr lang="en-US" altLang="ja-JP" smtClean="0"/>
              <a:t>11/17/2017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9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10854-2671-4AC2-8F09-152FFF150F35}" type="datetime1">
              <a:rPr lang="en-US" altLang="ja-JP" smtClean="0"/>
              <a:t>11/17/2017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228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7676E-931C-4126-A08F-550238FDE773}" type="datetime1">
              <a:rPr lang="en-US" altLang="ja-JP" smtClean="0"/>
              <a:t>11/17/2017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463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0D7F3-F114-46D5-9B69-D774F7BEC792}" type="datetime1">
              <a:rPr lang="en-US" altLang="ja-JP" smtClean="0"/>
              <a:t>11/17/2017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34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96E12-B676-4A54-A50D-EA3223D4BAE8}" type="datetime1">
              <a:rPr lang="en-US" altLang="ja-JP" smtClean="0"/>
              <a:t>11/17/2017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44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707E-CCDD-4641-AF66-02694AEE5E7D}" type="datetime1">
              <a:rPr lang="en-US" altLang="ja-JP" smtClean="0"/>
              <a:t>11/17/2017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838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93405-CF07-4355-B271-AB2B16BDB34D}" type="datetime1">
              <a:rPr lang="en-US" altLang="ja-JP" smtClean="0"/>
              <a:t>11/17/2017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273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D6495-4B46-41BB-A15B-B8B06700AEBB}" type="datetime1">
              <a:rPr lang="en-US" altLang="ja-JP" smtClean="0"/>
              <a:t>11/17/2017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948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EA89C-2DE5-40B9-B4F4-67CDC9581048}" type="datetime1">
              <a:rPr lang="en-US" altLang="ja-JP" smtClean="0"/>
              <a:t>11/17/2017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438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5025-C054-42C4-87E2-5A4EB3586BCE}" type="datetime1">
              <a:rPr lang="en-US" altLang="ja-JP" smtClean="0"/>
              <a:t>11/17/2017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48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0D37E-3177-47BE-B84B-042F9A90959D}" type="datetime1">
              <a:rPr lang="en-US" altLang="ja-JP" smtClean="0"/>
              <a:t>11/17/2017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663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6ECBC2-9707-4F7D-93E3-F749B207E7B3}" type="datetime1">
              <a:rPr lang="en-US" altLang="ja-JP" smtClean="0"/>
              <a:t>11/17/2017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700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74924" y="313816"/>
            <a:ext cx="8688771" cy="769441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tabLst>
                <a:tab pos="4590574" algn="r"/>
              </a:tabLst>
            </a:pPr>
            <a:r>
              <a:rPr lang="en-US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3GPP TSG-RAN WG4 Meeting #</a:t>
            </a:r>
            <a:r>
              <a:rPr lang="en-US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8</a:t>
            </a:r>
            <a:r>
              <a:rPr lang="en-US" altLang="ja-JP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5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		         R4-1</a:t>
            </a:r>
            <a:r>
              <a:rPr lang="en-US" altLang="ja-JP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72373</a:t>
            </a:r>
            <a:endParaRPr lang="en-US" sz="2000" b="1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tabLst>
                <a:tab pos="4590574" algn="r"/>
              </a:tabLst>
            </a:pPr>
            <a:r>
              <a:rPr lang="en-US" altLang="ja-JP" sz="2400" b="1" dirty="0">
                <a:latin typeface="Arial" panose="020B0604020202020204" pitchFamily="34" charset="0"/>
                <a:cs typeface="Arial" panose="020B0604020202020204" pitchFamily="34" charset="0"/>
              </a:rPr>
              <a:t>Reno, Nevada, USA, </a:t>
            </a:r>
            <a:r>
              <a:rPr lang="en-US" altLang="ja-JP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  <a:r>
              <a:rPr lang="ja-JP" alt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November </a:t>
            </a:r>
            <a:r>
              <a:rPr lang="en-US" altLang="ja-JP" sz="2400" b="1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altLang="ja-JP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 December</a:t>
            </a:r>
            <a:r>
              <a:rPr lang="en-US" altLang="ja-JP" sz="24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ja-JP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2017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74924" y="1245460"/>
            <a:ext cx="8312027" cy="946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</a:pPr>
            <a:r>
              <a:rPr lang="en-US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Agenda item:	</a:t>
            </a:r>
            <a:r>
              <a:rPr lang="en-US" altLang="ja-JP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7.2.1</a:t>
            </a:r>
            <a:r>
              <a:rPr lang="en-US" altLang="ja-JP" sz="2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</a:t>
            </a:r>
            <a:r>
              <a:rPr lang="en-US" altLang="ja-JP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[</a:t>
            </a:r>
            <a:r>
              <a:rPr lang="en-US" altLang="ja-JP" b="1" dirty="0" err="1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LTE_feMTC</a:t>
            </a:r>
            <a:r>
              <a:rPr lang="en-US" altLang="ja-JP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-Core]</a:t>
            </a:r>
            <a:endParaRPr lang="en-US" altLang="ja-JP" sz="2400" b="1" dirty="0" smtClean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900"/>
              </a:spcAft>
              <a:tabLst>
                <a:tab pos="1260475" algn="l"/>
              </a:tabLst>
            </a:pPr>
            <a:r>
              <a:rPr lang="en-US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Document for:	Approval</a:t>
            </a:r>
            <a:endParaRPr lang="en-US" sz="1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99386" y="2362586"/>
            <a:ext cx="8312027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4000" b="1" dirty="0" smtClean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40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Way forward on </a:t>
            </a:r>
            <a:r>
              <a:rPr lang="en-US" sz="4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B1 </a:t>
            </a:r>
            <a:r>
              <a:rPr lang="en-US" sz="40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Cat.M2 A-MPR </a:t>
            </a:r>
            <a:r>
              <a:rPr lang="en-US" sz="4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requirements</a:t>
            </a:r>
            <a:endParaRPr lang="en-US" sz="4000" b="1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2400" b="1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24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32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KDDI Corporation</a:t>
            </a:r>
            <a:endParaRPr lang="en-US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9005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Background/Proposals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1695435"/>
          </a:xfrm>
        </p:spPr>
        <p:txBody>
          <a:bodyPr>
            <a:normAutofit/>
          </a:bodyPr>
          <a:lstStyle/>
          <a:p>
            <a:r>
              <a:rPr lang="en-US" altLang="ja-JP" b="1" dirty="0" smtClean="0"/>
              <a:t>Way forward was approved in RAN4#84 [1]</a:t>
            </a:r>
            <a:r>
              <a:rPr lang="en-US" b="1" dirty="0" smtClean="0"/>
              <a:t>.  According to [1], it was identified that possible four cases should be evaluated to protect PHS in Japan.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2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3098800"/>
            <a:ext cx="8456613" cy="157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00" y="4684713"/>
            <a:ext cx="9017000" cy="190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23590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 smtClean="0"/>
              <a:t>WF: Case#1 and Case#2 </a:t>
            </a:r>
            <a:r>
              <a:rPr kumimoji="1" lang="en-US" altLang="ja-JP" sz="2800" b="1" dirty="0" smtClean="0"/>
              <a:t>(</a:t>
            </a:r>
            <a:r>
              <a:rPr kumimoji="1" lang="en-US" altLang="ja-JP" sz="2800" b="1" dirty="0" smtClean="0"/>
              <a:t>20</a:t>
            </a:r>
            <a:r>
              <a:rPr kumimoji="1" lang="en-US" altLang="ja-JP" sz="2800" b="1" dirty="0" smtClean="0"/>
              <a:t>MHz </a:t>
            </a:r>
            <a:r>
              <a:rPr kumimoji="1" lang="en-US" altLang="ja-JP" sz="2800" b="1" dirty="0" smtClean="0"/>
              <a:t>CBW)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628649" y="1825625"/>
            <a:ext cx="8270651" cy="4351338"/>
          </a:xfrm>
        </p:spPr>
        <p:txBody>
          <a:bodyPr>
            <a:normAutofit lnSpcReduction="10000"/>
          </a:bodyPr>
          <a:lstStyle/>
          <a:p>
            <a:r>
              <a:rPr kumimoji="1" lang="en-US" altLang="ja-JP" sz="3200" b="1" dirty="0" smtClean="0"/>
              <a:t>Simulation results were input in RAN4#85 at least from one company [2].  According to it,</a:t>
            </a:r>
          </a:p>
          <a:p>
            <a:pPr lvl="1">
              <a:buFont typeface="Wingdings" panose="05000000000000000000" pitchFamily="2" charset="2"/>
              <a:buChar char="Ø"/>
            </a:pPr>
            <a:endParaRPr kumimoji="1" lang="en-US" altLang="ja-JP" sz="2800" b="1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kumimoji="1" lang="en-US" altLang="ja-JP" sz="2800" b="1" dirty="0" smtClean="0"/>
              <a:t>Case#1: No A-MPR is required for protecting PHS.</a:t>
            </a:r>
          </a:p>
          <a:p>
            <a:pPr lvl="1">
              <a:buFont typeface="Wingdings" panose="05000000000000000000" pitchFamily="2" charset="2"/>
              <a:buChar char="Ø"/>
            </a:pPr>
            <a:endParaRPr kumimoji="1" lang="en-US" altLang="ja-JP" sz="2800" b="1" dirty="0" smtClean="0"/>
          </a:p>
          <a:p>
            <a:pPr lvl="1">
              <a:buFont typeface="Wingdings" panose="05000000000000000000" pitchFamily="2" charset="2"/>
              <a:buChar char="Ø"/>
            </a:pPr>
            <a:endParaRPr kumimoji="1" lang="en-US" altLang="ja-JP" sz="2800" b="1" dirty="0"/>
          </a:p>
          <a:p>
            <a:pPr lvl="1">
              <a:buFont typeface="Wingdings" panose="05000000000000000000" pitchFamily="2" charset="2"/>
              <a:buChar char="Ø"/>
            </a:pPr>
            <a:endParaRPr kumimoji="1" lang="en-US" altLang="ja-JP" sz="2800" b="1" dirty="0"/>
          </a:p>
          <a:p>
            <a:pPr lvl="1">
              <a:buFont typeface="Wingdings" panose="05000000000000000000" pitchFamily="2" charset="2"/>
              <a:buChar char="Ø"/>
            </a:pPr>
            <a:r>
              <a:rPr kumimoji="1" lang="en-US" altLang="ja-JP" sz="2800" b="1" dirty="0" smtClean="0"/>
              <a:t>Case#2: </a:t>
            </a:r>
            <a:r>
              <a:rPr kumimoji="1" lang="en-US" altLang="ja-JP" sz="2800" b="1" dirty="0"/>
              <a:t>A-MPR is required.  One single value should be decided in this meeting because this WI is Rel. 14.</a:t>
            </a:r>
            <a:endParaRPr kumimoji="1" lang="ja-JP" altLang="en-US" sz="2800" b="1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2339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 smtClean="0"/>
              <a:t>WF: Case#3 and Case#4 </a:t>
            </a:r>
            <a:r>
              <a:rPr kumimoji="1" lang="en-US" altLang="ja-JP" sz="2800" b="1" dirty="0" smtClean="0"/>
              <a:t>(</a:t>
            </a:r>
            <a:r>
              <a:rPr kumimoji="1" lang="en-US" altLang="ja-JP" sz="2800" b="1" dirty="0" smtClean="0"/>
              <a:t>15</a:t>
            </a:r>
            <a:r>
              <a:rPr kumimoji="1" lang="en-US" altLang="ja-JP" sz="2800" b="1" dirty="0" smtClean="0"/>
              <a:t>MHz </a:t>
            </a:r>
            <a:r>
              <a:rPr kumimoji="1" lang="en-US" altLang="ja-JP" sz="2800" b="1" dirty="0" smtClean="0"/>
              <a:t>CBW)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628650" y="1825625"/>
            <a:ext cx="8244894" cy="4351338"/>
          </a:xfrm>
        </p:spPr>
        <p:txBody>
          <a:bodyPr>
            <a:normAutofit/>
          </a:bodyPr>
          <a:lstStyle/>
          <a:p>
            <a:r>
              <a:rPr kumimoji="1" lang="en-US" altLang="ja-JP" sz="3200" b="1" dirty="0" smtClean="0"/>
              <a:t>Simulation results were input in RAN4#85 </a:t>
            </a:r>
            <a:r>
              <a:rPr kumimoji="1" lang="en-US" altLang="ja-JP" sz="3200" b="1" dirty="0"/>
              <a:t>least from one company [2</a:t>
            </a:r>
            <a:r>
              <a:rPr kumimoji="1" lang="en-US" altLang="ja-JP" sz="3200" b="1" dirty="0" smtClean="0"/>
              <a:t>].  According to it,</a:t>
            </a:r>
          </a:p>
          <a:p>
            <a:pPr lvl="1">
              <a:buFont typeface="Wingdings" panose="05000000000000000000" pitchFamily="2" charset="2"/>
              <a:buChar char="Ø"/>
            </a:pPr>
            <a:endParaRPr kumimoji="1" lang="en-US" altLang="ja-JP" sz="2800" b="1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kumimoji="1" lang="en-US" altLang="ja-JP" sz="2800" b="1" dirty="0" smtClean="0"/>
              <a:t>Case#3: No A-MPR is required for protecting PHS.</a:t>
            </a:r>
          </a:p>
          <a:p>
            <a:pPr lvl="1">
              <a:buFont typeface="Wingdings" panose="05000000000000000000" pitchFamily="2" charset="2"/>
              <a:buChar char="Ø"/>
            </a:pPr>
            <a:endParaRPr kumimoji="1" lang="en-US" altLang="ja-JP" sz="2800" b="1" dirty="0" smtClean="0"/>
          </a:p>
          <a:p>
            <a:pPr lvl="1">
              <a:buFont typeface="Wingdings" panose="05000000000000000000" pitchFamily="2" charset="2"/>
              <a:buChar char="Ø"/>
            </a:pPr>
            <a:endParaRPr kumimoji="1" lang="en-US" altLang="ja-JP" sz="2800" b="1" dirty="0"/>
          </a:p>
          <a:p>
            <a:pPr lvl="1">
              <a:buFont typeface="Wingdings" panose="05000000000000000000" pitchFamily="2" charset="2"/>
              <a:buChar char="Ø"/>
            </a:pPr>
            <a:endParaRPr kumimoji="1" lang="en-US" altLang="ja-JP" sz="2800" b="1" dirty="0"/>
          </a:p>
          <a:p>
            <a:pPr lvl="1">
              <a:buFont typeface="Wingdings" panose="05000000000000000000" pitchFamily="2" charset="2"/>
              <a:buChar char="Ø"/>
            </a:pPr>
            <a:r>
              <a:rPr kumimoji="1" lang="en-US" altLang="ja-JP" sz="2800" b="1" dirty="0" smtClean="0"/>
              <a:t>Case#4: </a:t>
            </a:r>
            <a:r>
              <a:rPr kumimoji="1" lang="en-US" altLang="ja-JP" sz="2800" b="1" dirty="0"/>
              <a:t>No A-MPR is required for protecting PHS.</a:t>
            </a:r>
            <a:endParaRPr kumimoji="1" lang="ja-JP" altLang="en-US" sz="2800" b="1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296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Proposals</a:t>
            </a:r>
            <a:endParaRPr lang="en-US" b="1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5</a:t>
            </a:fld>
            <a:endParaRPr lang="en-US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kumimoji="1" lang="en-US" altLang="ja-JP" b="1" dirty="0" smtClean="0"/>
              <a:t>Proposal#1: For </a:t>
            </a:r>
            <a:r>
              <a:rPr kumimoji="1" lang="en-US" altLang="ja-JP" b="1" dirty="0" smtClean="0"/>
              <a:t>case#1, #3</a:t>
            </a:r>
            <a:r>
              <a:rPr kumimoji="1" lang="en-US" altLang="ja-JP" b="1" dirty="0"/>
              <a:t> </a:t>
            </a:r>
            <a:r>
              <a:rPr kumimoji="1" lang="en-US" altLang="ja-JP" b="1" dirty="0" smtClean="0"/>
              <a:t>and</a:t>
            </a:r>
            <a:r>
              <a:rPr kumimoji="1" lang="en-US" altLang="ja-JP" b="1" dirty="0" smtClean="0"/>
              <a:t> #4, no </a:t>
            </a:r>
            <a:r>
              <a:rPr kumimoji="1" lang="en-US" altLang="ja-JP" b="1" dirty="0" smtClean="0"/>
              <a:t>A-MPR is required for B1 Cat.M2 UE to protect PHS in Japan.</a:t>
            </a:r>
          </a:p>
          <a:p>
            <a:endParaRPr kumimoji="1" lang="en-US" altLang="ja-JP" b="1" dirty="0"/>
          </a:p>
          <a:p>
            <a:r>
              <a:rPr kumimoji="1" lang="en-US" altLang="ja-JP" b="1" dirty="0" smtClean="0"/>
              <a:t>Proposal#2: For </a:t>
            </a:r>
            <a:r>
              <a:rPr kumimoji="1" lang="en-US" altLang="ja-JP" b="1" dirty="0" smtClean="0"/>
              <a:t>case#2, </a:t>
            </a:r>
            <a:r>
              <a:rPr kumimoji="1" lang="en-US" altLang="ja-JP" b="1" dirty="0" smtClean="0"/>
              <a:t>A-MPR value should be fixed in this meeting.</a:t>
            </a:r>
          </a:p>
          <a:p>
            <a:endParaRPr kumimoji="1" lang="en-US" altLang="ja-JP" b="1" dirty="0"/>
          </a:p>
          <a:p>
            <a:r>
              <a:rPr kumimoji="1" lang="en-US" altLang="ja-JP" b="1" dirty="0" smtClean="0"/>
              <a:t>Proposal#3: After approval of A-MPR value for case#4, CRs should be agreed as well.  </a:t>
            </a:r>
            <a:r>
              <a:rPr kumimoji="1" lang="en-US" altLang="ja-JP" b="1" dirty="0" err="1" smtClean="0"/>
              <a:t>Tdoc</a:t>
            </a:r>
            <a:r>
              <a:rPr kumimoji="1" lang="en-US" altLang="ja-JP" b="1" dirty="0" smtClean="0"/>
              <a:t> numbers are already reserved in [3] - [4], so we ask chairman to handle them even if they will be late contributions.</a:t>
            </a:r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299105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4315" y="365126"/>
            <a:ext cx="8675370" cy="1325563"/>
          </a:xfrm>
        </p:spPr>
        <p:txBody>
          <a:bodyPr/>
          <a:lstStyle/>
          <a:p>
            <a:r>
              <a:rPr lang="en-US" b="1" dirty="0" smtClean="0"/>
              <a:t>[draft] A-MPR table for B1 Cat.M2 UE </a:t>
            </a:r>
            <a:endParaRPr lang="en-US" b="1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6</a:t>
            </a:fld>
            <a:endParaRPr lang="en-US"/>
          </a:p>
        </p:txBody>
      </p:sp>
      <p:graphicFrame>
        <p:nvGraphicFramePr>
          <p:cNvPr id="12" name="表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7129336"/>
              </p:ext>
            </p:extLst>
          </p:nvPr>
        </p:nvGraphicFramePr>
        <p:xfrm>
          <a:off x="396737" y="1898950"/>
          <a:ext cx="8322365" cy="164592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074516"/>
                <a:gridCol w="1475018"/>
                <a:gridCol w="1606890"/>
                <a:gridCol w="1281605"/>
                <a:gridCol w="1402606"/>
                <a:gridCol w="1481730"/>
              </a:tblGrid>
              <a:tr h="15748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Network Signalling value</a:t>
                      </a:r>
                      <a:endParaRPr lang="ja-JP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Requirements (</a:t>
                      </a:r>
                      <a:r>
                        <a:rPr lang="en-GB" sz="1200" b="1" dirty="0" err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subclause</a:t>
                      </a:r>
                      <a:r>
                        <a:rPr lang="en-GB" sz="12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)</a:t>
                      </a:r>
                      <a:endParaRPr lang="ja-JP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E-UTRA Band</a:t>
                      </a:r>
                      <a:endParaRPr lang="ja-JP" sz="12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Narrowband bandwidth</a:t>
                      </a:r>
                      <a:endParaRPr lang="ja-JP" sz="12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Resources Blocks (</a:t>
                      </a:r>
                      <a:r>
                        <a:rPr lang="en-GB" sz="1200" b="1" i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</a:t>
                      </a:r>
                      <a:r>
                        <a:rPr lang="en-GB" sz="1200" b="1" baseline="-250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RB</a:t>
                      </a:r>
                      <a:r>
                        <a:rPr lang="en-GB" sz="12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)</a:t>
                      </a:r>
                      <a:endParaRPr lang="ja-JP" sz="12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A-MPR (dB)</a:t>
                      </a:r>
                      <a:endParaRPr lang="ja-JP" sz="12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NS_01</a:t>
                      </a:r>
                      <a:endParaRPr lang="ja-JP" sz="12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6.6.2.1.1</a:t>
                      </a:r>
                      <a:endParaRPr lang="ja-JP" sz="12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Table 5.5-1</a:t>
                      </a:r>
                      <a:endParaRPr lang="ja-JP" sz="12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1.4, 3, 5</a:t>
                      </a:r>
                      <a:endParaRPr lang="ja-JP" sz="12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Table 5.6-1</a:t>
                      </a:r>
                      <a:endParaRPr lang="ja-JP" sz="12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N/A</a:t>
                      </a:r>
                      <a:endParaRPr lang="ja-JP" sz="12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50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ja-JP" sz="1200" b="1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…</a:t>
                      </a:r>
                      <a:endParaRPr lang="ja-JP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ja-JP" sz="1200" b="1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…</a:t>
                      </a:r>
                      <a:endParaRPr lang="ja-JP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ja-JP" sz="1200" b="1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…</a:t>
                      </a:r>
                      <a:endParaRPr lang="ja-JP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ja-JP" sz="1200" b="1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…</a:t>
                      </a:r>
                      <a:endParaRPr lang="ja-JP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ja-JP" sz="1200" b="1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…</a:t>
                      </a:r>
                      <a:endParaRPr lang="ja-JP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ja-JP" sz="1200" b="1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…</a:t>
                      </a:r>
                      <a:endParaRPr lang="ja-JP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70C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NS_05</a:t>
                      </a:r>
                      <a:endParaRPr lang="ja-JP" sz="1200" b="1" dirty="0">
                        <a:solidFill>
                          <a:srgbClr val="0070C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70C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6.6.3.3.1</a:t>
                      </a:r>
                      <a:endParaRPr lang="ja-JP" sz="1200" b="1" dirty="0">
                        <a:solidFill>
                          <a:srgbClr val="0070C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70C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ja-JP" sz="1200" b="1" dirty="0">
                        <a:solidFill>
                          <a:srgbClr val="0070C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ja-JP" sz="1200" b="1" dirty="0" smtClean="0">
                          <a:solidFill>
                            <a:srgbClr val="0070C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ja-JP" sz="1200" b="1" dirty="0">
                        <a:solidFill>
                          <a:srgbClr val="0070C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dirty="0" smtClean="0">
                          <a:solidFill>
                            <a:srgbClr val="0070C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[see</a:t>
                      </a:r>
                      <a:r>
                        <a:rPr lang="en-GB" sz="1200" b="1" baseline="0" dirty="0" smtClean="0">
                          <a:solidFill>
                            <a:srgbClr val="0070C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table below</a:t>
                      </a:r>
                      <a:r>
                        <a:rPr lang="en-GB" sz="1200" b="1" dirty="0" smtClean="0">
                          <a:solidFill>
                            <a:srgbClr val="0070C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]</a:t>
                      </a:r>
                      <a:endParaRPr lang="ja-JP" sz="1200" b="1" dirty="0">
                        <a:solidFill>
                          <a:srgbClr val="0070C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100" b="1" dirty="0">
                        <a:solidFill>
                          <a:srgbClr val="0070C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NS_06</a:t>
                      </a:r>
                      <a:endParaRPr lang="ja-JP" sz="12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6.6.2.2.3</a:t>
                      </a:r>
                      <a:endParaRPr lang="ja-JP" sz="12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12, 13,14</a:t>
                      </a:r>
                      <a:endParaRPr lang="ja-JP" sz="12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1.4, 3, 5</a:t>
                      </a:r>
                      <a:endParaRPr lang="ja-JP" sz="12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Table 5.6-1</a:t>
                      </a:r>
                      <a:endParaRPr lang="ja-JP" sz="12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N/A</a:t>
                      </a:r>
                      <a:endParaRPr lang="ja-JP" sz="12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ja-JP" sz="1200" b="1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…</a:t>
                      </a:r>
                      <a:endParaRPr lang="ja-JP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ja-JP" sz="1200" b="1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…</a:t>
                      </a:r>
                      <a:endParaRPr lang="ja-JP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ja-JP" sz="1200" b="1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…</a:t>
                      </a:r>
                      <a:endParaRPr lang="ja-JP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ja-JP" sz="1200" b="1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…</a:t>
                      </a:r>
                      <a:endParaRPr lang="ja-JP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ja-JP" sz="1200" b="1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…</a:t>
                      </a:r>
                      <a:endParaRPr lang="ja-JP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ja-JP" sz="1200" b="1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…</a:t>
                      </a:r>
                      <a:endParaRPr lang="ja-JP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NS_35</a:t>
                      </a:r>
                      <a:endParaRPr lang="ja-JP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6.6.2.2.7</a:t>
                      </a:r>
                      <a:endParaRPr lang="ja-JP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71</a:t>
                      </a:r>
                      <a:endParaRPr lang="ja-JP" sz="12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1.4, 3, 5</a:t>
                      </a:r>
                      <a:endParaRPr lang="ja-JP" sz="12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Table 5.6-1</a:t>
                      </a:r>
                      <a:endParaRPr lang="ja-JP" sz="12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N/A</a:t>
                      </a:r>
                      <a:endParaRPr lang="ja-JP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1119923" y="1578420"/>
            <a:ext cx="716657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GB" altLang="ja-JP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Table 6.2.4E-2: Additional Maximum Power Reduction (A-MPR) for category M2 UE</a:t>
            </a:r>
            <a:endParaRPr kumimoji="1" lang="en-GB" altLang="ja-JP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graphicFrame>
        <p:nvGraphicFramePr>
          <p:cNvPr id="16" name="表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8459641"/>
              </p:ext>
            </p:extLst>
          </p:nvPr>
        </p:nvGraphicFramePr>
        <p:xfrm>
          <a:off x="390526" y="4198779"/>
          <a:ext cx="8347073" cy="219456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328636"/>
                <a:gridCol w="1125012"/>
                <a:gridCol w="526893"/>
                <a:gridCol w="909423"/>
                <a:gridCol w="909423"/>
                <a:gridCol w="909423"/>
                <a:gridCol w="909423"/>
                <a:gridCol w="728840"/>
              </a:tblGrid>
              <a:tr h="35951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Channel Bandwidth [MHz]</a:t>
                      </a:r>
                      <a:endParaRPr lang="ja-JP" sz="16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b="1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Parameters</a:t>
                      </a:r>
                      <a:r>
                        <a:rPr lang="en-GB" sz="16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ja-JP" sz="16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79758">
                <a:tc rowSpan="5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ja-JP" sz="1600" b="1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20</a:t>
                      </a:r>
                      <a:endParaRPr lang="ja-JP" sz="16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  <a:latin typeface="Arial"/>
                          <a:ea typeface="Times New Roman"/>
                          <a:cs typeface="Arial"/>
                        </a:rPr>
                        <a:t>Fc [MHz]</a:t>
                      </a:r>
                      <a:endParaRPr lang="ja-JP" sz="16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b="1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1930</a:t>
                      </a:r>
                      <a:endParaRPr lang="ja-JP" sz="16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7975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b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RB</a:t>
                      </a:r>
                      <a:r>
                        <a:rPr lang="en-GB" sz="1600" b="1" baseline="-25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start</a:t>
                      </a:r>
                      <a:endParaRPr lang="ja-JP" sz="16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0-1</a:t>
                      </a:r>
                      <a:endParaRPr lang="ja-JP" sz="16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2 </a:t>
                      </a:r>
                      <a:r>
                        <a:rPr lang="en-US" sz="16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– </a:t>
                      </a:r>
                      <a:r>
                        <a:rPr lang="en-US" sz="1600" b="1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25</a:t>
                      </a:r>
                      <a:endParaRPr lang="ja-JP" sz="16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ja-JP" sz="1600" b="1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26 - 49</a:t>
                      </a:r>
                      <a:endParaRPr lang="ja-JP" sz="16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ja-JP" sz="1600" b="1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50</a:t>
                      </a:r>
                      <a:r>
                        <a:rPr lang="en-US" altLang="ja-JP" sz="1600" b="1" baseline="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- 73</a:t>
                      </a:r>
                      <a:endParaRPr lang="ja-JP" sz="16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ja-JP" sz="1600" b="1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74</a:t>
                      </a:r>
                      <a:r>
                        <a:rPr lang="en-US" altLang="ja-JP" sz="1600" b="1" baseline="0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 – 97</a:t>
                      </a:r>
                      <a:endParaRPr lang="ja-JP" sz="16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ja-JP" sz="1600" b="1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98-99</a:t>
                      </a:r>
                      <a:endParaRPr lang="ja-JP" sz="16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75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ja-JP" sz="1600" b="1" dirty="0" smtClean="0">
                          <a:solidFill>
                            <a:srgbClr val="0070C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NB index</a:t>
                      </a:r>
                      <a:endParaRPr lang="ja-JP" sz="1600" b="1" dirty="0">
                        <a:solidFill>
                          <a:srgbClr val="0070C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ja-JP" sz="1600" b="1" dirty="0" smtClean="0">
                          <a:solidFill>
                            <a:srgbClr val="0070C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N/A</a:t>
                      </a:r>
                      <a:endParaRPr lang="ja-JP" sz="1600" b="1" dirty="0">
                        <a:solidFill>
                          <a:srgbClr val="0070C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ja-JP" sz="1600" b="1" dirty="0" smtClean="0">
                          <a:solidFill>
                            <a:srgbClr val="0070C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#1</a:t>
                      </a:r>
                      <a:endParaRPr lang="ja-JP" sz="1600" b="1" dirty="0">
                        <a:solidFill>
                          <a:srgbClr val="0070C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ja-JP" sz="1600" b="1" dirty="0" smtClean="0">
                          <a:solidFill>
                            <a:srgbClr val="0070C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#2</a:t>
                      </a:r>
                      <a:endParaRPr lang="ja-JP" sz="1600" b="1" dirty="0">
                        <a:solidFill>
                          <a:srgbClr val="0070C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ja-JP" sz="1600" b="1" dirty="0" smtClean="0">
                          <a:solidFill>
                            <a:srgbClr val="0070C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#3</a:t>
                      </a:r>
                      <a:endParaRPr lang="ja-JP" sz="1600" b="1" dirty="0">
                        <a:solidFill>
                          <a:srgbClr val="0070C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ja-JP" sz="1600" b="1" dirty="0" smtClean="0">
                          <a:solidFill>
                            <a:srgbClr val="0070C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#4</a:t>
                      </a:r>
                      <a:endParaRPr lang="ja-JP" sz="1600" b="1" dirty="0">
                        <a:solidFill>
                          <a:srgbClr val="0070C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ja-JP" sz="1600" b="1" dirty="0" smtClean="0">
                          <a:solidFill>
                            <a:srgbClr val="0070C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N/A</a:t>
                      </a:r>
                      <a:endParaRPr lang="ja-JP" sz="1600" b="1" dirty="0">
                        <a:solidFill>
                          <a:srgbClr val="0070C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59516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L</a:t>
                      </a:r>
                      <a:r>
                        <a:rPr lang="en-GB" sz="1600" b="1" baseline="-25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CRB</a:t>
                      </a:r>
                      <a:r>
                        <a:rPr lang="en-GB" sz="16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[RBs]</a:t>
                      </a:r>
                      <a:endParaRPr lang="ja-JP" sz="16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ja-JP" sz="1600" b="1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≤</a:t>
                      </a:r>
                      <a:r>
                        <a:rPr lang="en-US" sz="1600" b="1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1</a:t>
                      </a:r>
                      <a:endParaRPr lang="ja-JP" sz="16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≤24</a:t>
                      </a:r>
                      <a:endParaRPr lang="ja-JP" sz="16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ja-JP" sz="1600" b="1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≤24</a:t>
                      </a:r>
                      <a:endParaRPr lang="ja-JP" sz="16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ja-JP" sz="1600" b="1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≤24</a:t>
                      </a:r>
                      <a:endParaRPr lang="ja-JP" sz="16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ja-JP" sz="1600" b="1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≤24</a:t>
                      </a:r>
                      <a:endParaRPr lang="ja-JP" sz="16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ja-JP" sz="1600" b="1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≤1</a:t>
                      </a:r>
                      <a:endParaRPr lang="ja-JP" sz="16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516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A-MPR [dB]</a:t>
                      </a:r>
                      <a:endParaRPr lang="ja-JP" sz="16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ja-JP" sz="1600" b="1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0</a:t>
                      </a:r>
                      <a:endParaRPr lang="ja-JP" sz="16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ja-JP" sz="1600" b="1" dirty="0" smtClean="0">
                          <a:solidFill>
                            <a:srgbClr val="0070C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TBD</a:t>
                      </a:r>
                      <a:endParaRPr lang="ja-JP" sz="1600" b="1" dirty="0">
                        <a:solidFill>
                          <a:srgbClr val="0070C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ja-JP" sz="1600" b="1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0</a:t>
                      </a:r>
                      <a:endParaRPr lang="ja-JP" sz="16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ja-JP" sz="1600" b="1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0</a:t>
                      </a:r>
                      <a:endParaRPr lang="ja-JP" sz="16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0</a:t>
                      </a:r>
                      <a:endParaRPr lang="ja-JP" sz="16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≤0</a:t>
                      </a:r>
                      <a:endParaRPr lang="ja-JP" sz="16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3195693" y="3889820"/>
            <a:ext cx="3040448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GB" altLang="ja-JP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Table 6.2.4E-xx: A-MPR for NS_05</a:t>
            </a:r>
            <a:endParaRPr kumimoji="1" lang="en-GB" altLang="ja-JP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45710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 smtClean="0"/>
              <a:t>Reference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3047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kumimoji="1" lang="en-US" altLang="ja-JP" b="1" dirty="0"/>
              <a:t>[1] R4-1707427, “Co-existence between </a:t>
            </a:r>
            <a:r>
              <a:rPr kumimoji="1" lang="en-US" altLang="ja-JP" b="1" dirty="0" smtClean="0"/>
              <a:t>B1 </a:t>
            </a:r>
            <a:r>
              <a:rPr kumimoji="1" lang="en-US" altLang="ja-JP" b="1" dirty="0"/>
              <a:t>Cat.M2 UE and PHS in </a:t>
            </a:r>
            <a:r>
              <a:rPr kumimoji="1" lang="en-US" altLang="ja-JP" b="1" dirty="0" smtClean="0"/>
              <a:t>Japan”, KDDI</a:t>
            </a:r>
          </a:p>
          <a:p>
            <a:pPr marL="0" indent="0">
              <a:buNone/>
            </a:pPr>
            <a:endParaRPr kumimoji="1" lang="en-US" altLang="ja-JP" b="1" dirty="0"/>
          </a:p>
          <a:p>
            <a:pPr marL="0" indent="0">
              <a:buNone/>
            </a:pPr>
            <a:r>
              <a:rPr kumimoji="1" lang="en-US" altLang="ja-JP" b="1" dirty="0" smtClean="0"/>
              <a:t>[2] R4-1712454</a:t>
            </a:r>
            <a:r>
              <a:rPr kumimoji="1" lang="en-US" altLang="ja-JP" b="1" dirty="0"/>
              <a:t>, “UE category M2 A-MPR to protect PHS services”, </a:t>
            </a:r>
            <a:r>
              <a:rPr kumimoji="1" lang="en-US" altLang="ja-JP" b="1" dirty="0" smtClean="0"/>
              <a:t>Nokia</a:t>
            </a:r>
          </a:p>
          <a:p>
            <a:pPr marL="0" indent="0">
              <a:buNone/>
            </a:pPr>
            <a:endParaRPr kumimoji="1" lang="en-US" altLang="ja-JP" b="1" dirty="0"/>
          </a:p>
          <a:p>
            <a:pPr marL="0" indent="0">
              <a:buNone/>
            </a:pPr>
            <a:r>
              <a:rPr kumimoji="1" lang="en-US" altLang="ja-JP" b="1" dirty="0" smtClean="0"/>
              <a:t>[3] R4-1712379, “</a:t>
            </a:r>
            <a:r>
              <a:rPr lang="en-US" altLang="ja-JP" b="1" dirty="0" err="1" smtClean="0"/>
              <a:t>Cat.F</a:t>
            </a:r>
            <a:r>
              <a:rPr lang="en-US" altLang="ja-JP" b="1" dirty="0" smtClean="0"/>
              <a:t> </a:t>
            </a:r>
            <a:r>
              <a:rPr lang="en-US" altLang="ja-JP" b="1" dirty="0"/>
              <a:t>CR for introducing B1 Cat.M2 UE A-MPR in Japan into 36.101</a:t>
            </a:r>
            <a:r>
              <a:rPr kumimoji="1" lang="en-US" altLang="ja-JP" b="1" dirty="0" smtClean="0"/>
              <a:t>”, KDDI</a:t>
            </a:r>
          </a:p>
          <a:p>
            <a:pPr marL="0" indent="0">
              <a:buNone/>
            </a:pPr>
            <a:endParaRPr kumimoji="1" lang="en-US" altLang="ja-JP" b="1" dirty="0"/>
          </a:p>
          <a:p>
            <a:pPr marL="0" indent="0">
              <a:buNone/>
            </a:pPr>
            <a:r>
              <a:rPr kumimoji="1" lang="en-US" altLang="ja-JP" b="1" dirty="0" smtClean="0"/>
              <a:t>[4] R4-1712380, “</a:t>
            </a:r>
            <a:r>
              <a:rPr lang="en-US" altLang="ja-JP" b="1" dirty="0" err="1"/>
              <a:t>Cat.A</a:t>
            </a:r>
            <a:r>
              <a:rPr lang="en-US" altLang="ja-JP" b="1" dirty="0"/>
              <a:t> CR for introducing B1 Cat.M2 UE A-MPR in Japan into 36.101</a:t>
            </a:r>
            <a:r>
              <a:rPr kumimoji="1" lang="en-US" altLang="ja-JP" b="1" dirty="0" smtClean="0"/>
              <a:t>”, KDDI</a:t>
            </a:r>
          </a:p>
          <a:p>
            <a:endParaRPr kumimoji="1" lang="en-US" altLang="ja-JP" b="1" dirty="0" smtClean="0"/>
          </a:p>
          <a:p>
            <a:pPr marL="0" indent="0">
              <a:buNone/>
            </a:pPr>
            <a:endParaRPr kumimoji="1" lang="ja-JP" altLang="en-US" b="1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785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5133</TotalTime>
  <Words>487</Words>
  <Application>Microsoft Office PowerPoint</Application>
  <PresentationFormat>画面に合わせる (4:3)</PresentationFormat>
  <Paragraphs>125</Paragraphs>
  <Slides>7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8" baseType="lpstr">
      <vt:lpstr>Office Theme</vt:lpstr>
      <vt:lpstr>PowerPoint プレゼンテーション</vt:lpstr>
      <vt:lpstr>Background/Proposals</vt:lpstr>
      <vt:lpstr>WF: Case#1 and Case#2 (20MHz CBW)</vt:lpstr>
      <vt:lpstr>WF: Case#3 and Case#4 (15MHz CBW)</vt:lpstr>
      <vt:lpstr>Proposals</vt:lpstr>
      <vt:lpstr>[draft] A-MPR table for B1 Cat.M2 UE </vt:lpstr>
      <vt:lpstr>Reference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High level objectives</dc:title>
  <dc:creator>Fong, Gene</dc:creator>
  <cp:lastModifiedBy>OM</cp:lastModifiedBy>
  <cp:revision>64</cp:revision>
  <cp:lastPrinted>2015-11-02T18:42:05Z</cp:lastPrinted>
  <dcterms:created xsi:type="dcterms:W3CDTF">2015-10-30T15:37:37Z</dcterms:created>
  <dcterms:modified xsi:type="dcterms:W3CDTF">2017-11-17T08:36:02Z</dcterms:modified>
</cp:coreProperties>
</file>