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8" r:id="rId2"/>
    <p:sldId id="259" r:id="rId3"/>
    <p:sldId id="260" r:id="rId4"/>
    <p:sldId id="261" r:id="rId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0" autoAdjust="0"/>
    <p:restoredTop sz="94660"/>
  </p:normalViewPr>
  <p:slideViewPr>
    <p:cSldViewPr snapToGrid="0">
      <p:cViewPr varScale="1">
        <p:scale>
          <a:sx n="74" d="100"/>
          <a:sy n="74" d="100"/>
        </p:scale>
        <p:origin x="-112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lvl1pPr>
          </a:lstStyle>
          <a:p>
            <a:fld id="{66FB8FCF-A5F7-4ED4-9A16-587780C65D49}" type="datetimeFigureOut">
              <a:rPr kumimoji="1" lang="ja-JP" altLang="en-US" smtClean="0"/>
              <a:t>2017/11/17</a:t>
            </a:fld>
            <a:endParaRPr kumimoji="1" lang="ja-JP" altLang="en-US"/>
          </a:p>
        </p:txBody>
      </p:sp>
      <p:sp>
        <p:nvSpPr>
          <p:cNvPr id="4" name="スライド イメージ プレースホルダー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8975" y="4416425"/>
            <a:ext cx="5505450" cy="4183063"/>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lvl1pPr>
          </a:lstStyle>
          <a:p>
            <a:fld id="{AF70D4D9-52B0-49AB-83A4-1CEB993B2D36}" type="slidenum">
              <a:rPr kumimoji="1" lang="ja-JP" altLang="en-US" smtClean="0"/>
              <a:t>‹#›</a:t>
            </a:fld>
            <a:endParaRPr kumimoji="1" lang="ja-JP" altLang="en-US"/>
          </a:p>
        </p:txBody>
      </p:sp>
    </p:spTree>
    <p:extLst>
      <p:ext uri="{BB962C8B-B14F-4D97-AF65-F5344CB8AC3E}">
        <p14:creationId xmlns:p14="http://schemas.microsoft.com/office/powerpoint/2010/main" val="209088380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3D1870-FD74-4BAE-AC86-E55B459037A1}"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310854-2671-4AC2-8F09-152FFF150F35}"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D7676E-931C-4126-A08F-550238FDE773}"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D70D7F3-F114-46D5-9B69-D774F7BEC792}"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B96E12-B676-4A54-A50D-EA3223D4BAE8}" type="datetime1">
              <a:rPr lang="en-US" altLang="ja-JP" smtClean="0"/>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D08707E-CCDD-4641-AF66-02694AEE5E7D}"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193405-CF07-4355-B271-AB2B16BDB34D}" type="datetime1">
              <a:rPr lang="en-US" altLang="ja-JP" smtClean="0"/>
              <a:t>11/17/2017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9CD6495-4B46-41BB-A15B-B8B06700AEBB}" type="datetime1">
              <a:rPr lang="en-US" altLang="ja-JP" smtClean="0"/>
              <a:t>11/17/2017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EA89C-2DE5-40B9-B4F4-67CDC9581048}" type="datetime1">
              <a:rPr lang="en-US" altLang="ja-JP" smtClean="0"/>
              <a:t>11/17/2017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BF5025-C054-42C4-87E2-5A4EB3586BCE}"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D0D37E-3177-47BE-B84B-042F9A90959D}" type="datetime1">
              <a:rPr lang="en-US" altLang="ja-JP" smtClean="0"/>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6ECBC2-9707-4F7D-93E3-F749B207E7B3}" type="datetime1">
              <a:rPr lang="en-US" altLang="ja-JP" smtClean="0"/>
              <a:t>11/17/2017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4924" y="313816"/>
            <a:ext cx="8688771" cy="769441"/>
          </a:xfrm>
          <a:prstGeom prst="rect">
            <a:avLst/>
          </a:prstGeom>
        </p:spPr>
        <p:txBody>
          <a:bodyPr wrap="square" numCol="1">
            <a:spAutoFit/>
          </a:bodyPr>
          <a:lstStyle/>
          <a:p>
            <a:pPr>
              <a:tabLst>
                <a:tab pos="4590574" algn="r"/>
              </a:tabLst>
            </a:pPr>
            <a:r>
              <a:rPr lang="en-US" sz="2000" b="1" dirty="0">
                <a:latin typeface="Arial" panose="020B0604020202020204" pitchFamily="34" charset="0"/>
                <a:ea typeface="Times New Roman" panose="02020603050405020304" pitchFamily="18" charset="0"/>
                <a:cs typeface="Arial" panose="020B0604020202020204" pitchFamily="34" charset="0"/>
              </a:rPr>
              <a:t>3GPP TSG-RAN WG4 Meeting #</a:t>
            </a:r>
            <a:r>
              <a:rPr lang="en-US" sz="2000" b="1" dirty="0" smtClean="0">
                <a:latin typeface="Arial" panose="020B0604020202020204" pitchFamily="34" charset="0"/>
                <a:ea typeface="Times New Roman" panose="02020603050405020304" pitchFamily="18" charset="0"/>
                <a:cs typeface="Arial" panose="020B0604020202020204" pitchFamily="34" charset="0"/>
              </a:rPr>
              <a:t>8</a:t>
            </a:r>
            <a:r>
              <a:rPr lang="en-US" altLang="ja-JP" sz="2000" b="1" dirty="0" smtClean="0">
                <a:latin typeface="Arial" panose="020B0604020202020204" pitchFamily="34" charset="0"/>
                <a:ea typeface="Times New Roman" panose="02020603050405020304" pitchFamily="18" charset="0"/>
                <a:cs typeface="Arial" panose="020B0604020202020204" pitchFamily="34" charset="0"/>
              </a:rPr>
              <a:t>5</a:t>
            </a:r>
            <a:r>
              <a:rPr lang="de-DE" sz="2000" b="1" dirty="0" smtClean="0">
                <a:latin typeface="Arial" panose="020B0604020202020204" pitchFamily="34" charset="0"/>
                <a:ea typeface="Times New Roman" panose="02020603050405020304" pitchFamily="18" charset="0"/>
                <a:cs typeface="Arial" panose="020B0604020202020204" pitchFamily="34" charset="0"/>
              </a:rPr>
              <a:t>			         R4-1</a:t>
            </a:r>
            <a:r>
              <a:rPr lang="en-US" altLang="ja-JP" sz="2000" b="1" dirty="0" smtClean="0">
                <a:latin typeface="Arial" panose="020B0604020202020204" pitchFamily="34" charset="0"/>
                <a:ea typeface="Times New Roman" panose="02020603050405020304" pitchFamily="18" charset="0"/>
                <a:cs typeface="Arial" panose="020B0604020202020204" pitchFamily="34" charset="0"/>
              </a:rPr>
              <a:t>712373</a:t>
            </a:r>
            <a:endParaRPr lang="en-US" sz="2000" b="1" dirty="0" smtClean="0">
              <a:latin typeface="Arial" panose="020B0604020202020204" pitchFamily="34" charset="0"/>
              <a:ea typeface="Times New Roman" panose="02020603050405020304" pitchFamily="18" charset="0"/>
              <a:cs typeface="Arial" panose="020B0604020202020204" pitchFamily="34" charset="0"/>
            </a:endParaRPr>
          </a:p>
          <a:p>
            <a:pPr>
              <a:tabLst>
                <a:tab pos="4590574" algn="r"/>
              </a:tabLst>
            </a:pPr>
            <a:r>
              <a:rPr lang="en-US" altLang="ja-JP" sz="2400" b="1" dirty="0">
                <a:latin typeface="Arial" panose="020B0604020202020204" pitchFamily="34" charset="0"/>
                <a:cs typeface="Arial" panose="020B0604020202020204" pitchFamily="34" charset="0"/>
              </a:rPr>
              <a:t>Reno, Nevada, USA, </a:t>
            </a:r>
            <a:r>
              <a:rPr lang="en-US" altLang="ja-JP" sz="2400" b="1" dirty="0" smtClean="0">
                <a:latin typeface="Arial" panose="020B0604020202020204" pitchFamily="34" charset="0"/>
                <a:cs typeface="Arial" panose="020B0604020202020204" pitchFamily="34" charset="0"/>
              </a:rPr>
              <a:t>27</a:t>
            </a:r>
            <a:r>
              <a:rPr lang="ja-JP" altLang="en-US" sz="2400" b="1" dirty="0" smtClean="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November </a:t>
            </a:r>
            <a:r>
              <a:rPr lang="en-US" altLang="ja-JP" sz="2400" b="1" dirty="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1 December</a:t>
            </a:r>
            <a:r>
              <a:rPr lang="en-US" altLang="ja-JP" sz="2400" b="1" dirty="0">
                <a:latin typeface="Arial" panose="020B0604020202020204" pitchFamily="34" charset="0"/>
                <a:cs typeface="Arial" panose="020B0604020202020204" pitchFamily="34" charset="0"/>
              </a:rPr>
              <a:t>, </a:t>
            </a:r>
            <a:r>
              <a:rPr lang="en-US" altLang="ja-JP" sz="2400" b="1" dirty="0" smtClean="0">
                <a:latin typeface="Arial" panose="020B0604020202020204" pitchFamily="34" charset="0"/>
                <a:cs typeface="Arial" panose="020B0604020202020204" pitchFamily="34" charset="0"/>
              </a:rPr>
              <a:t>2017</a:t>
            </a:r>
            <a:endParaRPr lang="en-US" sz="2400" b="1" dirty="0">
              <a:latin typeface="Arial" panose="020B0604020202020204" pitchFamily="34" charset="0"/>
              <a:cs typeface="Arial" panose="020B0604020202020204" pitchFamily="34" charset="0"/>
            </a:endParaRPr>
          </a:p>
        </p:txBody>
      </p:sp>
      <p:sp>
        <p:nvSpPr>
          <p:cNvPr id="8" name="Rectangle 7"/>
          <p:cNvSpPr/>
          <p:nvPr/>
        </p:nvSpPr>
        <p:spPr>
          <a:xfrm>
            <a:off x="274924" y="1245460"/>
            <a:ext cx="8312027" cy="946413"/>
          </a:xfrm>
          <a:prstGeom prst="rect">
            <a:avLst/>
          </a:prstGeom>
        </p:spPr>
        <p:txBody>
          <a:bodyPr wrap="square">
            <a:spAutoFit/>
          </a:bodyPr>
          <a:lstStyle/>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Agenda item:	</a:t>
            </a:r>
            <a:r>
              <a:rPr lang="en-US" altLang="ja-JP" sz="2400" b="1" dirty="0">
                <a:latin typeface="Arial" panose="020B0604020202020204" pitchFamily="34" charset="0"/>
                <a:ea typeface="Times New Roman" panose="02020603050405020304" pitchFamily="18" charset="0"/>
                <a:cs typeface="Times New Roman" panose="02020603050405020304" pitchFamily="18" charset="0"/>
              </a:rPr>
              <a:t>8.22.2	 </a:t>
            </a:r>
            <a:r>
              <a:rPr lang="en-US" altLang="ja-JP" b="1" dirty="0">
                <a:latin typeface="Arial" panose="020B0604020202020204" pitchFamily="34" charset="0"/>
                <a:ea typeface="Times New Roman" panose="02020603050405020304" pitchFamily="18" charset="0"/>
                <a:cs typeface="Times New Roman" panose="02020603050405020304" pitchFamily="18" charset="0"/>
              </a:rPr>
              <a:t>UE </a:t>
            </a:r>
            <a:r>
              <a:rPr lang="en-US" altLang="ja-JP" b="1" dirty="0" smtClean="0">
                <a:latin typeface="Arial" panose="020B0604020202020204" pitchFamily="34" charset="0"/>
                <a:ea typeface="Times New Roman" panose="02020603050405020304" pitchFamily="18" charset="0"/>
                <a:cs typeface="Times New Roman" panose="02020603050405020304" pitchFamily="18" charset="0"/>
              </a:rPr>
              <a:t>RF  </a:t>
            </a:r>
            <a:r>
              <a:rPr lang="en-US" altLang="ja-JP" b="1" dirty="0">
                <a:latin typeface="Arial" panose="020B0604020202020204" pitchFamily="34" charset="0"/>
                <a:ea typeface="Times New Roman" panose="02020603050405020304" pitchFamily="18" charset="0"/>
                <a:cs typeface="Times New Roman" panose="02020603050405020304" pitchFamily="18" charset="0"/>
              </a:rPr>
              <a:t>[LTE_1024QAM_DL-Core</a:t>
            </a:r>
            <a:r>
              <a:rPr lang="en-US" altLang="ja-JP" b="1" dirty="0" smtClean="0">
                <a:latin typeface="Arial" panose="020B0604020202020204" pitchFamily="34" charset="0"/>
                <a:ea typeface="Times New Roman" panose="02020603050405020304" pitchFamily="18" charset="0"/>
                <a:cs typeface="Times New Roman" panose="02020603050405020304" pitchFamily="18" charset="0"/>
              </a:rPr>
              <a:t>]</a:t>
            </a:r>
            <a:endParaRPr lang="en-US" altLang="ja-JP" sz="2400" b="1" dirty="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900"/>
              </a:spcAft>
              <a:tabLst>
                <a:tab pos="1260475" algn="l"/>
              </a:tabLst>
            </a:pPr>
            <a:r>
              <a:rPr lang="en-US" sz="2400" b="1" dirty="0" smtClean="0">
                <a:latin typeface="Arial" panose="020B0604020202020204" pitchFamily="34" charset="0"/>
                <a:ea typeface="Times New Roman" panose="02020603050405020304" pitchFamily="18" charset="0"/>
                <a:cs typeface="Times New Roman" panose="02020603050405020304" pitchFamily="18" charset="0"/>
              </a:rPr>
              <a:t>Document for:	Approval</a:t>
            </a:r>
            <a:endParaRPr lang="en-US" sz="1600" b="1" dirty="0">
              <a:latin typeface="Times New Roman" panose="02020603050405020304" pitchFamily="18" charset="0"/>
              <a:ea typeface="Times New Roman" panose="02020603050405020304" pitchFamily="18" charset="0"/>
            </a:endParaRPr>
          </a:p>
        </p:txBody>
      </p:sp>
      <p:sp>
        <p:nvSpPr>
          <p:cNvPr id="9" name="Rectangle 8"/>
          <p:cNvSpPr/>
          <p:nvPr/>
        </p:nvSpPr>
        <p:spPr>
          <a:xfrm>
            <a:off x="499386" y="2362586"/>
            <a:ext cx="8312027" cy="3631763"/>
          </a:xfrm>
          <a:prstGeom prst="rect">
            <a:avLst/>
          </a:prstGeom>
        </p:spPr>
        <p:txBody>
          <a:bodyPr wrap="square">
            <a:spAutoFit/>
          </a:bodyPr>
          <a:lstStyle/>
          <a:p>
            <a:pPr algn="ctr">
              <a:spcAft>
                <a:spcPts val="900"/>
              </a:spcAft>
              <a:tabLst>
                <a:tab pos="1260475" algn="l"/>
              </a:tabLst>
            </a:pPr>
            <a:endParaRPr lang="en-US" sz="4000" b="1" dirty="0" smtClean="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4000" b="1" dirty="0" smtClean="0">
                <a:latin typeface="Arial" panose="020B0604020202020204" pitchFamily="34" charset="0"/>
                <a:ea typeface="Times New Roman" panose="02020603050405020304" pitchFamily="18" charset="0"/>
                <a:cs typeface="Times New Roman" panose="02020603050405020304" pitchFamily="18" charset="0"/>
              </a:rPr>
              <a:t>UE capability application</a:t>
            </a:r>
            <a:br>
              <a:rPr lang="en-US" sz="4000" b="1" dirty="0" smtClean="0">
                <a:latin typeface="Arial" panose="020B0604020202020204" pitchFamily="34" charset="0"/>
                <a:ea typeface="Times New Roman" panose="02020603050405020304" pitchFamily="18" charset="0"/>
                <a:cs typeface="Times New Roman" panose="02020603050405020304" pitchFamily="18" charset="0"/>
              </a:rPr>
            </a:br>
            <a:r>
              <a:rPr lang="en-US" sz="4000" b="1" dirty="0" smtClean="0">
                <a:latin typeface="Arial" panose="020B0604020202020204" pitchFamily="34" charset="0"/>
                <a:ea typeface="Times New Roman" panose="02020603050405020304" pitchFamily="18" charset="0"/>
                <a:cs typeface="Times New Roman" panose="02020603050405020304" pitchFamily="18" charset="0"/>
              </a:rPr>
              <a:t> for </a:t>
            </a:r>
            <a:r>
              <a:rPr lang="en-US" altLang="ja-JP" sz="4000" b="1" dirty="0" smtClean="0">
                <a:latin typeface="Arial" panose="020B0604020202020204" pitchFamily="34" charset="0"/>
                <a:ea typeface="Times New Roman" panose="02020603050405020304" pitchFamily="18" charset="0"/>
                <a:cs typeface="Times New Roman" panose="02020603050405020304" pitchFamily="18" charset="0"/>
              </a:rPr>
              <a:t>DL1024</a:t>
            </a:r>
            <a:r>
              <a:rPr lang="en-US" sz="4000" b="1" dirty="0" smtClean="0">
                <a:latin typeface="Arial" panose="020B0604020202020204" pitchFamily="34" charset="0"/>
                <a:ea typeface="Times New Roman" panose="02020603050405020304" pitchFamily="18" charset="0"/>
                <a:cs typeface="Times New Roman" panose="02020603050405020304" pitchFamily="18" charset="0"/>
              </a:rPr>
              <a:t>QAM</a:t>
            </a:r>
            <a:endParaRPr lang="en-US" sz="4000" b="1" dirty="0" smtClean="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200" dirty="0" smtClean="0">
                <a:latin typeface="Arial" panose="020B0604020202020204" pitchFamily="34" charset="0"/>
                <a:ea typeface="Times New Roman" panose="02020603050405020304" pitchFamily="18" charset="0"/>
                <a:cs typeface="Times New Roman" panose="02020603050405020304" pitchFamily="18" charset="0"/>
              </a:rPr>
              <a:t>KDDI Corporation</a:t>
            </a:r>
            <a:endParaRPr lang="en-US" sz="2000" dirty="0">
              <a:effectLst/>
              <a:latin typeface="Times New Roman" panose="02020603050405020304" pitchFamily="18" charset="0"/>
              <a:ea typeface="Times New Roman" panose="02020603050405020304" pitchFamily="18" charset="0"/>
            </a:endParaRPr>
          </a:p>
        </p:txBody>
      </p:sp>
      <p:sp>
        <p:nvSpPr>
          <p:cNvPr id="2" name="スライド番号プレースホルダー 1"/>
          <p:cNvSpPr>
            <a:spLocks noGrp="1"/>
          </p:cNvSpPr>
          <p:nvPr>
            <p:ph type="sldNum" sz="quarter" idx="12"/>
          </p:nvPr>
        </p:nvSpPr>
        <p:spPr/>
        <p:txBody>
          <a:bodyPr/>
          <a:lstStyle/>
          <a:p>
            <a:fld id="{625556CC-E737-452A-8616-F5E2FE961FA4}" type="slidenum">
              <a:rPr lang="en-US" smtClean="0"/>
              <a:t>1</a:t>
            </a:fld>
            <a:endParaRPr lang="en-US"/>
          </a:p>
        </p:txBody>
      </p:sp>
    </p:spTree>
    <p:extLst>
      <p:ext uri="{BB962C8B-B14F-4D97-AF65-F5344CB8AC3E}">
        <p14:creationId xmlns:p14="http://schemas.microsoft.com/office/powerpoint/2010/main" val="2688900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Background/Proposals</a:t>
            </a:r>
            <a:endParaRPr lang="en-US" dirty="0"/>
          </a:p>
        </p:txBody>
      </p:sp>
      <p:sp>
        <p:nvSpPr>
          <p:cNvPr id="3" name="Content Placeholder 2"/>
          <p:cNvSpPr>
            <a:spLocks noGrp="1"/>
          </p:cNvSpPr>
          <p:nvPr>
            <p:ph idx="1"/>
          </p:nvPr>
        </p:nvSpPr>
        <p:spPr>
          <a:xfrm>
            <a:off x="628650" y="1825625"/>
            <a:ext cx="7886700" cy="4819874"/>
          </a:xfrm>
        </p:spPr>
        <p:txBody>
          <a:bodyPr>
            <a:normAutofit fontScale="92500" lnSpcReduction="10000"/>
          </a:bodyPr>
          <a:lstStyle/>
          <a:p>
            <a:r>
              <a:rPr lang="en-US" dirty="0" smtClean="0"/>
              <a:t>In past RAN4 meetings, it had extensively discussed whether multilevel modulation features (such as DL256QAM or UL256QAM) would be supported per UE or per band (groups).</a:t>
            </a:r>
          </a:p>
          <a:p>
            <a:endParaRPr lang="en-US" dirty="0"/>
          </a:p>
          <a:p>
            <a:r>
              <a:rPr lang="en-US" dirty="0" smtClean="0"/>
              <a:t>This contribution kicks off initial discussion for DL1024QAM and proposes KDDI’s position on this topic.</a:t>
            </a:r>
          </a:p>
          <a:p>
            <a:pPr marL="0" indent="0">
              <a:buNone/>
            </a:pPr>
            <a:endParaRPr lang="en-US" dirty="0" smtClean="0"/>
          </a:p>
          <a:p>
            <a:pPr marL="0" indent="0">
              <a:buNone/>
            </a:pPr>
            <a:r>
              <a:rPr lang="en-US" b="1" dirty="0" smtClean="0">
                <a:solidFill>
                  <a:srgbClr val="0070C0"/>
                </a:solidFill>
              </a:rPr>
              <a:t>&lt;KDDI’s proposal&gt;</a:t>
            </a:r>
          </a:p>
          <a:p>
            <a:r>
              <a:rPr lang="en-US" dirty="0" smtClean="0"/>
              <a:t>Our proposal is to support DL1024QAM feature </a:t>
            </a:r>
            <a:r>
              <a:rPr lang="en-US" u="sng" dirty="0" smtClean="0"/>
              <a:t/>
            </a:r>
            <a:br>
              <a:rPr lang="en-US" u="sng" dirty="0" smtClean="0"/>
            </a:br>
            <a:r>
              <a:rPr lang="en-US" u="sng" dirty="0" smtClean="0">
                <a:solidFill>
                  <a:srgbClr val="0070C0"/>
                </a:solidFill>
              </a:rPr>
              <a:t>per band basis (namely, NOT per UE basis)</a:t>
            </a:r>
            <a:r>
              <a:rPr lang="en-US" dirty="0" smtClean="0">
                <a:solidFill>
                  <a:srgbClr val="0070C0"/>
                </a:solidFill>
              </a:rPr>
              <a:t>.</a:t>
            </a:r>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2</a:t>
            </a:fld>
            <a:endParaRPr lang="en-US"/>
          </a:p>
        </p:txBody>
      </p:sp>
    </p:spTree>
    <p:extLst>
      <p:ext uri="{BB962C8B-B14F-4D97-AF65-F5344CB8AC3E}">
        <p14:creationId xmlns:p14="http://schemas.microsoft.com/office/powerpoint/2010/main" val="423235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Justification</a:t>
            </a:r>
            <a:endParaRPr lang="en-US" dirty="0"/>
          </a:p>
        </p:txBody>
      </p:sp>
      <p:sp>
        <p:nvSpPr>
          <p:cNvPr id="3" name="Content Placeholder 2"/>
          <p:cNvSpPr>
            <a:spLocks noGrp="1"/>
          </p:cNvSpPr>
          <p:nvPr>
            <p:ph idx="1"/>
          </p:nvPr>
        </p:nvSpPr>
        <p:spPr>
          <a:xfrm>
            <a:off x="347730" y="1519707"/>
            <a:ext cx="8641724" cy="4657256"/>
          </a:xfrm>
        </p:spPr>
        <p:txBody>
          <a:bodyPr>
            <a:noAutofit/>
          </a:bodyPr>
          <a:lstStyle/>
          <a:p>
            <a:pPr marL="0" lvl="2" indent="0">
              <a:spcBef>
                <a:spcPts val="1000"/>
              </a:spcBef>
              <a:buNone/>
            </a:pPr>
            <a:r>
              <a:rPr lang="en-GB" altLang="ja-JP" dirty="0" smtClean="0"/>
              <a:t>&lt;RAN4 history&gt;</a:t>
            </a:r>
            <a:endParaRPr lang="en-GB" altLang="ja-JP" dirty="0"/>
          </a:p>
          <a:p>
            <a:pPr marL="685800" lvl="3">
              <a:spcBef>
                <a:spcPts val="1000"/>
              </a:spcBef>
            </a:pPr>
            <a:r>
              <a:rPr lang="en-US" altLang="ja-JP" dirty="0" smtClean="0"/>
              <a:t>DL256QAM	</a:t>
            </a:r>
            <a:r>
              <a:rPr lang="en-US" altLang="ja-JP" dirty="0" smtClean="0">
                <a:sym typeface="Wingdings" panose="05000000000000000000" pitchFamily="2" charset="2"/>
              </a:rPr>
              <a:t>	Supported per UE</a:t>
            </a:r>
            <a:endParaRPr lang="en-US" altLang="ja-JP" dirty="0">
              <a:sym typeface="Wingdings" panose="05000000000000000000" pitchFamily="2" charset="2"/>
            </a:endParaRPr>
          </a:p>
          <a:p>
            <a:pPr marL="685800" lvl="3">
              <a:spcBef>
                <a:spcPts val="1000"/>
              </a:spcBef>
            </a:pPr>
            <a:r>
              <a:rPr lang="en-US" dirty="0" smtClean="0">
                <a:sym typeface="Wingdings" panose="05000000000000000000" pitchFamily="2" charset="2"/>
              </a:rPr>
              <a:t>UL64QAM		Supported per band</a:t>
            </a:r>
          </a:p>
          <a:p>
            <a:pPr marL="685800" lvl="3">
              <a:spcBef>
                <a:spcPts val="1000"/>
              </a:spcBef>
            </a:pPr>
            <a:r>
              <a:rPr lang="en-US" dirty="0" smtClean="0">
                <a:sym typeface="Wingdings" panose="05000000000000000000" pitchFamily="2" charset="2"/>
              </a:rPr>
              <a:t>UL256QAM		Supported per band</a:t>
            </a:r>
            <a:endParaRPr lang="en-GB" dirty="0" smtClean="0"/>
          </a:p>
          <a:p>
            <a:pPr marL="0" lvl="2" indent="0">
              <a:spcBef>
                <a:spcPts val="1000"/>
              </a:spcBef>
              <a:buNone/>
            </a:pPr>
            <a:r>
              <a:rPr lang="en-GB" dirty="0" smtClean="0"/>
              <a:t>&lt;Per UE support option&gt;</a:t>
            </a:r>
          </a:p>
          <a:p>
            <a:pPr marL="685800" lvl="3">
              <a:spcBef>
                <a:spcPts val="1000"/>
              </a:spcBef>
            </a:pPr>
            <a:r>
              <a:rPr lang="en-GB" dirty="0" smtClean="0"/>
              <a:t>UE vendors are mandated to test all of bands.   This is not cost effective because operator does not always support high order modulation in all of bands which they have.  Especially for DL1024QAM, there would be quite limited points where DL1024QAM can be operated under macro cell conditions.</a:t>
            </a:r>
          </a:p>
          <a:p>
            <a:pPr marL="0" lvl="2" indent="0">
              <a:spcBef>
                <a:spcPts val="1000"/>
              </a:spcBef>
              <a:buNone/>
            </a:pPr>
            <a:r>
              <a:rPr lang="en-GB" dirty="0" smtClean="0"/>
              <a:t>&lt;Per band support option&gt;</a:t>
            </a:r>
          </a:p>
          <a:p>
            <a:pPr marL="685800" lvl="3">
              <a:spcBef>
                <a:spcPts val="1000"/>
              </a:spcBef>
            </a:pPr>
            <a:r>
              <a:rPr lang="en-GB" dirty="0" smtClean="0"/>
              <a:t>UE implementation cost can be optimized.  </a:t>
            </a:r>
          </a:p>
          <a:p>
            <a:pPr marL="685800" lvl="3">
              <a:spcBef>
                <a:spcPts val="1000"/>
              </a:spcBef>
            </a:pPr>
            <a:r>
              <a:rPr lang="en-GB" dirty="0" smtClean="0"/>
              <a:t>One of possible concerns for this option is that DL1024QAM will not be supported in certain operators’ band(s).</a:t>
            </a:r>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3</a:t>
            </a:fld>
            <a:endParaRPr lang="en-US"/>
          </a:p>
        </p:txBody>
      </p:sp>
    </p:spTree>
    <p:extLst>
      <p:ext uri="{BB962C8B-B14F-4D97-AF65-F5344CB8AC3E}">
        <p14:creationId xmlns:p14="http://schemas.microsoft.com/office/powerpoint/2010/main" val="299105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3" name="コンテンツ プレースホルダー 2"/>
          <p:cNvSpPr>
            <a:spLocks noGrp="1"/>
          </p:cNvSpPr>
          <p:nvPr>
            <p:ph idx="1"/>
          </p:nvPr>
        </p:nvSpPr>
        <p:spPr>
          <a:xfrm>
            <a:off x="628650" y="1825625"/>
            <a:ext cx="7886700" cy="3738048"/>
          </a:xfrm>
        </p:spPr>
        <p:txBody>
          <a:bodyPr/>
          <a:lstStyle/>
          <a:p>
            <a:r>
              <a:rPr kumimoji="1" lang="en-US" altLang="ja-JP" dirty="0" smtClean="0"/>
              <a:t>RAN4 is invited to approve below proposal.</a:t>
            </a:r>
          </a:p>
          <a:p>
            <a:endParaRPr kumimoji="1" lang="en-US" altLang="ja-JP" dirty="0" smtClean="0"/>
          </a:p>
          <a:p>
            <a:pPr marL="0" indent="0">
              <a:buNone/>
            </a:pPr>
            <a:r>
              <a:rPr kumimoji="1" lang="en-US" altLang="ja-JP" sz="3200" b="1" i="1" dirty="0" smtClean="0">
                <a:latin typeface="Times New Roman" panose="02020603050405020304" pitchFamily="18" charset="0"/>
                <a:cs typeface="Times New Roman" panose="02020603050405020304" pitchFamily="18" charset="0"/>
              </a:rPr>
              <a:t>Proposal:  From UE capability perspective, DL1024 QAM should be supported per band basis (NOT per UE basis).  </a:t>
            </a:r>
            <a:endParaRPr kumimoji="1" lang="en-US" altLang="ja-JP" sz="3200" b="1" i="1" dirty="0">
              <a:latin typeface="Times New Roman" panose="02020603050405020304" pitchFamily="18" charset="0"/>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2"/>
          </p:nvPr>
        </p:nvSpPr>
        <p:spPr/>
        <p:txBody>
          <a:bodyPr/>
          <a:lstStyle/>
          <a:p>
            <a:fld id="{625556CC-E737-452A-8616-F5E2FE961FA4}" type="slidenum">
              <a:rPr lang="en-US" smtClean="0"/>
              <a:t>4</a:t>
            </a:fld>
            <a:endParaRPr lang="en-US"/>
          </a:p>
        </p:txBody>
      </p:sp>
    </p:spTree>
    <p:extLst>
      <p:ext uri="{BB962C8B-B14F-4D97-AF65-F5344CB8AC3E}">
        <p14:creationId xmlns:p14="http://schemas.microsoft.com/office/powerpoint/2010/main" val="223378500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5048</TotalTime>
  <Words>111</Words>
  <Application>Microsoft Office PowerPoint</Application>
  <PresentationFormat>画面に合わせる (4:3)</PresentationFormat>
  <Paragraphs>34</Paragraphs>
  <Slides>4</Slides>
  <Notes>0</Notes>
  <HiddenSlides>0</HiddenSlides>
  <MMClips>0</MMClips>
  <ScaleCrop>false</ScaleCrop>
  <HeadingPairs>
    <vt:vector size="4" baseType="variant">
      <vt:variant>
        <vt:lpstr>テーマ</vt:lpstr>
      </vt:variant>
      <vt:variant>
        <vt:i4>1</vt:i4>
      </vt:variant>
      <vt:variant>
        <vt:lpstr>スライド タイトル</vt:lpstr>
      </vt:variant>
      <vt:variant>
        <vt:i4>4</vt:i4>
      </vt:variant>
    </vt:vector>
  </HeadingPairs>
  <TitlesOfParts>
    <vt:vector size="5" baseType="lpstr">
      <vt:lpstr>Office Theme</vt:lpstr>
      <vt:lpstr>PowerPoint プレゼンテーション</vt:lpstr>
      <vt:lpstr>Background/Proposals</vt:lpstr>
      <vt:lpstr>Justification</vt:lpstr>
      <vt:lpstr>Conclusion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level objectives</dc:title>
  <dc:creator>Fong, Gene</dc:creator>
  <cp:lastModifiedBy>OM</cp:lastModifiedBy>
  <cp:revision>51</cp:revision>
  <cp:lastPrinted>2015-11-02T18:42:05Z</cp:lastPrinted>
  <dcterms:created xsi:type="dcterms:W3CDTF">2015-10-30T15:37:37Z</dcterms:created>
  <dcterms:modified xsi:type="dcterms:W3CDTF">2017-11-17T08:53:03Z</dcterms:modified>
</cp:coreProperties>
</file>