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4098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on </a:t>
            </a:r>
            <a:r>
              <a:rPr lang="en-US" dirty="0" smtClean="0"/>
              <a:t>RRM with Network-Based </a:t>
            </a:r>
            <a:r>
              <a:rPr lang="en-US" dirty="0"/>
              <a:t>CRS </a:t>
            </a:r>
            <a:r>
              <a:rPr lang="en-US" dirty="0" smtClean="0"/>
              <a:t>Interference </a:t>
            </a:r>
            <a:r>
              <a:rPr lang="en-US" dirty="0"/>
              <a:t>M</a:t>
            </a:r>
            <a:r>
              <a:rPr lang="en-US" dirty="0" smtClean="0"/>
              <a:t>itigation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Ericsson, […]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</a:t>
            </a:r>
            <a:r>
              <a:rPr lang="en-GB" b="1" dirty="0" smtClean="0"/>
              <a:t>84bis </a:t>
            </a:r>
            <a:r>
              <a:rPr lang="en-GB" b="1" dirty="0"/>
              <a:t>	                                                                                                                        R4-</a:t>
            </a:r>
            <a:r>
              <a:rPr lang="en-US" b="1" dirty="0" smtClean="0"/>
              <a:t>1711304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 smtClean="0"/>
              <a:t>Dubrovnik</a:t>
            </a:r>
            <a:r>
              <a:rPr lang="en-GB" b="1" dirty="0"/>
              <a:t>, </a:t>
            </a:r>
            <a:r>
              <a:rPr lang="en-GB" b="1" dirty="0" smtClean="0"/>
              <a:t>Croatia, 9</a:t>
            </a:r>
            <a:r>
              <a:rPr lang="en-GB" b="1" baseline="30000" dirty="0" smtClean="0"/>
              <a:t>th</a:t>
            </a:r>
            <a:r>
              <a:rPr lang="en-GB" b="1" dirty="0" smtClean="0"/>
              <a:t> – 13</a:t>
            </a:r>
            <a:r>
              <a:rPr lang="en-GB" b="1" baseline="30000" dirty="0" smtClean="0"/>
              <a:t>th</a:t>
            </a:r>
            <a:r>
              <a:rPr lang="en-GB" b="1" dirty="0" smtClean="0"/>
              <a:t> October 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/>
          </a:bodyPr>
          <a:lstStyle/>
          <a:p>
            <a:r>
              <a:rPr lang="sv-SE" dirty="0" smtClean="0"/>
              <a:t>NB-IoT</a:t>
            </a:r>
          </a:p>
          <a:p>
            <a:pPr lvl="1"/>
            <a:r>
              <a:rPr lang="en-US" dirty="0" smtClean="0"/>
              <a:t>CRS </a:t>
            </a:r>
            <a:r>
              <a:rPr lang="en-US" dirty="0"/>
              <a:t>can be assumed in resource blocks where NRS are present, only in presence of </a:t>
            </a:r>
            <a:r>
              <a:rPr lang="en-US" dirty="0" err="1"/>
              <a:t>inband</a:t>
            </a:r>
            <a:r>
              <a:rPr lang="en-US" dirty="0"/>
              <a:t> NB-</a:t>
            </a:r>
            <a:r>
              <a:rPr lang="en-US" dirty="0" err="1"/>
              <a:t>IoT</a:t>
            </a:r>
            <a:r>
              <a:rPr lang="en-US" dirty="0"/>
              <a:t> UEs when </a:t>
            </a:r>
            <a:r>
              <a:rPr lang="en-US" dirty="0" err="1"/>
              <a:t>inband-SamePCI</a:t>
            </a:r>
            <a:r>
              <a:rPr lang="en-US" dirty="0"/>
              <a:t> is indicated</a:t>
            </a:r>
            <a:endParaRPr lang="sv-SE" dirty="0"/>
          </a:p>
          <a:p>
            <a:r>
              <a:rPr lang="sv-SE" dirty="0" smtClean="0"/>
              <a:t>HD-FDD</a:t>
            </a:r>
          </a:p>
          <a:p>
            <a:pPr lvl="1"/>
            <a:r>
              <a:rPr lang="en-US" dirty="0"/>
              <a:t>Full-bandwidth CRS shall be assumed during UL transmission gaps for HD-FDD UEs</a:t>
            </a:r>
            <a:endParaRPr lang="sv-SE" dirty="0"/>
          </a:p>
          <a:p>
            <a:endParaRPr lang="sv-S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3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45"/>
            <a:ext cx="10515600" cy="1325563"/>
          </a:xfrm>
        </p:spPr>
        <p:txBody>
          <a:bodyPr/>
          <a:lstStyle/>
          <a:p>
            <a:r>
              <a:rPr lang="en-GB" dirty="0" smtClean="0"/>
              <a:t>Additional details for CONNECTED Mode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9242"/>
            <a:ext cx="10515600" cy="5588757"/>
          </a:xfrm>
        </p:spPr>
        <p:txBody>
          <a:bodyPr>
            <a:normAutofit fontScale="55000" lnSpcReduction="20000"/>
          </a:bodyPr>
          <a:lstStyle/>
          <a:p>
            <a:r>
              <a:rPr lang="sv-SE" dirty="0"/>
              <a:t>SI reading</a:t>
            </a:r>
          </a:p>
          <a:p>
            <a:pPr lvl="1"/>
            <a:r>
              <a:rPr lang="sv-SE" dirty="0"/>
              <a:t>SIB1: warm up TBD, cool down TBD</a:t>
            </a:r>
          </a:p>
          <a:p>
            <a:pPr lvl="1"/>
            <a:r>
              <a:rPr lang="sv-SE" dirty="0"/>
              <a:t>SI windows: full BW is needed </a:t>
            </a:r>
            <a:r>
              <a:rPr lang="en-US" dirty="0"/>
              <a:t>from the start of SI-window until the last SI message repetition within the window, warm up TBD, cool down TBD</a:t>
            </a:r>
          </a:p>
          <a:p>
            <a:r>
              <a:rPr lang="sv-SE" dirty="0" smtClean="0"/>
              <a:t>RLM</a:t>
            </a:r>
            <a:endParaRPr lang="sv-SE" dirty="0" smtClean="0"/>
          </a:p>
          <a:p>
            <a:pPr lvl="1"/>
            <a:r>
              <a:rPr lang="sv-SE" dirty="0" smtClean="0"/>
              <a:t>Full BW CRS is assumed for UE in bad radio channel conditions (e.g., based on RS-SINR, RSRQ, or CQI) in the serving </a:t>
            </a:r>
            <a:r>
              <a:rPr lang="sv-SE" dirty="0" smtClean="0"/>
              <a:t>cell, to facilitate non-DRX operation after RLF timer is triggered</a:t>
            </a:r>
            <a:endParaRPr lang="sv-SE" dirty="0" smtClean="0"/>
          </a:p>
          <a:p>
            <a:r>
              <a:rPr lang="sv-SE" dirty="0" smtClean="0"/>
              <a:t>MPDCCH monitoring</a:t>
            </a:r>
          </a:p>
          <a:p>
            <a:pPr lvl="1"/>
            <a:r>
              <a:rPr lang="sv-SE" dirty="0"/>
              <a:t>Warm up TBD, cool down TBD</a:t>
            </a:r>
          </a:p>
          <a:p>
            <a:pPr lvl="1"/>
            <a:r>
              <a:rPr lang="sv-SE" dirty="0" smtClean="0"/>
              <a:t>Except for warm up and </a:t>
            </a:r>
            <a:r>
              <a:rPr lang="sv-SE" dirty="0"/>
              <a:t>cool down and if not receiving data, </a:t>
            </a:r>
            <a:r>
              <a:rPr lang="sv-SE" dirty="0" smtClean="0"/>
              <a:t>no </a:t>
            </a:r>
            <a:r>
              <a:rPr lang="sv-SE" dirty="0" smtClean="0"/>
              <a:t>full BW CRS is needed between MPDCCH monitoring </a:t>
            </a:r>
            <a:r>
              <a:rPr lang="sv-SE" dirty="0" smtClean="0"/>
              <a:t>occasions</a:t>
            </a:r>
            <a:endParaRPr lang="sv-SE" dirty="0" smtClean="0"/>
          </a:p>
          <a:p>
            <a:r>
              <a:rPr lang="sv-SE" dirty="0" smtClean="0"/>
              <a:t>PRS </a:t>
            </a:r>
            <a:r>
              <a:rPr lang="sv-SE" dirty="0" smtClean="0"/>
              <a:t>subframes</a:t>
            </a:r>
          </a:p>
          <a:p>
            <a:pPr lvl="1"/>
            <a:r>
              <a:rPr lang="sv-SE" dirty="0" smtClean="0"/>
              <a:t>Full BW CRS during PRS subframes </a:t>
            </a:r>
          </a:p>
          <a:p>
            <a:r>
              <a:rPr lang="sv-SE" dirty="0" smtClean="0"/>
              <a:t>RA </a:t>
            </a:r>
            <a:r>
              <a:rPr lang="sv-SE" dirty="0" smtClean="0"/>
              <a:t>due to HO</a:t>
            </a:r>
          </a:p>
          <a:p>
            <a:pPr lvl="1"/>
            <a:r>
              <a:rPr lang="sv-SE" dirty="0" smtClean="0"/>
              <a:t>Msg2/msg4: Full BW CRS f</a:t>
            </a:r>
            <a:r>
              <a:rPr lang="en-US" dirty="0" smtClean="0"/>
              <a:t>rom </a:t>
            </a:r>
            <a:r>
              <a:rPr lang="en-US" dirty="0"/>
              <a:t>the start of RAR window until HO complete </a:t>
            </a:r>
            <a:endParaRPr lang="en-US" dirty="0" smtClean="0"/>
          </a:p>
          <a:p>
            <a:pPr lvl="1"/>
            <a:r>
              <a:rPr lang="sv-SE" dirty="0" smtClean="0"/>
              <a:t>Warm up TBD prior to RA preamble transmission, cool down 0 ms</a:t>
            </a:r>
            <a:endParaRPr lang="en-US" dirty="0" smtClean="0"/>
          </a:p>
          <a:p>
            <a:r>
              <a:rPr lang="en-US" dirty="0" err="1"/>
              <a:t>SCell</a:t>
            </a:r>
            <a:r>
              <a:rPr lang="en-US" dirty="0"/>
              <a:t> activation/deactivation of configured </a:t>
            </a:r>
            <a:r>
              <a:rPr lang="en-US" dirty="0" err="1" smtClean="0"/>
              <a:t>Scells</a:t>
            </a:r>
            <a:endParaRPr lang="en-US" dirty="0" smtClean="0"/>
          </a:p>
          <a:p>
            <a:pPr lvl="1"/>
            <a:r>
              <a:rPr lang="sv-SE" dirty="0" smtClean="0"/>
              <a:t>Full BW CRS during </a:t>
            </a:r>
            <a:r>
              <a:rPr lang="en-US" dirty="0" err="1" smtClean="0"/>
              <a:t>SCell</a:t>
            </a:r>
            <a:r>
              <a:rPr lang="en-US" dirty="0" smtClean="0"/>
              <a:t> </a:t>
            </a:r>
            <a:r>
              <a:rPr lang="en-US" dirty="0"/>
              <a:t>activation period and when the </a:t>
            </a:r>
            <a:r>
              <a:rPr lang="en-US" dirty="0" err="1"/>
              <a:t>SCell</a:t>
            </a:r>
            <a:r>
              <a:rPr lang="en-US" dirty="0"/>
              <a:t> is activated except for the </a:t>
            </a:r>
            <a:r>
              <a:rPr lang="en-US" dirty="0" err="1"/>
              <a:t>SCell</a:t>
            </a:r>
            <a:r>
              <a:rPr lang="en-US" dirty="0"/>
              <a:t> deactivation </a:t>
            </a:r>
            <a:r>
              <a:rPr lang="en-US" dirty="0" smtClean="0"/>
              <a:t>period</a:t>
            </a:r>
          </a:p>
          <a:p>
            <a:r>
              <a:rPr lang="en-US" dirty="0" smtClean="0"/>
              <a:t>SR-over-PRACH</a:t>
            </a:r>
          </a:p>
          <a:p>
            <a:pPr lvl="1"/>
            <a:r>
              <a:rPr lang="en-US" dirty="0" smtClean="0"/>
              <a:t>FFS, e.g., full </a:t>
            </a:r>
            <a:r>
              <a:rPr lang="en-US" dirty="0" smtClean="0"/>
              <a:t>BW CRS from </a:t>
            </a:r>
            <a:r>
              <a:rPr lang="en-US" dirty="0"/>
              <a:t>the start of the RAR window until the contention resolution timer has been </a:t>
            </a:r>
            <a:r>
              <a:rPr lang="en-US" dirty="0" smtClean="0"/>
              <a:t>stopped</a:t>
            </a:r>
          </a:p>
          <a:p>
            <a:r>
              <a:rPr lang="en-US" dirty="0" smtClean="0"/>
              <a:t>SR-over-PUCCH</a:t>
            </a:r>
          </a:p>
          <a:p>
            <a:pPr lvl="1"/>
            <a:r>
              <a:rPr lang="en-US" dirty="0" smtClean="0"/>
              <a:t>FFS, e.g., 3 </a:t>
            </a:r>
            <a:r>
              <a:rPr lang="en-US" dirty="0" err="1"/>
              <a:t>ms</a:t>
            </a:r>
            <a:r>
              <a:rPr lang="en-US" dirty="0"/>
              <a:t> after the </a:t>
            </a:r>
            <a:r>
              <a:rPr lang="en-US" dirty="0" err="1"/>
              <a:t>subframe</a:t>
            </a:r>
            <a:r>
              <a:rPr lang="en-US" dirty="0"/>
              <a:t> in which the UE sent  SR on PUCCH and until UL grant has been </a:t>
            </a:r>
            <a:r>
              <a:rPr lang="en-US" dirty="0" smtClean="0"/>
              <a:t>transmitted</a:t>
            </a:r>
          </a:p>
          <a:p>
            <a:pPr marL="457200" lvl="1" indent="0">
              <a:buNone/>
            </a:pPr>
            <a:endParaRPr lang="sv-SE" dirty="0" smtClean="0"/>
          </a:p>
          <a:p>
            <a:pPr marL="457200" lvl="1" indent="0">
              <a:buNone/>
            </a:pPr>
            <a:r>
              <a:rPr lang="sv-SE" i="1" dirty="0"/>
              <a:t>Note: Other scenarios are not </a:t>
            </a:r>
            <a:r>
              <a:rPr lang="sv-SE" i="1" dirty="0" smtClean="0"/>
              <a:t>precluded</a:t>
            </a:r>
            <a:endParaRPr lang="sv-SE" i="1" dirty="0"/>
          </a:p>
        </p:txBody>
      </p:sp>
    </p:spTree>
    <p:extLst>
      <p:ext uri="{BB962C8B-B14F-4D97-AF65-F5344CB8AC3E}">
        <p14:creationId xmlns:p14="http://schemas.microsoft.com/office/powerpoint/2010/main" val="183288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Additional Details for IDLE Mode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sv-SE" dirty="0" smtClean="0"/>
              <a:t>RA</a:t>
            </a:r>
          </a:p>
          <a:p>
            <a:pPr lvl="1"/>
            <a:r>
              <a:rPr lang="en-US" dirty="0" smtClean="0"/>
              <a:t>Msg2/4: full BW CRS from </a:t>
            </a:r>
            <a:r>
              <a:rPr lang="en-US" dirty="0"/>
              <a:t>the start of RAR window until DRX configuration is </a:t>
            </a:r>
            <a:r>
              <a:rPr lang="en-US" dirty="0" smtClean="0"/>
              <a:t>applied</a:t>
            </a:r>
          </a:p>
          <a:p>
            <a:pPr lvl="1"/>
            <a:r>
              <a:rPr lang="sv-SE" dirty="0"/>
              <a:t>Warm up TBD prior to RA preamble transmission, cool down 0 ms</a:t>
            </a:r>
            <a:endParaRPr lang="en-US" dirty="0"/>
          </a:p>
          <a:p>
            <a:endParaRPr lang="sv-SE" dirty="0" smtClean="0"/>
          </a:p>
          <a:p>
            <a:r>
              <a:rPr lang="sv-SE" dirty="0" smtClean="0"/>
              <a:t>SI reading</a:t>
            </a:r>
          </a:p>
          <a:p>
            <a:pPr lvl="1"/>
            <a:r>
              <a:rPr lang="sv-SE" dirty="0" smtClean="0"/>
              <a:t>SIB1: warm </a:t>
            </a:r>
            <a:r>
              <a:rPr lang="sv-SE" dirty="0"/>
              <a:t>up </a:t>
            </a:r>
            <a:r>
              <a:rPr lang="sv-SE" dirty="0" smtClean="0"/>
              <a:t>TBD, </a:t>
            </a:r>
            <a:r>
              <a:rPr lang="sv-SE" dirty="0"/>
              <a:t>cool down </a:t>
            </a:r>
            <a:r>
              <a:rPr lang="sv-SE" dirty="0" smtClean="0"/>
              <a:t>TBD</a:t>
            </a:r>
          </a:p>
          <a:p>
            <a:pPr lvl="1"/>
            <a:r>
              <a:rPr lang="sv-SE" dirty="0" smtClean="0"/>
              <a:t>SI windows: full BW is needed </a:t>
            </a:r>
            <a:r>
              <a:rPr lang="en-US" dirty="0" smtClean="0"/>
              <a:t>from </a:t>
            </a:r>
            <a:r>
              <a:rPr lang="en-US" dirty="0"/>
              <a:t>the start of SI-window until the last SI message repetition within the </a:t>
            </a:r>
            <a:r>
              <a:rPr lang="en-US" dirty="0" smtClean="0"/>
              <a:t>window, warm up TBD, cool down TBD</a:t>
            </a:r>
          </a:p>
          <a:p>
            <a:endParaRPr lang="sv-SE" dirty="0" smtClean="0"/>
          </a:p>
          <a:p>
            <a:r>
              <a:rPr lang="sv-SE" dirty="0" smtClean="0"/>
              <a:t>eDRX</a:t>
            </a:r>
          </a:p>
          <a:p>
            <a:pPr lvl="1"/>
            <a:r>
              <a:rPr lang="sv-SE" dirty="0" smtClean="0"/>
              <a:t>Outside PTW: no additional warm up before and no cool down after PTW (within PTW, there will warm up periods for DRX, PO, etc.)</a:t>
            </a:r>
          </a:p>
          <a:p>
            <a:pPr lvl="1"/>
            <a:endParaRPr lang="sv-SE" dirty="0"/>
          </a:p>
          <a:p>
            <a:r>
              <a:rPr lang="sv-SE" i="1" dirty="0" smtClean="0"/>
              <a:t>Note: Other scenarios are not precluded</a:t>
            </a:r>
            <a:endParaRPr lang="sv-SE" i="1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89932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4240</TotalTime>
  <Words>404</Words>
  <Application>Microsoft Office PowerPoint</Application>
  <PresentationFormat>Custom</PresentationFormat>
  <Paragraphs>44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RRM with Network-Based CRS Interference Mitigation</vt:lpstr>
      <vt:lpstr>General</vt:lpstr>
      <vt:lpstr>Additional details for CONNECTED Mode</vt:lpstr>
      <vt:lpstr>Additional Details for IDLE Mode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217</cp:revision>
  <dcterms:created xsi:type="dcterms:W3CDTF">2016-04-13T15:12:29Z</dcterms:created>
  <dcterms:modified xsi:type="dcterms:W3CDTF">2017-10-13T13:14:06Z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