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9"/>
  </p:notesMasterIdLst>
  <p:sldIdLst>
    <p:sldId id="256" r:id="rId5"/>
    <p:sldId id="356" r:id="rId6"/>
    <p:sldId id="363" r:id="rId7"/>
    <p:sldId id="357" r:id="rId8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F81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 preferSingleView="1">
    <p:restoredLeft sz="15569" autoAdjust="0"/>
    <p:restoredTop sz="87234" autoAdjust="0"/>
  </p:normalViewPr>
  <p:slideViewPr>
    <p:cSldViewPr>
      <p:cViewPr varScale="1">
        <p:scale>
          <a:sx n="98" d="100"/>
          <a:sy n="98" d="100"/>
        </p:scale>
        <p:origin x="2268" y="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75537853-6863-43AE-85A5-FD2BFAE74ADB}" type="datetimeFigureOut">
              <a:rPr lang="ru-RU"/>
              <a:pPr>
                <a:defRPr/>
              </a:pPr>
              <a:t>13.10.2017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 smtClean="0"/>
              <a:t>Click to edit Master text styles</a:t>
            </a:r>
          </a:p>
          <a:p>
            <a:pPr lvl="1"/>
            <a:r>
              <a:rPr lang="en-US" altLang="zh-CN" noProof="0" smtClean="0"/>
              <a:t>Second level</a:t>
            </a:r>
          </a:p>
          <a:p>
            <a:pPr lvl="2"/>
            <a:r>
              <a:rPr lang="en-US" altLang="zh-CN" noProof="0" smtClean="0"/>
              <a:t>Third level</a:t>
            </a:r>
          </a:p>
          <a:p>
            <a:pPr lvl="3"/>
            <a:r>
              <a:rPr lang="en-US" altLang="zh-CN" noProof="0" smtClean="0"/>
              <a:t>Fourth level</a:t>
            </a:r>
          </a:p>
          <a:p>
            <a:pPr lvl="4"/>
            <a:r>
              <a:rPr lang="en-US" altLang="zh-CN" noProof="0" smtClean="0"/>
              <a:t>Fifth level</a:t>
            </a:r>
            <a:endParaRPr lang="ru-RU" noProof="0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27CD4769-0BB6-45D4-A064-74B83B7F08AD}" type="slidenum">
              <a:rPr lang="ru-RU" altLang="zh-CN"/>
              <a:pPr>
                <a:defRPr/>
              </a:pPr>
              <a:t>‹#›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82698925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BC4CC9-6CB1-437C-8D3A-FA6995039102}" type="datetime1">
              <a:rPr lang="en-US" altLang="zh-CN"/>
              <a:pPr>
                <a:defRPr/>
              </a:pPr>
              <a:t>13-Oct-17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849302-6650-4055-83F8-DA6D08ACFB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04440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A79AAC-5642-4F71-8177-64111B0BF4D0}" type="datetime1">
              <a:rPr lang="en-US" altLang="zh-CN"/>
              <a:pPr>
                <a:defRPr/>
              </a:pPr>
              <a:t>13-Oct-17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5A969E-5C91-486B-A857-B8BBFC6B2E7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804041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4EB096-859F-4893-9F1B-B8A59FA668CF}" type="datetime1">
              <a:rPr lang="en-US" altLang="zh-CN"/>
              <a:pPr>
                <a:defRPr/>
              </a:pPr>
              <a:t>13-Oct-17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ACC07C-8C39-42AD-87B8-871AB2DE586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183869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F5C329-75CE-4A6D-B5E7-4752A06958A6}" type="datetime1">
              <a:rPr lang="en-US" altLang="zh-CN"/>
              <a:pPr>
                <a:defRPr/>
              </a:pPr>
              <a:t>13-Oct-17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42F0DE-7C71-41E7-B4AE-5A68D73E055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102382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045E17-89E3-4769-AE64-2B62E066696A}" type="datetime1">
              <a:rPr lang="en-US" altLang="zh-CN"/>
              <a:pPr>
                <a:defRPr/>
              </a:pPr>
              <a:t>13-Oct-17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1952A3-AB64-4612-8C6C-13B7E916577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664625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7DAC5F-74A5-4C1D-B7B8-9A6BF01BB73B}" type="datetime1">
              <a:rPr lang="en-US" altLang="zh-CN"/>
              <a:pPr>
                <a:defRPr/>
              </a:pPr>
              <a:t>13-Oct-17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4182F7-EE69-412D-A062-2B0476207AB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17011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657A4B-F923-47F7-80E1-128ACDCB0439}" type="datetime1">
              <a:rPr lang="en-US" altLang="zh-CN"/>
              <a:pPr>
                <a:defRPr/>
              </a:pPr>
              <a:t>13-Oct-17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4AEEA2-3481-4E5C-8CB1-930B394477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30564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E13CFB-026D-4E5F-9883-A175DE4CF109}" type="datetime1">
              <a:rPr lang="en-US" altLang="zh-CN"/>
              <a:pPr>
                <a:defRPr/>
              </a:pPr>
              <a:t>13-Oct-17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0B388A-8BD3-4B0F-840B-09B37A17269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589004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649C7-FA0E-496C-AC49-A32A1ECA3AF3}" type="datetime1">
              <a:rPr lang="en-US" altLang="zh-CN"/>
              <a:pPr>
                <a:defRPr/>
              </a:pPr>
              <a:t>13-Oct-17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E1543B-E6D4-4420-A69A-678F14AB25F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67872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1A6E54-37F6-482B-AAB4-F1C37D5B425C}" type="datetime1">
              <a:rPr lang="en-US" altLang="zh-CN"/>
              <a:pPr>
                <a:defRPr/>
              </a:pPr>
              <a:t>13-Oct-17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5DFAAE-6313-4347-9F3B-EDDB7B297E1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536123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B86E9C-760C-48F7-A642-B4481A2DB990}" type="datetime1">
              <a:rPr lang="en-US" altLang="zh-CN"/>
              <a:pPr>
                <a:defRPr/>
              </a:pPr>
              <a:t>13-Oct-17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C4FB88-7B7D-4DBD-B264-A12BF7B529F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15182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219200"/>
            <a:ext cx="8229600" cy="4906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C59409CB-252A-4827-ACE8-6A0B23E018A7}" type="datetime1">
              <a:rPr lang="en-US" altLang="zh-CN"/>
              <a:pPr>
                <a:defRPr/>
              </a:pPr>
              <a:t>13-Oct-17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E1758D0-0D5E-407D-BE7F-8007B73ECF6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963738"/>
          </a:xfrm>
        </p:spPr>
        <p:txBody>
          <a:bodyPr/>
          <a:lstStyle/>
          <a:p>
            <a:pPr eaLnBrk="1" hangingPunct="1"/>
            <a:r>
              <a:rPr lang="en-GB" altLang="en-US" sz="4000" dirty="0"/>
              <a:t>WF on </a:t>
            </a:r>
            <a:r>
              <a:rPr lang="en-GB" sz="4000" dirty="0" err="1"/>
              <a:t>FeCoMP</a:t>
            </a:r>
            <a:r>
              <a:rPr lang="en-GB" sz="4000" dirty="0"/>
              <a:t> UE demodulation and CSI reporting requirements</a:t>
            </a:r>
            <a:endParaRPr lang="en-GB" altLang="en-US" sz="4000" dirty="0"/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533400" y="4654550"/>
            <a:ext cx="7924800" cy="1752600"/>
          </a:xfrm>
        </p:spPr>
        <p:txBody>
          <a:bodyPr/>
          <a:lstStyle/>
          <a:p>
            <a:pPr eaLnBrk="1" hangingPunct="1"/>
            <a:r>
              <a:rPr lang="en-US" altLang="en-US" sz="2800" dirty="0" smtClean="0">
                <a:solidFill>
                  <a:srgbClr val="898989"/>
                </a:solidFill>
              </a:rPr>
              <a:t>Intel Corporation, </a:t>
            </a:r>
            <a:r>
              <a:rPr lang="en-US" altLang="en-US" sz="2800" dirty="0" smtClean="0">
                <a:solidFill>
                  <a:srgbClr val="898989"/>
                </a:solidFill>
              </a:rPr>
              <a:t>ZTE</a:t>
            </a:r>
            <a:endParaRPr lang="en-US" altLang="en-US" sz="2800" dirty="0">
              <a:solidFill>
                <a:srgbClr val="898989"/>
              </a:solidFill>
            </a:endParaRPr>
          </a:p>
        </p:txBody>
      </p:sp>
      <p:sp>
        <p:nvSpPr>
          <p:cNvPr id="3076" name="TextBox 3"/>
          <p:cNvSpPr txBox="1">
            <a:spLocks noChangeArrowheads="1"/>
          </p:cNvSpPr>
          <p:nvPr/>
        </p:nvSpPr>
        <p:spPr bwMode="auto">
          <a:xfrm>
            <a:off x="296863" y="323850"/>
            <a:ext cx="3963457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1800" b="1" dirty="0" smtClean="0"/>
              <a:t>3GPP TSG-RAN WG4 Meeting #</a:t>
            </a:r>
            <a:r>
              <a:rPr lang="ru-RU" altLang="zh-CN" sz="1800" b="1" dirty="0" smtClean="0"/>
              <a:t>8</a:t>
            </a:r>
            <a:r>
              <a:rPr lang="en-US" altLang="zh-CN" sz="1800" b="1" dirty="0" smtClean="0"/>
              <a:t>4bis</a:t>
            </a:r>
            <a:br>
              <a:rPr lang="en-US" altLang="zh-CN" sz="1800" b="1" dirty="0" smtClean="0"/>
            </a:br>
            <a:r>
              <a:rPr lang="en-GB" sz="1800" b="1" dirty="0" smtClean="0"/>
              <a:t>Dubrovnik</a:t>
            </a:r>
            <a:r>
              <a:rPr lang="en-GB" sz="1800" b="1" dirty="0"/>
              <a:t>, Croatia, 9 - 13 October 2017</a:t>
            </a:r>
            <a:endParaRPr lang="en-US" altLang="zh-CN" sz="1800" b="1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 smtClean="0"/>
              <a:t>Agenda Item: </a:t>
            </a:r>
            <a:r>
              <a:rPr lang="en-GB" sz="1800" b="1" dirty="0" smtClean="0"/>
              <a:t>8.25</a:t>
            </a:r>
            <a:endParaRPr lang="en-US" altLang="zh-CN" sz="1800" b="1" dirty="0">
              <a:solidFill>
                <a:srgbClr val="FF0000"/>
              </a:solidFill>
            </a:endParaRPr>
          </a:p>
        </p:txBody>
      </p:sp>
      <p:sp>
        <p:nvSpPr>
          <p:cNvPr id="3077" name="TextBox 4"/>
          <p:cNvSpPr txBox="1">
            <a:spLocks noChangeArrowheads="1"/>
          </p:cNvSpPr>
          <p:nvPr/>
        </p:nvSpPr>
        <p:spPr bwMode="auto">
          <a:xfrm>
            <a:off x="7479904" y="323850"/>
            <a:ext cx="13211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 smtClean="0"/>
              <a:t>R4-1711702</a:t>
            </a:r>
            <a:endParaRPr lang="zh-CN" altLang="en-US" sz="1800" b="1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Introduction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GB" sz="2000" dirty="0"/>
              <a:t>The Rel-14 WI on Further enhancements to Coordinated Multi-Point (</a:t>
            </a:r>
            <a:r>
              <a:rPr lang="en-GB" sz="2000" dirty="0" err="1"/>
              <a:t>FeCoMP</a:t>
            </a:r>
            <a:r>
              <a:rPr lang="en-GB" sz="2000" dirty="0"/>
              <a:t>) Operation for LTE has the following objectives</a:t>
            </a:r>
            <a:endParaRPr lang="en-GB" sz="2000" dirty="0" smtClean="0"/>
          </a:p>
          <a:p>
            <a:pPr lvl="1" algn="just"/>
            <a:r>
              <a:rPr lang="en-US" sz="1800" dirty="0" smtClean="0"/>
              <a:t>Objective </a:t>
            </a:r>
            <a:r>
              <a:rPr lang="en-US" sz="1800" dirty="0"/>
              <a:t>of SI or Core part WI or Testing part WI</a:t>
            </a:r>
          </a:p>
          <a:p>
            <a:pPr lvl="2"/>
            <a:r>
              <a:rPr lang="en-GB" sz="1600" dirty="0"/>
              <a:t>The work item aims to specify the enhancements identified during </a:t>
            </a:r>
            <a:r>
              <a:rPr lang="en-GB" sz="1600" dirty="0" err="1"/>
              <a:t>FeCoMP</a:t>
            </a:r>
            <a:r>
              <a:rPr lang="en-GB" sz="1600" dirty="0"/>
              <a:t> study item. The detailed objectives are as follows.</a:t>
            </a:r>
            <a:endParaRPr lang="en-US" sz="1600" dirty="0"/>
          </a:p>
          <a:p>
            <a:pPr lvl="3"/>
            <a:r>
              <a:rPr lang="en-GB" sz="1400" dirty="0"/>
              <a:t>Specify enhancements to support non-coherent joint transmission (JT) schemes [RAN1]</a:t>
            </a:r>
            <a:endParaRPr lang="en-US" sz="1400" dirty="0"/>
          </a:p>
          <a:p>
            <a:pPr lvl="4"/>
            <a:r>
              <a:rPr lang="en-GB" sz="1400" dirty="0"/>
              <a:t>Support of a new QCL assumption for DM-RS antenna ports</a:t>
            </a:r>
            <a:endParaRPr lang="en-US" sz="1400" dirty="0"/>
          </a:p>
          <a:p>
            <a:pPr lvl="4"/>
            <a:r>
              <a:rPr lang="en-GB" sz="1400" dirty="0"/>
              <a:t>Support of control signalling enhancements to assist QCL,PDSCH REs mapping and resource allocation</a:t>
            </a:r>
            <a:endParaRPr lang="en-US" sz="1400" dirty="0"/>
          </a:p>
          <a:p>
            <a:pPr lvl="4"/>
            <a:r>
              <a:rPr lang="en-GB" sz="1400" dirty="0"/>
              <a:t>Support possible CSI feedback enhancement</a:t>
            </a:r>
            <a:endParaRPr lang="en-US" sz="1400" dirty="0"/>
          </a:p>
          <a:p>
            <a:pPr lvl="3"/>
            <a:r>
              <a:rPr lang="en-GB" sz="1400" dirty="0"/>
              <a:t>Specify higher layer support of enhancements listed above [RAN2]</a:t>
            </a:r>
            <a:endParaRPr lang="en-US" sz="1400" dirty="0"/>
          </a:p>
          <a:p>
            <a:pPr lvl="1" algn="just"/>
            <a:r>
              <a:rPr lang="en-US" sz="1800" dirty="0" smtClean="0"/>
              <a:t>Objective </a:t>
            </a:r>
            <a:r>
              <a:rPr lang="en-US" sz="1800" dirty="0"/>
              <a:t>of Performance part WI</a:t>
            </a:r>
          </a:p>
          <a:p>
            <a:pPr lvl="2"/>
            <a:r>
              <a:rPr lang="en-GB" sz="1600" dirty="0" smtClean="0"/>
              <a:t>Specify </a:t>
            </a:r>
            <a:r>
              <a:rPr lang="en-GB" sz="1600" dirty="0"/>
              <a:t>the necessary UE performance requirements to support non coherent JT.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2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58762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UE Demodulation Requirements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GB" sz="1800" dirty="0"/>
              <a:t>Introduce TM10 NC-JT PDSCH demodulation test cases</a:t>
            </a:r>
            <a:endParaRPr lang="en-US" sz="1800" dirty="0"/>
          </a:p>
          <a:p>
            <a:pPr lvl="1" algn="just"/>
            <a:r>
              <a:rPr lang="en-GB" sz="1600" dirty="0"/>
              <a:t>Test purpose: Verify </a:t>
            </a:r>
            <a:r>
              <a:rPr lang="en-GB" sz="1600" dirty="0" smtClean="0"/>
              <a:t>performance of UE supporting the following functionality:</a:t>
            </a:r>
          </a:p>
          <a:p>
            <a:pPr lvl="2" algn="just"/>
            <a:r>
              <a:rPr lang="en-GB" sz="1400" dirty="0"/>
              <a:t>N</a:t>
            </a:r>
            <a:r>
              <a:rPr lang="en-GB" sz="1400" dirty="0" smtClean="0"/>
              <a:t>ew </a:t>
            </a:r>
            <a:r>
              <a:rPr lang="en-GB" sz="1400" dirty="0"/>
              <a:t>QCL assumption for different DM-RS antenna port </a:t>
            </a:r>
            <a:r>
              <a:rPr lang="en-GB" sz="1400" dirty="0" smtClean="0"/>
              <a:t>groups</a:t>
            </a:r>
          </a:p>
          <a:p>
            <a:pPr lvl="2" algn="just"/>
            <a:r>
              <a:rPr lang="en-GB" sz="1400" dirty="0" smtClean="0"/>
              <a:t>New QCL </a:t>
            </a:r>
            <a:r>
              <a:rPr lang="en-GB" sz="1400" dirty="0"/>
              <a:t>PDSCH RE </a:t>
            </a:r>
            <a:r>
              <a:rPr lang="en-GB" sz="1400" dirty="0" smtClean="0"/>
              <a:t>mapping</a:t>
            </a:r>
          </a:p>
          <a:p>
            <a:pPr lvl="1" algn="just"/>
            <a:r>
              <a:rPr lang="en-GB" sz="1600" dirty="0" smtClean="0"/>
              <a:t>Scenario: UE receives NC-JT PDSCH from TP1 (serving cell) and TP2</a:t>
            </a:r>
          </a:p>
          <a:p>
            <a:pPr lvl="1" algn="just"/>
            <a:r>
              <a:rPr lang="en-US" sz="1600" dirty="0" smtClean="0"/>
              <a:t>Test cases</a:t>
            </a:r>
            <a:endParaRPr lang="en-GB" sz="1600" dirty="0" smtClean="0"/>
          </a:p>
          <a:p>
            <a:pPr lvl="2" algn="just"/>
            <a:r>
              <a:rPr lang="en-GB" sz="1400" dirty="0" smtClean="0"/>
              <a:t>Test </a:t>
            </a:r>
            <a:r>
              <a:rPr lang="en-GB" sz="1400" dirty="0"/>
              <a:t>#1: 2RX UE receives 2 MIMO layers PDSCH (1 MIMO layer per TP)</a:t>
            </a:r>
            <a:endParaRPr lang="en-US" sz="1400" dirty="0"/>
          </a:p>
          <a:p>
            <a:pPr lvl="2" algn="just"/>
            <a:r>
              <a:rPr lang="en-GB" sz="1400" dirty="0"/>
              <a:t>Test #2: 4RX UE receives </a:t>
            </a:r>
            <a:r>
              <a:rPr lang="en-GB" sz="1400" dirty="0" smtClean="0"/>
              <a:t>[3 or 4] </a:t>
            </a:r>
            <a:r>
              <a:rPr lang="en-GB" sz="1400" dirty="0"/>
              <a:t>MIMO layers </a:t>
            </a:r>
            <a:r>
              <a:rPr lang="en-GB" sz="1400" dirty="0" smtClean="0"/>
              <a:t>PDSCH</a:t>
            </a:r>
          </a:p>
          <a:p>
            <a:pPr lvl="3" algn="just"/>
            <a:r>
              <a:rPr lang="en-GB" sz="1200" dirty="0" smtClean="0"/>
              <a:t>3 MIMO layers: 1 </a:t>
            </a:r>
            <a:r>
              <a:rPr lang="en-GB" sz="1200" dirty="0"/>
              <a:t>MIMO </a:t>
            </a:r>
            <a:r>
              <a:rPr lang="en-GB" sz="1200" dirty="0" smtClean="0"/>
              <a:t>layer from TP1 and 2 MIMO layers from TP2</a:t>
            </a:r>
          </a:p>
          <a:p>
            <a:pPr lvl="3" algn="just"/>
            <a:r>
              <a:rPr lang="en-GB" sz="1200" dirty="0" smtClean="0"/>
              <a:t>4 </a:t>
            </a:r>
            <a:r>
              <a:rPr lang="en-GB" sz="1200" dirty="0"/>
              <a:t>MIMO layers: </a:t>
            </a:r>
            <a:r>
              <a:rPr lang="en-GB" sz="1200" dirty="0" smtClean="0"/>
              <a:t>2 </a:t>
            </a:r>
            <a:r>
              <a:rPr lang="en-GB" sz="1200" dirty="0"/>
              <a:t>MIMO </a:t>
            </a:r>
            <a:r>
              <a:rPr lang="en-GB" sz="1200" dirty="0" smtClean="0"/>
              <a:t>layers </a:t>
            </a:r>
            <a:r>
              <a:rPr lang="en-GB" sz="1200" dirty="0"/>
              <a:t>per TP</a:t>
            </a:r>
            <a:endParaRPr lang="en-US" sz="1200" dirty="0"/>
          </a:p>
          <a:p>
            <a:pPr lvl="1" algn="just"/>
            <a:r>
              <a:rPr lang="en-US" sz="1600" dirty="0" smtClean="0"/>
              <a:t>Power imbalance</a:t>
            </a:r>
          </a:p>
          <a:p>
            <a:pPr lvl="2" algn="just"/>
            <a:r>
              <a:rPr lang="en-US" sz="1400" dirty="0"/>
              <a:t>Option 1: </a:t>
            </a:r>
            <a:r>
              <a:rPr lang="en-GB" sz="1400" dirty="0"/>
              <a:t>No power imbalance between the TPs (SNR</a:t>
            </a:r>
            <a:r>
              <a:rPr lang="en-GB" sz="1400" baseline="-25000" dirty="0"/>
              <a:t>TP1</a:t>
            </a:r>
            <a:r>
              <a:rPr lang="en-GB" sz="1400" dirty="0"/>
              <a:t> = SNR</a:t>
            </a:r>
            <a:r>
              <a:rPr lang="en-GB" sz="1400" baseline="-25000" dirty="0"/>
              <a:t>TP2</a:t>
            </a:r>
            <a:r>
              <a:rPr lang="en-GB" sz="1400" dirty="0" smtClean="0"/>
              <a:t>)</a:t>
            </a:r>
          </a:p>
          <a:p>
            <a:pPr lvl="2" algn="just"/>
            <a:r>
              <a:rPr lang="en-GB" sz="1400" dirty="0" smtClean="0"/>
              <a:t>Other options are not precluded</a:t>
            </a:r>
            <a:endParaRPr lang="en-US" sz="1400" dirty="0"/>
          </a:p>
          <a:p>
            <a:pPr lvl="1" algn="just"/>
            <a:r>
              <a:rPr lang="en-GB" sz="1600" dirty="0" smtClean="0"/>
              <a:t>Number of CRS </a:t>
            </a:r>
            <a:r>
              <a:rPr lang="en-GB" sz="1600" dirty="0"/>
              <a:t>APs for each </a:t>
            </a:r>
            <a:r>
              <a:rPr lang="en-GB" sz="1600" dirty="0" smtClean="0"/>
              <a:t>TP are FFS</a:t>
            </a:r>
          </a:p>
          <a:p>
            <a:pPr lvl="2" algn="just"/>
            <a:r>
              <a:rPr lang="en-US" sz="1400" dirty="0" smtClean="0"/>
              <a:t>Baseline: 2 CRS APs</a:t>
            </a:r>
          </a:p>
          <a:p>
            <a:pPr lvl="2" algn="just"/>
            <a:r>
              <a:rPr lang="en-US" sz="1400" dirty="0" smtClean="0"/>
              <a:t>FFS if 4 CRS APs scenarios</a:t>
            </a:r>
            <a:endParaRPr lang="en-US" sz="1400" dirty="0"/>
          </a:p>
          <a:p>
            <a:pPr lvl="1" algn="just"/>
            <a:r>
              <a:rPr lang="en-GB" sz="1600" dirty="0" smtClean="0"/>
              <a:t>Different Cell </a:t>
            </a:r>
            <a:r>
              <a:rPr lang="en-GB" sz="1600" dirty="0"/>
              <a:t>ID among </a:t>
            </a:r>
            <a:r>
              <a:rPr lang="en-GB" sz="1600" dirty="0" smtClean="0"/>
              <a:t>TPs</a:t>
            </a:r>
          </a:p>
          <a:p>
            <a:pPr lvl="1" algn="just"/>
            <a:r>
              <a:rPr lang="en-GB" sz="1600" dirty="0" smtClean="0"/>
              <a:t>CRS </a:t>
            </a:r>
            <a:r>
              <a:rPr lang="en-GB" sz="1600" dirty="0"/>
              <a:t>patterns in the two </a:t>
            </a:r>
            <a:r>
              <a:rPr lang="en-GB" sz="1600" dirty="0" smtClean="0"/>
              <a:t>cells are FFS</a:t>
            </a:r>
          </a:p>
          <a:p>
            <a:pPr lvl="2" algn="just"/>
            <a:r>
              <a:rPr lang="en-GB" sz="1400" dirty="0" smtClean="0"/>
              <a:t>Option 1: Colliding</a:t>
            </a:r>
          </a:p>
          <a:p>
            <a:pPr lvl="2" algn="just"/>
            <a:r>
              <a:rPr lang="en-GB" sz="1400" dirty="0" smtClean="0"/>
              <a:t>Option 2: Non-Colliding</a:t>
            </a:r>
          </a:p>
          <a:p>
            <a:pPr lvl="1" algn="just"/>
            <a:r>
              <a:rPr lang="en-US" sz="1600" dirty="0" smtClean="0"/>
              <a:t>Other test case details are FFS</a:t>
            </a:r>
            <a:endParaRPr lang="en-US" sz="1600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3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23290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CSI </a:t>
            </a:r>
            <a:r>
              <a:rPr lang="en-GB" dirty="0" smtClean="0"/>
              <a:t>Reporting Requirements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GB" sz="1800" dirty="0" smtClean="0"/>
              <a:t>Introduction </a:t>
            </a:r>
            <a:r>
              <a:rPr lang="en-GB" sz="1800" dirty="0"/>
              <a:t>of NC-JT CSI reporting test is FFS</a:t>
            </a:r>
          </a:p>
          <a:p>
            <a:pPr algn="just"/>
            <a:r>
              <a:rPr lang="en-GB" sz="1800" dirty="0"/>
              <a:t>Consider the following NC-JT CSI reporting test setup</a:t>
            </a:r>
            <a:endParaRPr lang="en-US" sz="1800" dirty="0"/>
          </a:p>
          <a:p>
            <a:pPr lvl="1" algn="just"/>
            <a:r>
              <a:rPr lang="en-GB" sz="1600" dirty="0"/>
              <a:t>Test setup includes 2 TPs </a:t>
            </a:r>
            <a:endParaRPr lang="en-US" sz="1600" dirty="0"/>
          </a:p>
          <a:p>
            <a:pPr lvl="2"/>
            <a:r>
              <a:rPr lang="en-US" sz="1400" dirty="0" smtClean="0"/>
              <a:t>TP1 is serving cell</a:t>
            </a:r>
            <a:endParaRPr lang="en-GB" sz="1400" dirty="0" smtClean="0"/>
          </a:p>
          <a:p>
            <a:pPr lvl="2"/>
            <a:r>
              <a:rPr lang="en-GB" sz="1400" dirty="0" smtClean="0"/>
              <a:t>No time/frequency offset between the TPs</a:t>
            </a:r>
            <a:endParaRPr lang="en-US" sz="1400" dirty="0" smtClean="0"/>
          </a:p>
          <a:p>
            <a:pPr lvl="2"/>
            <a:r>
              <a:rPr lang="en-GB" sz="1400" dirty="0" smtClean="0"/>
              <a:t>Power imbalance between TPs is FFS</a:t>
            </a:r>
          </a:p>
          <a:p>
            <a:pPr lvl="3"/>
            <a:r>
              <a:rPr lang="en-GB" sz="1200" dirty="0" smtClean="0"/>
              <a:t>Option 1: Equal power </a:t>
            </a:r>
          </a:p>
          <a:p>
            <a:pPr lvl="3"/>
            <a:r>
              <a:rPr lang="en-GB" sz="1200" dirty="0"/>
              <a:t>Other options are not </a:t>
            </a:r>
            <a:r>
              <a:rPr lang="en-GB" sz="1200" dirty="0" smtClean="0"/>
              <a:t>precluded</a:t>
            </a:r>
            <a:endParaRPr lang="en-GB" sz="1200" strike="sngStrike" dirty="0" smtClean="0"/>
          </a:p>
          <a:p>
            <a:pPr lvl="2"/>
            <a:r>
              <a:rPr lang="en-GB" sz="1400" dirty="0" smtClean="0"/>
              <a:t>Different Cell </a:t>
            </a:r>
            <a:r>
              <a:rPr lang="en-GB" sz="1400" dirty="0"/>
              <a:t>ID among </a:t>
            </a:r>
            <a:r>
              <a:rPr lang="en-GB" sz="1400" dirty="0" smtClean="0"/>
              <a:t>TPs</a:t>
            </a:r>
            <a:endParaRPr lang="en-GB" sz="1400" dirty="0"/>
          </a:p>
          <a:p>
            <a:pPr lvl="2"/>
            <a:r>
              <a:rPr lang="en-GB" sz="1400" dirty="0" smtClean="0"/>
              <a:t>CRS </a:t>
            </a:r>
            <a:r>
              <a:rPr lang="en-GB" sz="1400" dirty="0"/>
              <a:t>patterns in the two cells are FFS</a:t>
            </a:r>
          </a:p>
          <a:p>
            <a:pPr lvl="3"/>
            <a:r>
              <a:rPr lang="en-GB" sz="1200" dirty="0"/>
              <a:t>Option 1: </a:t>
            </a:r>
            <a:r>
              <a:rPr lang="en-GB" sz="1200" dirty="0" smtClean="0"/>
              <a:t>Colliding</a:t>
            </a:r>
          </a:p>
          <a:p>
            <a:pPr lvl="3"/>
            <a:r>
              <a:rPr lang="en-GB" sz="1200" dirty="0" smtClean="0"/>
              <a:t>Option 2: Non-colliding</a:t>
            </a:r>
            <a:endParaRPr lang="en-GB" sz="1200" dirty="0"/>
          </a:p>
          <a:p>
            <a:pPr lvl="1" algn="just"/>
            <a:r>
              <a:rPr lang="en-GB" sz="1600" dirty="0" smtClean="0"/>
              <a:t>CSI </a:t>
            </a:r>
            <a:r>
              <a:rPr lang="en-GB" sz="1600" dirty="0"/>
              <a:t>reporting</a:t>
            </a:r>
            <a:endParaRPr lang="en-US" sz="1600" dirty="0"/>
          </a:p>
          <a:p>
            <a:pPr lvl="2"/>
            <a:r>
              <a:rPr lang="en-GB" sz="1400" dirty="0"/>
              <a:t>UE is configured with K = 2 NZP CSI-RS resources and one CSI-IM resource </a:t>
            </a:r>
            <a:endParaRPr lang="en-US" sz="1400" dirty="0"/>
          </a:p>
          <a:p>
            <a:pPr lvl="2"/>
            <a:r>
              <a:rPr lang="en-GB" sz="1400" dirty="0"/>
              <a:t>Maximize the probability of CRI = 2 (NC-JT) reporting</a:t>
            </a:r>
            <a:endParaRPr lang="en-US" sz="1400" dirty="0"/>
          </a:p>
          <a:p>
            <a:pPr lvl="3"/>
            <a:r>
              <a:rPr lang="en-GB" sz="1200" dirty="0"/>
              <a:t>Option 1: TP1-UE and TP2-UE links have high MIMO correlation channel.</a:t>
            </a:r>
            <a:endParaRPr lang="en-US" sz="1200" dirty="0"/>
          </a:p>
          <a:p>
            <a:pPr lvl="3"/>
            <a:r>
              <a:rPr lang="en-GB" sz="1200" dirty="0"/>
              <a:t>Option 2: Single CSI-RS antenna port configured per TP</a:t>
            </a:r>
            <a:r>
              <a:rPr lang="en-GB" sz="1200" dirty="0" smtClean="0"/>
              <a:t>.</a:t>
            </a:r>
          </a:p>
          <a:p>
            <a:pPr lvl="3"/>
            <a:r>
              <a:rPr lang="en-US" sz="1200" dirty="0" smtClean="0"/>
              <a:t>Other options are not precluded</a:t>
            </a:r>
            <a:endParaRPr lang="en-US" sz="1200" dirty="0"/>
          </a:p>
          <a:p>
            <a:pPr lvl="2"/>
            <a:r>
              <a:rPr lang="en-GB" sz="1400" dirty="0"/>
              <a:t>Aperiodic CSI reporting</a:t>
            </a:r>
            <a:endParaRPr lang="en-US" sz="1400" dirty="0"/>
          </a:p>
          <a:p>
            <a:pPr lvl="1" algn="just"/>
            <a:r>
              <a:rPr lang="en-GB" sz="1600" dirty="0"/>
              <a:t>Test metrics: Throughput ratio between follow CRI and fixed CRI (γ = </a:t>
            </a:r>
            <a:r>
              <a:rPr lang="en-GB" sz="1600" dirty="0" err="1"/>
              <a:t>T</a:t>
            </a:r>
            <a:r>
              <a:rPr lang="en-GB" sz="1600" baseline="-25000" dirty="0" err="1"/>
              <a:t>FollowCRI</a:t>
            </a:r>
            <a:r>
              <a:rPr lang="en-GB" sz="1600" dirty="0"/>
              <a:t>/</a:t>
            </a:r>
            <a:r>
              <a:rPr lang="en-GB" sz="1600" dirty="0" err="1"/>
              <a:t>T</a:t>
            </a:r>
            <a:r>
              <a:rPr lang="en-GB" sz="1600" baseline="-25000" dirty="0" err="1"/>
              <a:t>Fixed</a:t>
            </a:r>
            <a:r>
              <a:rPr lang="en-GB" sz="1600" baseline="-25000" dirty="0"/>
              <a:t>, CRI0</a:t>
            </a:r>
            <a:r>
              <a:rPr lang="en-GB" sz="1600" dirty="0"/>
              <a:t>)</a:t>
            </a:r>
            <a:endParaRPr lang="en-US" sz="1600" dirty="0"/>
          </a:p>
          <a:p>
            <a:endParaRPr lang="en-US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4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75853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inks xmlns="66EEDB98-F073-460B-B9B0-9643F9FE785E">&lt;?xml version="1.0" encoding="UTF-8"?&gt;&lt;Result&gt;&lt;NewXML&gt;&lt;PWSLinkDataSet xmlns="http://schemas.microsoft.com/office/project/server/webservices/PWSLinkDataSet/" /&gt;&lt;/NewXML&gt;&lt;ProjectUID&gt;00000000-0000-0000-0000-000000000000&lt;/ProjectUID&gt;&lt;OldXML&gt;&lt;PWSLinkDataSet xmlns="http://schemas.microsoft.com/office/project/server/webservices/PWSLinkDataSet/" /&gt;&lt;/OldXML&gt;&lt;ItemType&gt;3&lt;/ItemType&gt;&lt;PSURL&gt;&lt;/PSURL&gt;&lt;/Result&gt;</Links>
    <Owner xmlns="66EEDB98-F073-460B-B9B0-9643F9FE785E">
      <UserInfo>
        <DisplayName/>
        <AccountId xsi:nil="true"/>
        <AccountType/>
      </UserInfo>
    </Owner>
    <Status xmlns="66EEDB98-F073-460B-B9B0-9643F9FE785E">Draft</Status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Project Site Document" ma:contentTypeID="0x0101008A98423170284BEEB635F43C3CF4E98B00C295C80E1AC1FA4D858807D5CFC8A6BB" ma:contentTypeVersion="0" ma:contentTypeDescription="" ma:contentTypeScope="" ma:versionID="ea74359ef5009f26136f19a32c6f8a68">
  <xsd:schema xmlns:xsd="http://www.w3.org/2001/XMLSchema" xmlns:xs="http://www.w3.org/2001/XMLSchema" xmlns:p="http://schemas.microsoft.com/office/2006/metadata/properties" xmlns:ns2="66EEDB98-F073-460B-B9B0-9643F9FE785E" xmlns:ns3="17c5c574-4f42-45b3-8a7f-77d8e859d074" targetNamespace="http://schemas.microsoft.com/office/2006/metadata/properties" ma:root="true" ma:fieldsID="1cc92f964277f20f2b794a28a7b69374" ns2:_="" ns3:_="">
    <xsd:import namespace="66EEDB98-F073-460B-B9B0-9643F9FE785E"/>
    <xsd:import namespace="17c5c574-4f42-45b3-8a7f-77d8e859d074"/>
    <xsd:element name="properties">
      <xsd:complexType>
        <xsd:sequence>
          <xsd:element name="documentManagement">
            <xsd:complexType>
              <xsd:all>
                <xsd:element ref="ns2:Owner" minOccurs="0"/>
                <xsd:element ref="ns2:Status" minOccurs="0"/>
                <xsd:element ref="ns2:Links" minOccurs="0"/>
                <xsd:element ref="ns3:_dlc_DocId" minOccurs="0"/>
                <xsd:element ref="ns3:_dlc_DocIdUrl" minOccurs="0"/>
                <xsd:element ref="ns3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6EEDB98-F073-460B-B9B0-9643F9FE785E" elementFormDefault="qualified">
    <xsd:import namespace="http://schemas.microsoft.com/office/2006/documentManagement/types"/>
    <xsd:import namespace="http://schemas.microsoft.com/office/infopath/2007/PartnerControls"/>
    <xsd:element name="Owner" ma:index="8" nillable="true" ma:displayName="Owner" ma:list="UserInfo" ma:internalName="Owner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atus" ma:index="9" nillable="true" ma:displayName="Status" ma:default="Draft" ma:internalName="Status">
      <xsd:simpleType>
        <xsd:restriction base="dms:Choice">
          <xsd:enumeration value="Draft"/>
          <xsd:enumeration value="Ready For Review"/>
          <xsd:enumeration value="Final"/>
        </xsd:restriction>
      </xsd:simpleType>
    </xsd:element>
    <xsd:element name="Links" ma:index="10" nillable="true" ma:displayName="Links" ma:internalName="Links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7c5c574-4f42-45b3-8a7f-77d8e859d074" elementFormDefault="qualified">
    <xsd:import namespace="http://schemas.microsoft.com/office/2006/documentManagement/types"/>
    <xsd:import namespace="http://schemas.microsoft.com/office/infopath/2007/PartnerControls"/>
    <xsd:element name="_dlc_DocId" ma:index="11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12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3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LongProperties xmlns="http://schemas.microsoft.com/office/2006/metadata/longProperties">
  <LongProp xmlns="" name="Links"><![CDATA[<?xml version="1.0" encoding="UTF-8"?><Result><NewXML><PWSLinkDataSet xmlns="http://schemas.microsoft.com/office/project/server/webservices/PWSLinkDataSet/" /></NewXML><ProjectUID>00000000-0000-0000-0000-000000000000</ProjectUID><OldXML><PWSLinkDataSet xmlns="http://schemas.microsoft.com/office/project/server/webservices/PWSLinkDataSet/" /></OldXML><ItemType>3</ItemType><PSURL></PSURL></Result>]]></LongProp>
</LongProperties>
</file>

<file path=customXml/itemProps1.xml><?xml version="1.0" encoding="utf-8"?>
<ds:datastoreItem xmlns:ds="http://schemas.openxmlformats.org/officeDocument/2006/customXml" ds:itemID="{200F65EB-5730-43A8-9AFA-15BFC5DC8F7F}">
  <ds:schemaRefs>
    <ds:schemaRef ds:uri="http://purl.org/dc/elements/1.1/"/>
    <ds:schemaRef ds:uri="http://schemas.microsoft.com/office/2006/metadata/properties"/>
    <ds:schemaRef ds:uri="66EEDB98-F073-460B-B9B0-9643F9FE785E"/>
    <ds:schemaRef ds:uri="http://purl.org/dc/terms/"/>
    <ds:schemaRef ds:uri="http://schemas.microsoft.com/office/2006/documentManagement/types"/>
    <ds:schemaRef ds:uri="http://purl.org/dc/dcmitype/"/>
    <ds:schemaRef ds:uri="http://schemas.microsoft.com/office/infopath/2007/PartnerControls"/>
    <ds:schemaRef ds:uri="http://schemas.openxmlformats.org/package/2006/metadata/core-properties"/>
    <ds:schemaRef ds:uri="17c5c574-4f42-45b3-8a7f-77d8e859d074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340FFF4D-EC63-4F79-8286-8DF790742A8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6EEDB98-F073-460B-B9B0-9643F9FE785E"/>
    <ds:schemaRef ds:uri="17c5c574-4f42-45b3-8a7f-77d8e859d07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537067DF-937D-49A5-8644-955C54DF1C27}">
  <ds:schemaRefs>
    <ds:schemaRef ds:uri="http://schemas.microsoft.com/office/2006/metadata/longProperties"/>
    <ds:schemaRef ds:uri="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9459</TotalTime>
  <Words>471</Words>
  <Application>Microsoft Office PowerPoint</Application>
  <PresentationFormat>On-screen Show (4:3)</PresentationFormat>
  <Paragraphs>62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Office Theme</vt:lpstr>
      <vt:lpstr>WF on FeCoMP UE demodulation and CSI reporting requirements</vt:lpstr>
      <vt:lpstr>Introduction</vt:lpstr>
      <vt:lpstr>UE Demodulation Requirements</vt:lpstr>
      <vt:lpstr>CSI Reporting Requirements</vt:lpstr>
    </vt:vector>
  </TitlesOfParts>
  <Company>Qualcomm Incorporated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Intel Corporation</dc:creator>
  <cp:keywords>CTPClassification=:VisualMarkings=, CTPClassification=CTP_PUBLIC:VisualMarkings=</cp:keywords>
  <cp:lastModifiedBy>Intel user</cp:lastModifiedBy>
  <cp:revision>778</cp:revision>
  <dcterms:created xsi:type="dcterms:W3CDTF">2013-05-13T16:02:00Z</dcterms:created>
  <dcterms:modified xsi:type="dcterms:W3CDTF">2017-10-13T09:44:50Z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0x0101008A98423170284BEEB635F43C3CF4E98B00C295C80E1AC1FA4D858807D5CFC8A6BB</vt:lpwstr>
  </property>
  <property fmtid="{D5CDD505-2E9C-101B-9397-08002B2CF9AE}" pid="3" name="_dlc_DocIdItemGuid">
    <vt:lpwstr>2a01973d-3b8b-4e03-ad6e-a4ed4baa7131</vt:lpwstr>
  </property>
  <property fmtid="{D5CDD505-2E9C-101B-9397-08002B2CF9AE}" pid="4" name="_dlc_DocId">
    <vt:lpwstr>H4P5ACNAWDMP-2-1995</vt:lpwstr>
  </property>
  <property fmtid="{D5CDD505-2E9C-101B-9397-08002B2CF9AE}" pid="5" name="_dlc_DocIdUrl">
    <vt:lpwstr>http://projects/sites/LTED/_layouts/DocIdRedir.aspx?ID=H4P5ACNAWDMP-2-1995, H4P5ACNAWDMP-2-1995</vt:lpwstr>
  </property>
  <property fmtid="{D5CDD505-2E9C-101B-9397-08002B2CF9AE}" pid="6" name="TitusGUID">
    <vt:lpwstr>0755fb4a-e43a-4d5c-80d1-f6e170670078</vt:lpwstr>
  </property>
  <property fmtid="{D5CDD505-2E9C-101B-9397-08002B2CF9AE}" pid="7" name="CTP_TimeStamp">
    <vt:lpwstr>2017-10-13 09:44:48Z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_NewReviewCycle">
    <vt:lpwstr/>
  </property>
  <property fmtid="{D5CDD505-2E9C-101B-9397-08002B2CF9AE}" pid="12" name="_2015_ms_pID_725343">
    <vt:lpwstr>(2)/GEda9ZsQk6mCjQlzx3WvImgnb6FkhEs+fLcLSU0NO/84hWAUpxkK7FLSgfWRaKEbczEfCg+
KfilBA2DBk5wSwJrTE4I8ojAKU03plsI2ksxZLAYGBUILkWdVXiNUGBdAQkv0jxOrc2ztyMX
x9aDG9zeUV1BAS0VfrJqvRPdmIpe7On47t4rvyFLZIjk+Q+QjaT8IQZ0pPGzm99cXf/u2Alb
TlHv4y1QGz4xrMaNjM</vt:lpwstr>
  </property>
  <property fmtid="{D5CDD505-2E9C-101B-9397-08002B2CF9AE}" pid="13" name="_2015_ms_pID_7253431">
    <vt:lpwstr>0PylJqioc2syJf7UuXPtfy5WCUREFmnMoEcmxqsDM7BWxkUmaYGy6U
JCt+B6XZrcOYjFOYxD6tcUXeW6+mIMEwoZwshVgnqWy2/bXlrUsyH+eR2FUO+N6Y09XkEkjN
ho7obyEj67a2iRtoMwRT6NbAiGLXAlRFbVHV/fDycUWMbDw5d44mwFR1ZEMT8uK+L0LXrFGv
DG3gdHeBFRRKi+He</vt:lpwstr>
  </property>
  <property fmtid="{D5CDD505-2E9C-101B-9397-08002B2CF9AE}" pid="14" name="_readonly">
    <vt:lpwstr/>
  </property>
  <property fmtid="{D5CDD505-2E9C-101B-9397-08002B2CF9AE}" pid="15" name="_change">
    <vt:lpwstr/>
  </property>
  <property fmtid="{D5CDD505-2E9C-101B-9397-08002B2CF9AE}" pid="16" name="_full-control">
    <vt:lpwstr/>
  </property>
  <property fmtid="{D5CDD505-2E9C-101B-9397-08002B2CF9AE}" pid="17" name="sflag">
    <vt:lpwstr>1507878527</vt:lpwstr>
  </property>
  <property fmtid="{D5CDD505-2E9C-101B-9397-08002B2CF9AE}" pid="18" name="CTPClassification">
    <vt:lpwstr>CTP_PUBLIC</vt:lpwstr>
  </property>
</Properties>
</file>