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10/13/2017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sz="4800" dirty="0" smtClean="0"/>
              <a:t>Way Forward on UE EIS Spherical Coverage </a:t>
            </a:r>
            <a:br>
              <a:rPr lang="en-US" sz="4800" dirty="0" smtClean="0"/>
            </a:br>
            <a:r>
              <a:rPr lang="en-US" sz="4800" dirty="0" smtClean="0"/>
              <a:t>and</a:t>
            </a:r>
            <a:br>
              <a:rPr lang="en-US" sz="4800" dirty="0" smtClean="0"/>
            </a:br>
            <a:r>
              <a:rPr lang="en-US" sz="4800" dirty="0" smtClean="0"/>
              <a:t>Beam Correspondence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1940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 smtClean="0"/>
              <a:t>MediaTek</a:t>
            </a:r>
            <a:r>
              <a:rPr lang="en-US" sz="2800" dirty="0" smtClean="0"/>
              <a:t> </a:t>
            </a:r>
            <a:r>
              <a:rPr lang="en-US" sz="2800" dirty="0" smtClean="0"/>
              <a:t>Inc</a:t>
            </a:r>
            <a:r>
              <a:rPr lang="en-US" sz="2800" dirty="0"/>
              <a:t>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 </a:t>
            </a:r>
            <a:r>
              <a:rPr lang="en-US" altLang="sv-SE" sz="2400" b="1" dirty="0" smtClean="0">
                <a:cs typeface="Arial" panose="020B0604020202020204" pitchFamily="34" charset="0"/>
              </a:rPr>
              <a:t>#84bis Meeting                                                                    R4-1711614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400" b="1" dirty="0" smtClean="0">
                <a:cs typeface="Arial" panose="020B0604020202020204" pitchFamily="34" charset="0"/>
              </a:rPr>
              <a:t>Dubrovnik, Croatia, October 9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– </a:t>
            </a:r>
            <a:r>
              <a:rPr lang="en-US" altLang="sv-SE" sz="2400" b="1" dirty="0" smtClean="0">
                <a:cs typeface="Arial" panose="020B0604020202020204" pitchFamily="34" charset="0"/>
              </a:rPr>
              <a:t>13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400" b="1" dirty="0" smtClean="0">
                <a:cs typeface="Arial" panose="020B0604020202020204" pitchFamily="34" charset="0"/>
              </a:rPr>
              <a:t>, </a:t>
            </a:r>
            <a:r>
              <a:rPr lang="en-US" altLang="sv-SE" sz="2400" b="1" dirty="0">
                <a:cs typeface="Arial" panose="020B0604020202020204" pitchFamily="34" charset="0"/>
              </a:rPr>
              <a:t>2017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dirty="0" smtClean="0"/>
              <a:t>mmWave </a:t>
            </a:r>
            <a:r>
              <a:rPr lang="en-US" dirty="0"/>
              <a:t>UE REFSENS requirement defined at peak EIS beam direction has been tentatively agreed in last RAN4 meeting [1</a:t>
            </a:r>
            <a:r>
              <a:rPr lang="en-US" dirty="0" smtClean="0"/>
              <a:t>].</a:t>
            </a:r>
          </a:p>
          <a:p>
            <a:pPr marL="365760" indent="-365760"/>
            <a:r>
              <a:rPr lang="en-US" dirty="0"/>
              <a:t>One remaining concern is whether the EIS CDF similar to EIRP CDF should also be captured to ensure receiver spatial coverage as collecting EIS CDF is a relatively time-consuming test </a:t>
            </a:r>
            <a:r>
              <a:rPr lang="en-US" dirty="0" smtClean="0"/>
              <a:t>process [2-3].</a:t>
            </a:r>
          </a:p>
          <a:p>
            <a:pPr marL="365760" indent="-365760"/>
            <a:r>
              <a:rPr lang="en-US" dirty="0" smtClean="0"/>
              <a:t>Though </a:t>
            </a:r>
            <a:r>
              <a:rPr lang="en-US" dirty="0"/>
              <a:t>there were different views on the necessity of taking EIS CDF, it was generally consented that if transmit and receive beam </a:t>
            </a:r>
            <a:r>
              <a:rPr lang="en-US" dirty="0" smtClean="0"/>
              <a:t>correspondence (reciprocity) </a:t>
            </a:r>
            <a:r>
              <a:rPr lang="en-US" dirty="0"/>
              <a:t>can be maintained, EIRP CDF shall also represent the EIS spherical coverage.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42666"/>
          </a:xfrm>
        </p:spPr>
        <p:txBody>
          <a:bodyPr>
            <a:normAutofit lnSpcReduction="10000"/>
          </a:bodyPr>
          <a:lstStyle/>
          <a:p>
            <a:pPr marL="365760" indent="-365760"/>
            <a:r>
              <a:rPr lang="en-US" dirty="0" smtClean="0"/>
              <a:t>In [4] in this meeting, it was proposed that beam correspondence should be guaranteed by UE </a:t>
            </a:r>
            <a:r>
              <a:rPr lang="en-US" dirty="0"/>
              <a:t>design which can be indirectly verified by EIRP CDF </a:t>
            </a:r>
            <a:r>
              <a:rPr lang="en-US" dirty="0" smtClean="0"/>
              <a:t>measurement.</a:t>
            </a:r>
          </a:p>
          <a:p>
            <a:pPr marL="365760" indent="-365760"/>
            <a:r>
              <a:rPr lang="en-US" dirty="0" smtClean="0"/>
              <a:t>During online/offline discussions, companies raised the concern that beam correspondence may not exist if Tx and Rx are using separate antenna arrays. </a:t>
            </a:r>
          </a:p>
          <a:p>
            <a:pPr marL="365760" indent="-365760"/>
            <a:r>
              <a:rPr lang="en-US" dirty="0" smtClean="0"/>
              <a:t>There was also concern that beam correspondence may not be guaranteed even if Tx and Rx share the same antenna array due to design impairments.</a:t>
            </a:r>
          </a:p>
          <a:p>
            <a:pPr marL="365760" indent="-365760"/>
            <a:r>
              <a:rPr lang="en-US" dirty="0" smtClean="0"/>
              <a:t>This WF is intended to lead into the discussions on how to address EIS spherical coverage concern and EIS spec. definition. </a:t>
            </a:r>
          </a:p>
        </p:txBody>
      </p:sp>
    </p:spTree>
    <p:extLst>
      <p:ext uri="{BB962C8B-B14F-4D97-AF65-F5344CB8AC3E}">
        <p14:creationId xmlns:p14="http://schemas.microsoft.com/office/powerpoint/2010/main" val="744871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0" indent="-365760"/>
            <a:r>
              <a:rPr lang="en-US" dirty="0" smtClean="0"/>
              <a:t>Companies are encouraged to study EIRP and EIS CDF correlation for </a:t>
            </a:r>
            <a:r>
              <a:rPr lang="en-US" dirty="0"/>
              <a:t>several spherical coverage percentile </a:t>
            </a:r>
            <a:r>
              <a:rPr lang="en-US" dirty="0" smtClean="0"/>
              <a:t>points without and with design impairments for the following antenna array configurations</a:t>
            </a:r>
          </a:p>
          <a:p>
            <a:pPr marL="822960" lvl="1" indent="-365760"/>
            <a:r>
              <a:rPr lang="en-US" dirty="0" smtClean="0"/>
              <a:t>Tx and Rx share the same antenna array.</a:t>
            </a:r>
          </a:p>
          <a:p>
            <a:pPr marL="822960" lvl="1" indent="-365760"/>
            <a:r>
              <a:rPr lang="en-US" dirty="0" smtClean="0"/>
              <a:t>Tx and Rx partially share the same antenna array (for example, Rx main antenna array is shared with Tx, diversity array is not shared).</a:t>
            </a:r>
          </a:p>
          <a:p>
            <a:pPr marL="365760" indent="-365760"/>
            <a:r>
              <a:rPr lang="en-US" dirty="0" smtClean="0"/>
              <a:t>Companies are encouraged to evaluate whether EIRP CDF measurement can be a test metric to verify beam correspondence.</a:t>
            </a:r>
          </a:p>
          <a:p>
            <a:pPr marL="365760" indent="-365760"/>
            <a:r>
              <a:rPr lang="en-US" dirty="0" smtClean="0"/>
              <a:t>Companies are also encouraged to propose potential test methods other than the one based on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smtClean="0"/>
              <a:t>EIRP CDF to verify EIS spherical coverage.    </a:t>
            </a:r>
          </a:p>
        </p:txBody>
      </p:sp>
    </p:spTree>
    <p:extLst>
      <p:ext uri="{BB962C8B-B14F-4D97-AF65-F5344CB8AC3E}">
        <p14:creationId xmlns:p14="http://schemas.microsoft.com/office/powerpoint/2010/main" val="2546873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185634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[1] RAN4 </a:t>
            </a:r>
            <a:r>
              <a:rPr lang="en-US" sz="2400" dirty="0"/>
              <a:t>NR#3 UE RF Chainman Report, Agenda 3.3.4.1.1, 3GPP TSG-RAN WG4 NR#3 AH Meeting, Nagoya, Japan, September </a:t>
            </a:r>
            <a:r>
              <a:rPr lang="en-US" sz="2400" dirty="0" smtClean="0"/>
              <a:t>18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</a:t>
            </a:r>
            <a:r>
              <a:rPr lang="en-US" sz="2400" dirty="0"/>
              <a:t>– </a:t>
            </a:r>
            <a:r>
              <a:rPr lang="en-US" sz="2400" dirty="0" smtClean="0"/>
              <a:t>21</a:t>
            </a:r>
            <a:r>
              <a:rPr lang="en-US" sz="2400" baseline="30000" dirty="0" smtClean="0"/>
              <a:t>st</a:t>
            </a:r>
            <a:endParaRPr lang="en-US" sz="2400" dirty="0" smtClean="0"/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[2</a:t>
            </a:r>
            <a:r>
              <a:rPr lang="en-US" sz="2400" dirty="0"/>
              <a:t>] </a:t>
            </a:r>
            <a:r>
              <a:rPr lang="en-US" sz="2400" dirty="0" smtClean="0"/>
              <a:t>R4-1709615</a:t>
            </a:r>
            <a:r>
              <a:rPr lang="en-US" sz="2400" dirty="0"/>
              <a:t>, “EIS requirement of mmWave UE”, Sumitomo Elec. Industries, Ltd., 3GPP TSG-RAN WG4 NR#3 AH Meeting, Nagoya, Japan, September </a:t>
            </a:r>
            <a:r>
              <a:rPr lang="en-US" sz="2400" dirty="0" smtClean="0"/>
              <a:t>18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21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[3</a:t>
            </a:r>
            <a:r>
              <a:rPr lang="en-US" sz="2400" dirty="0"/>
              <a:t>] </a:t>
            </a:r>
            <a:r>
              <a:rPr lang="en-US" sz="2400" dirty="0" smtClean="0"/>
              <a:t>R4-1710607, “mmWave </a:t>
            </a:r>
            <a:r>
              <a:rPr lang="en-US" sz="2400" dirty="0"/>
              <a:t>EIS requirement”, Huawei, </a:t>
            </a:r>
            <a:r>
              <a:rPr lang="en-US" sz="2400" dirty="0" smtClean="0"/>
              <a:t>HiSilicon, </a:t>
            </a:r>
            <a:r>
              <a:rPr lang="en-US" sz="2400" dirty="0"/>
              <a:t>3GPP TSG-RAN </a:t>
            </a:r>
            <a:r>
              <a:rPr lang="en-US" sz="2400" dirty="0" smtClean="0"/>
              <a:t>WG4 #84bis Meeting, October 9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13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2017.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[4] R4-1710897, “EIS versus EIRP spherical </a:t>
            </a:r>
            <a:r>
              <a:rPr lang="en-US" sz="2400" dirty="0" smtClean="0"/>
              <a:t>coverage”, MediaTek Inc., </a:t>
            </a:r>
            <a:r>
              <a:rPr lang="en-US" sz="2400" dirty="0"/>
              <a:t>3GPP TSG-RAN WG4 #84bis Meeting, October 9</a:t>
            </a:r>
            <a:r>
              <a:rPr lang="en-US" sz="2400" baseline="30000" dirty="0"/>
              <a:t>th</a:t>
            </a:r>
            <a:r>
              <a:rPr lang="en-US" sz="2400" dirty="0"/>
              <a:t> – 13</a:t>
            </a:r>
            <a:r>
              <a:rPr lang="en-US" sz="2400" baseline="30000" dirty="0"/>
              <a:t>th</a:t>
            </a:r>
            <a:r>
              <a:rPr lang="en-US" sz="2400" dirty="0"/>
              <a:t>, 2017</a:t>
            </a:r>
            <a:r>
              <a:rPr lang="en-US" sz="2400" dirty="0" smtClean="0"/>
              <a:t>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[5] </a:t>
            </a:r>
            <a:r>
              <a:rPr lang="en-US" sz="2400" dirty="0" smtClean="0"/>
              <a:t>R4-1706067, “</a:t>
            </a:r>
            <a:r>
              <a:rPr lang="en-US" sz="2400" dirty="0"/>
              <a:t>WF on UE Reference Architecture”, Sony, Skyworks Solutions Inc., LG Electronics</a:t>
            </a:r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5348</TotalTime>
  <Words>484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Theme</vt:lpstr>
      <vt:lpstr>Way Forward on UE EIS Spherical Coverage  and Beam Correspondence</vt:lpstr>
      <vt:lpstr>Background (1)</vt:lpstr>
      <vt:lpstr>Background (2)</vt:lpstr>
      <vt:lpstr>Way Forward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101</cp:revision>
  <dcterms:created xsi:type="dcterms:W3CDTF">2017-01-18T06:26:21Z</dcterms:created>
  <dcterms:modified xsi:type="dcterms:W3CDTF">2017-10-13T07:18:44Z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