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65" r:id="rId3"/>
    <p:sldId id="266" r:id="rId4"/>
    <p:sldId id="267" r:id="rId5"/>
    <p:sldId id="268" r:id="rId6"/>
    <p:sldId id="269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18" autoAdjust="0"/>
    <p:restoredTop sz="94660"/>
  </p:normalViewPr>
  <p:slideViewPr>
    <p:cSldViewPr>
      <p:cViewPr varScale="1">
        <p:scale>
          <a:sx n="74" d="100"/>
          <a:sy n="74" d="100"/>
        </p:scale>
        <p:origin x="128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WG4_Radio/TSGR4_84Bis/Docs/R4-1710124.zi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hangingPunct="0"/>
            <a: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DRAFT</a:t>
            </a:r>
            <a:b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</a:br>
            <a: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Africa Band</a:t>
            </a:r>
            <a:b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</a:br>
            <a: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Key points about 3300-3400MHz band</a:t>
            </a:r>
            <a: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/>
            </a:r>
            <a:b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</a:br>
            <a:endParaRPr lang="ja-JP" altLang="en-US" sz="4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1043608" y="3886200"/>
            <a:ext cx="7056784" cy="1752600"/>
          </a:xfrm>
        </p:spPr>
        <p:txBody>
          <a:bodyPr rtlCol="0">
            <a:normAutofit/>
          </a:bodyPr>
          <a:lstStyle/>
          <a:p>
            <a:pPr hangingPunct="0"/>
            <a:r>
              <a:rPr lang="en-GB" b="1" dirty="0" smtClean="0">
                <a:solidFill>
                  <a:schemeClr val="tx1"/>
                </a:solidFill>
              </a:rPr>
              <a:t>Huawei</a:t>
            </a:r>
            <a:r>
              <a:rPr lang="en-GB" b="1" dirty="0">
                <a:solidFill>
                  <a:schemeClr val="tx1"/>
                </a:solidFill>
              </a:rPr>
              <a:t>, </a:t>
            </a:r>
            <a:r>
              <a:rPr lang="en-GB" b="1" dirty="0" err="1">
                <a:solidFill>
                  <a:schemeClr val="tx1"/>
                </a:solidFill>
              </a:rPr>
              <a:t>HiSilicon</a:t>
            </a:r>
            <a:endParaRPr lang="en-US" b="1" dirty="0">
              <a:solidFill>
                <a:schemeClr val="tx1"/>
              </a:solidFill>
            </a:endParaRPr>
          </a:p>
          <a:p>
            <a:pPr algn="l"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ja-JP" altLang="en-US" b="1" dirty="0">
              <a:solidFill>
                <a:schemeClr val="tx1"/>
              </a:solidFill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179388" y="188913"/>
            <a:ext cx="81756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3GPP TSG-RAN WG4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Meeting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	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84Bis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			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b="1" dirty="0"/>
              <a:t>Dubrovnik</a:t>
            </a:r>
            <a:r>
              <a:rPr lang="en-GB" sz="1800" dirty="0"/>
              <a:t> </a:t>
            </a:r>
            <a:r>
              <a:rPr lang="en-GB" sz="1800" b="1" dirty="0"/>
              <a:t>, Croatia, 09th – 13th October, 2017</a:t>
            </a:r>
            <a:endParaRPr lang="ja-JP" altLang="en-US" sz="18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7308850" y="188913"/>
            <a:ext cx="18002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R4-1711587</a:t>
            </a:r>
            <a:endParaRPr lang="ja-JP" altLang="en-US" sz="1800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9882" y="79782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hangingPunct="0"/>
            <a:r>
              <a:rPr lang="en-GB" b="1" dirty="0"/>
              <a:t>Agenda Item:</a:t>
            </a:r>
            <a:r>
              <a:rPr lang="en-GB" dirty="0"/>
              <a:t>	8.12.1</a:t>
            </a:r>
            <a:endParaRPr lang="en-US" dirty="0"/>
          </a:p>
          <a:p>
            <a:pPr hangingPunct="0"/>
            <a:r>
              <a:rPr lang="en-GB" b="1" dirty="0"/>
              <a:t>Document for:</a:t>
            </a:r>
            <a:r>
              <a:rPr lang="en-GB" dirty="0"/>
              <a:t>	Approval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57403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804" y="1124745"/>
            <a:ext cx="8964488" cy="4608512"/>
          </a:xfrm>
        </p:spPr>
        <p:txBody>
          <a:bodyPr>
            <a:noAutofit/>
          </a:bodyPr>
          <a:lstStyle/>
          <a:p>
            <a:r>
              <a:rPr lang="en-US" sz="2400" dirty="0" smtClean="0"/>
              <a:t>At the 3GPP </a:t>
            </a:r>
            <a:r>
              <a:rPr lang="en-US" sz="2400" dirty="0"/>
              <a:t>TSG RAN Meeting #76 in </a:t>
            </a:r>
            <a:r>
              <a:rPr lang="en-GB" sz="2400" dirty="0"/>
              <a:t>West Palm Beach, USA June 5 - 8, 2017</a:t>
            </a:r>
            <a:r>
              <a:rPr lang="en-US" sz="2400" dirty="0"/>
              <a:t>, a new WI about the study of the TDD in the C-band (3300-3400 MHz) has been approved</a:t>
            </a:r>
            <a:r>
              <a:rPr lang="en-US" sz="2400" dirty="0" smtClean="0"/>
              <a:t>.</a:t>
            </a:r>
          </a:p>
          <a:p>
            <a:r>
              <a:rPr lang="en-US" sz="2400" dirty="0" smtClean="0"/>
              <a:t>To evaluate the need to take into account directly in the standard the current regulation, in this contribution, several regulatory information are provided.</a:t>
            </a:r>
          </a:p>
          <a:p>
            <a:r>
              <a:rPr lang="en-US" sz="2400" dirty="0" smtClean="0"/>
              <a:t>In the followed slides, several key points, e.g. Power, sensitivity … are proposed for approval</a:t>
            </a:r>
            <a:endParaRPr lang="en-US" sz="240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Background</a:t>
            </a:r>
            <a:endParaRPr lang="sv-SE" sz="3600" baseline="-25000" dirty="0"/>
          </a:p>
        </p:txBody>
      </p:sp>
    </p:spTree>
    <p:extLst>
      <p:ext uri="{BB962C8B-B14F-4D97-AF65-F5344CB8AC3E}">
        <p14:creationId xmlns:p14="http://schemas.microsoft.com/office/powerpoint/2010/main" val="2009024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sz="2800" dirty="0" smtClean="0"/>
              <a:t>Need </a:t>
            </a:r>
            <a:r>
              <a:rPr lang="en-US" sz="2800" dirty="0"/>
              <a:t>to take into account </a:t>
            </a:r>
            <a:r>
              <a:rPr lang="en-US" sz="2800" dirty="0" smtClean="0"/>
              <a:t>in </a:t>
            </a:r>
            <a:r>
              <a:rPr lang="en-US" sz="2800" dirty="0"/>
              <a:t>the standard the </a:t>
            </a:r>
            <a:r>
              <a:rPr lang="en-US" sz="2800" dirty="0" smtClean="0"/>
              <a:t>regulation?</a:t>
            </a:r>
            <a:endParaRPr lang="sv-SE" sz="2800" baseline="-25000" dirty="0"/>
          </a:p>
        </p:txBody>
      </p:sp>
      <p:sp>
        <p:nvSpPr>
          <p:cNvPr id="2" name="Rectangle 1"/>
          <p:cNvSpPr/>
          <p:nvPr/>
        </p:nvSpPr>
        <p:spPr>
          <a:xfrm>
            <a:off x="539552" y="1484784"/>
            <a:ext cx="7776864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20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ATU response to the 3GPP LS (R4-1709188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)</a:t>
            </a:r>
          </a:p>
          <a:p>
            <a:endParaRPr lang="en-US" sz="2000" b="1" dirty="0">
              <a:solidFill>
                <a:srgbClr val="000000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sz="20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The Doc </a:t>
            </a:r>
            <a:r>
              <a:rPr lang="en-US" sz="2000" u="sng" dirty="0">
                <a:hlinkClick r:id="rId2"/>
              </a:rPr>
              <a:t>R4-1710124</a:t>
            </a:r>
            <a:r>
              <a:rPr lang="en-US" sz="20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, ATU response to 3GPP RAN4: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In conclusion, ATU is of the view that it is not necessary to introduce further requirements in the 3GPP specification of the new band to protect incumbent radar services. </a:t>
            </a:r>
          </a:p>
          <a:p>
            <a:endParaRPr lang="en-US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Also, the contribution R4-1708452 (</a:t>
            </a:r>
            <a:r>
              <a:rPr lang="en-US" dirty="0" smtClean="0"/>
              <a:t>Huawei, Hisilicon) as study the need (or not) to take into account some specific regulations in the 3GPP standard. </a:t>
            </a:r>
          </a:p>
          <a:p>
            <a:endParaRPr lang="en-US" dirty="0"/>
          </a:p>
          <a:p>
            <a:pPr algn="ctr"/>
            <a:r>
              <a:rPr lang="en-US" b="1" dirty="0" smtClean="0"/>
              <a:t>The conclusion is that the 3GPP standard does not need to take into account any specific regulation to protect incumbent users.</a:t>
            </a:r>
          </a:p>
        </p:txBody>
      </p:sp>
    </p:spTree>
    <p:extLst>
      <p:ext uri="{BB962C8B-B14F-4D97-AF65-F5344CB8AC3E}">
        <p14:creationId xmlns:p14="http://schemas.microsoft.com/office/powerpoint/2010/main" val="236195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 for approval 1/3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dirty="0" smtClean="0"/>
              <a:t>Proposal 1: Numbering band =&gt; B52</a:t>
            </a:r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endParaRPr lang="fr-FR" dirty="0" smtClean="0"/>
          </a:p>
          <a:p>
            <a:pPr marL="514350" indent="-514350">
              <a:buFont typeface="+mj-lt"/>
              <a:buAutoNum type="arabicPeriod"/>
            </a:pPr>
            <a:endParaRPr lang="fr-FR" dirty="0"/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0" indent="0">
              <a:buNone/>
            </a:pPr>
            <a:r>
              <a:rPr lang="en-US" dirty="0"/>
              <a:t>Proposal </a:t>
            </a:r>
            <a:r>
              <a:rPr lang="en-US" dirty="0" smtClean="0"/>
              <a:t>2: </a:t>
            </a:r>
            <a:r>
              <a:rPr lang="en-GB" dirty="0" smtClean="0"/>
              <a:t>E-UTRA </a:t>
            </a:r>
            <a:r>
              <a:rPr lang="en-GB" dirty="0"/>
              <a:t>channel </a:t>
            </a:r>
            <a:r>
              <a:rPr lang="en-GB" dirty="0" smtClean="0"/>
              <a:t>numbers =&gt; </a:t>
            </a:r>
          </a:p>
          <a:p>
            <a:pPr marL="914400" lvl="1" indent="-514350"/>
            <a:r>
              <a:rPr lang="fr-FR" dirty="0" smtClean="0"/>
              <a:t>59140 to 60139</a:t>
            </a:r>
          </a:p>
          <a:p>
            <a:pPr marL="914400" lvl="1" indent="-514350"/>
            <a:r>
              <a:rPr lang="en-US" dirty="0" smtClean="0"/>
              <a:t>Frequency start</a:t>
            </a:r>
            <a:r>
              <a:rPr lang="fr-FR" dirty="0" smtClean="0"/>
              <a:t>: 3300MHz</a:t>
            </a:r>
          </a:p>
          <a:p>
            <a:pPr marL="400050" lvl="1" indent="0">
              <a:buNone/>
            </a:pPr>
            <a:endParaRPr lang="fr-FR" dirty="0" smtClean="0"/>
          </a:p>
          <a:p>
            <a:pPr marL="914400" lvl="1" indent="-514350"/>
            <a:endParaRPr lang="fr-FR" dirty="0" smtClean="0"/>
          </a:p>
          <a:p>
            <a:pPr marL="914400" lvl="1" indent="-514350"/>
            <a:endParaRPr lang="fr-FR" dirty="0"/>
          </a:p>
          <a:p>
            <a:pPr marL="914400" lvl="1" indent="-514350"/>
            <a:endParaRPr lang="fr-FR" dirty="0" smtClean="0"/>
          </a:p>
          <a:p>
            <a:pPr marL="914400" lvl="1" indent="-514350"/>
            <a:endParaRPr lang="fr-FR" dirty="0"/>
          </a:p>
          <a:p>
            <a:pPr marL="914400" lvl="1" indent="-514350"/>
            <a:endParaRPr lang="en-US" dirty="0" smtClean="0"/>
          </a:p>
          <a:p>
            <a:pPr marL="0" indent="0">
              <a:buNone/>
            </a:pPr>
            <a:r>
              <a:rPr lang="en-US" dirty="0"/>
              <a:t>Proposal </a:t>
            </a:r>
            <a:r>
              <a:rPr lang="en-US" dirty="0" smtClean="0"/>
              <a:t>3: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Not take into account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any specific technical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continuation to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take </a:t>
            </a:r>
            <a:r>
              <a:rPr lang="en-US" smtClean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into account the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regulation framer (in band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&amp; adjacent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band)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in the 3GPP standard,</a:t>
            </a:r>
          </a:p>
          <a:p>
            <a:pPr marL="914400" lvl="1" indent="-514350"/>
            <a:r>
              <a:rPr lang="fr-FR" dirty="0" smtClean="0"/>
              <a:t>UE =&gt; No A-MPR</a:t>
            </a:r>
          </a:p>
          <a:p>
            <a:pPr marL="914400" lvl="1" indent="-514350"/>
            <a:r>
              <a:rPr lang="en-US" dirty="0" smtClean="0"/>
              <a:t>BS =&gt; No additional filter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1802268"/>
              </p:ext>
            </p:extLst>
          </p:nvPr>
        </p:nvGraphicFramePr>
        <p:xfrm>
          <a:off x="1015990" y="4183360"/>
          <a:ext cx="7416820" cy="54864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992802"/>
                <a:gridCol w="554185"/>
                <a:gridCol w="1225047"/>
                <a:gridCol w="924606"/>
                <a:gridCol w="554185"/>
                <a:gridCol w="1185505"/>
                <a:gridCol w="980490"/>
              </a:tblGrid>
              <a:tr h="0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E-UTRA Operating Band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Downlink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Uplink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</a:t>
                      </a:r>
                      <a:r>
                        <a:rPr lang="en-GB" sz="900" baseline="-25000">
                          <a:effectLst/>
                        </a:rPr>
                        <a:t>DL_low</a:t>
                      </a:r>
                      <a:r>
                        <a:rPr lang="en-GB" sz="900">
                          <a:effectLst/>
                        </a:rPr>
                        <a:t> [MHz]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</a:t>
                      </a:r>
                      <a:r>
                        <a:rPr lang="en-GB" sz="900" baseline="-25000">
                          <a:effectLst/>
                        </a:rPr>
                        <a:t>Offs-DL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Range of N</a:t>
                      </a:r>
                      <a:r>
                        <a:rPr lang="en-GB" sz="900" baseline="-25000">
                          <a:effectLst/>
                        </a:rPr>
                        <a:t>DL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</a:t>
                      </a:r>
                      <a:r>
                        <a:rPr lang="en-GB" sz="900" baseline="-25000">
                          <a:effectLst/>
                        </a:rPr>
                        <a:t>UL_low</a:t>
                      </a:r>
                      <a:r>
                        <a:rPr lang="en-GB" sz="900">
                          <a:effectLst/>
                        </a:rPr>
                        <a:t> [MHz]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</a:rPr>
                        <a:t>N</a:t>
                      </a:r>
                      <a:r>
                        <a:rPr lang="en-GB" sz="900" baseline="-25000" dirty="0" err="1">
                          <a:effectLst/>
                        </a:rPr>
                        <a:t>Offs</a:t>
                      </a:r>
                      <a:r>
                        <a:rPr lang="en-GB" sz="900" baseline="-25000" dirty="0">
                          <a:effectLst/>
                        </a:rPr>
                        <a:t>-UL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Range of N</a:t>
                      </a:r>
                      <a:r>
                        <a:rPr lang="en-GB" sz="900" baseline="-25000">
                          <a:effectLst/>
                        </a:rPr>
                        <a:t>UL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</a:rPr>
                        <a:t>52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3300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</a:rPr>
                        <a:t>59140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</a:rPr>
                        <a:t>59140–60139</a:t>
                      </a:r>
                      <a:r>
                        <a:rPr lang="en-GB" sz="8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3300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</a:rPr>
                        <a:t>59140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</a:rPr>
                        <a:t>59140–60139</a:t>
                      </a:r>
                      <a:r>
                        <a:rPr lang="en-GB" sz="8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2995811" y="3902859"/>
            <a:ext cx="345717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Table </a:t>
            </a:r>
            <a:r>
              <a:rPr kumimoji="0" lang="en-US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X-2: EARFCN allocated for E-UTRA Band 52</a:t>
            </a:r>
            <a:endParaRPr kumimoji="0" lang="en-US" altLang="zh-CN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8127017"/>
              </p:ext>
            </p:extLst>
          </p:nvPr>
        </p:nvGraphicFramePr>
        <p:xfrm>
          <a:off x="2141855" y="2167136"/>
          <a:ext cx="4860290" cy="6858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77545"/>
                <a:gridCol w="780415"/>
                <a:gridCol w="328295"/>
                <a:gridCol w="747395"/>
                <a:gridCol w="791845"/>
                <a:gridCol w="201295"/>
                <a:gridCol w="756285"/>
                <a:gridCol w="577215"/>
              </a:tblGrid>
              <a:tr h="0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E‑UTRA Operating Band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Uplink (UL) operating band</a:t>
                      </a:r>
                      <a:br>
                        <a:rPr lang="en-GB" sz="900" dirty="0">
                          <a:effectLst/>
                        </a:rPr>
                      </a:br>
                      <a:r>
                        <a:rPr lang="en-GB" sz="900" dirty="0">
                          <a:effectLst/>
                        </a:rPr>
                        <a:t>BS receive</a:t>
                      </a:r>
                      <a:br>
                        <a:rPr lang="en-GB" sz="900" dirty="0">
                          <a:effectLst/>
                        </a:rPr>
                      </a:br>
                      <a:r>
                        <a:rPr lang="en-GB" sz="900" dirty="0">
                          <a:effectLst/>
                        </a:rPr>
                        <a:t>UE transmit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Downlink (DL) operating band</a:t>
                      </a:r>
                      <a:br>
                        <a:rPr lang="en-GB" sz="900" dirty="0">
                          <a:effectLst/>
                        </a:rPr>
                      </a:br>
                      <a:r>
                        <a:rPr lang="en-GB" sz="900" dirty="0">
                          <a:effectLst/>
                        </a:rPr>
                        <a:t>BS transmit </a:t>
                      </a:r>
                      <a:br>
                        <a:rPr lang="en-GB" sz="900" dirty="0">
                          <a:effectLst/>
                        </a:rPr>
                      </a:br>
                      <a:r>
                        <a:rPr lang="en-GB" sz="900" dirty="0">
                          <a:effectLst/>
                        </a:rPr>
                        <a:t>UE receive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Duplex Mode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</a:rPr>
                        <a:t>F</a:t>
                      </a:r>
                      <a:r>
                        <a:rPr lang="en-GB" sz="900" baseline="-25000" dirty="0" err="1">
                          <a:effectLst/>
                        </a:rPr>
                        <a:t>UL_low</a:t>
                      </a:r>
                      <a:r>
                        <a:rPr lang="en-GB" sz="900" dirty="0">
                          <a:effectLst/>
                        </a:rPr>
                        <a:t>   –  </a:t>
                      </a:r>
                      <a:r>
                        <a:rPr lang="en-GB" sz="900" dirty="0" err="1">
                          <a:effectLst/>
                        </a:rPr>
                        <a:t>F</a:t>
                      </a:r>
                      <a:r>
                        <a:rPr lang="en-GB" sz="900" baseline="-25000" dirty="0" err="1">
                          <a:effectLst/>
                        </a:rPr>
                        <a:t>UL_high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</a:t>
                      </a:r>
                      <a:r>
                        <a:rPr lang="en-GB" sz="900" baseline="-25000">
                          <a:effectLst/>
                        </a:rPr>
                        <a:t>DL_low</a:t>
                      </a:r>
                      <a:r>
                        <a:rPr lang="en-GB" sz="900">
                          <a:effectLst/>
                        </a:rPr>
                        <a:t>  –  F</a:t>
                      </a:r>
                      <a:r>
                        <a:rPr lang="en-GB" sz="900" baseline="-25000">
                          <a:effectLst/>
                        </a:rPr>
                        <a:t>DL_high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</a:rPr>
                        <a:t>52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</a:rPr>
                        <a:t>3300 </a:t>
                      </a:r>
                      <a:r>
                        <a:rPr lang="en-GB" sz="900" dirty="0">
                          <a:effectLst/>
                        </a:rPr>
                        <a:t>MHz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–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</a:rPr>
                        <a:t>3400 </a:t>
                      </a:r>
                      <a:r>
                        <a:rPr lang="en-GB" sz="900" dirty="0">
                          <a:effectLst/>
                        </a:rPr>
                        <a:t>MHz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</a:rPr>
                        <a:t>3300 </a:t>
                      </a:r>
                      <a:r>
                        <a:rPr lang="en-GB" sz="900" dirty="0">
                          <a:effectLst/>
                        </a:rPr>
                        <a:t>MHz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–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</a:rPr>
                        <a:t>3400 </a:t>
                      </a:r>
                      <a:r>
                        <a:rPr lang="en-GB" sz="900" dirty="0">
                          <a:effectLst/>
                        </a:rPr>
                        <a:t>MHz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TDD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3059832" y="1958643"/>
            <a:ext cx="259228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Table </a:t>
            </a:r>
            <a:r>
              <a:rPr kumimoji="0" lang="en-GB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X-1 E-UTRA frequency bands</a:t>
            </a:r>
            <a:endParaRPr kumimoji="0" lang="en-US" altLang="zh-CN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72624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 for approval </a:t>
            </a:r>
            <a:r>
              <a:rPr lang="en-US" dirty="0" smtClean="0"/>
              <a:t>2/3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dirty="0"/>
              <a:t>Proposal </a:t>
            </a:r>
            <a:r>
              <a:rPr lang="en-US" dirty="0" smtClean="0"/>
              <a:t>4: UE </a:t>
            </a:r>
            <a:r>
              <a:rPr lang="en-GB" dirty="0"/>
              <a:t>reference sensitivity power </a:t>
            </a:r>
            <a:r>
              <a:rPr lang="en-GB" dirty="0" smtClean="0"/>
              <a:t>level</a:t>
            </a:r>
          </a:p>
          <a:p>
            <a:pPr marL="857250" lvl="1" indent="-457200">
              <a:buFont typeface="Symbol" panose="05050102010706020507" pitchFamily="18" charset="2"/>
              <a:buChar char="Þ"/>
            </a:pPr>
            <a:r>
              <a:rPr lang="en-GB" dirty="0" smtClean="0"/>
              <a:t>Taking into account that B52 and B42 have very similar technical characteristics, it is proposed to apply to the B52 the same UE reference sensitivity than the B42.</a:t>
            </a:r>
          </a:p>
          <a:p>
            <a:pPr marL="400050" lvl="1" indent="0">
              <a:buNone/>
            </a:pPr>
            <a:r>
              <a:rPr lang="en-GB" dirty="0" smtClean="0"/>
              <a:t>Thus,  for B52 the reference sensitivity is specified in Table below for general case:</a:t>
            </a:r>
            <a:endParaRPr lang="en-US" dirty="0" smtClean="0"/>
          </a:p>
          <a:p>
            <a:pPr marL="857250" lvl="1" indent="-457200">
              <a:buFont typeface="Symbol" panose="05050102010706020507" pitchFamily="18" charset="2"/>
              <a:buChar char="Þ"/>
            </a:pPr>
            <a:endParaRPr lang="en-GB" dirty="0" smtClean="0"/>
          </a:p>
          <a:p>
            <a:pPr marL="400050" lvl="1" indent="0">
              <a:buNone/>
            </a:pPr>
            <a:endParaRPr lang="en-GB" dirty="0" smtClean="0"/>
          </a:p>
          <a:p>
            <a:pPr marL="857250" lvl="1" indent="-457200">
              <a:buFont typeface="Symbol" panose="05050102010706020507" pitchFamily="18" charset="2"/>
              <a:buChar char="Þ"/>
            </a:pPr>
            <a:endParaRPr lang="en-GB" dirty="0" smtClean="0"/>
          </a:p>
          <a:p>
            <a:pPr marL="857250" lvl="1" indent="-457200">
              <a:buFont typeface="Symbol" panose="05050102010706020507" pitchFamily="18" charset="2"/>
              <a:buChar char="Þ"/>
            </a:pPr>
            <a:endParaRPr lang="en-GB" dirty="0"/>
          </a:p>
          <a:p>
            <a:pPr marL="400050" lvl="1" indent="0">
              <a:buNone/>
            </a:pPr>
            <a:endParaRPr lang="en-GB" dirty="0"/>
          </a:p>
          <a:p>
            <a:pPr marL="400050" lvl="1" indent="0">
              <a:buNone/>
            </a:pPr>
            <a:endParaRPr lang="en-GB" dirty="0" smtClean="0"/>
          </a:p>
          <a:p>
            <a:pPr marL="857250" lvl="1" indent="-457200">
              <a:buFont typeface="Symbol" panose="05050102010706020507" pitchFamily="18" charset="2"/>
              <a:buChar char="Þ"/>
            </a:pPr>
            <a:r>
              <a:rPr lang="en-US" dirty="0"/>
              <a:t>For specific </a:t>
            </a:r>
            <a:r>
              <a:rPr lang="en-US" dirty="0" smtClean="0"/>
              <a:t>case, </a:t>
            </a:r>
            <a:r>
              <a:rPr lang="en-US" dirty="0"/>
              <a:t>UE(s) equipped with 4 antenna ports, the following additional requirements described in the table </a:t>
            </a:r>
            <a:r>
              <a:rPr lang="en-US" dirty="0" smtClean="0"/>
              <a:t>below </a:t>
            </a:r>
            <a:r>
              <a:rPr lang="en-US" dirty="0"/>
              <a:t>is </a:t>
            </a:r>
            <a:r>
              <a:rPr lang="en-US" dirty="0" smtClean="0"/>
              <a:t>applied for B52:</a:t>
            </a:r>
          </a:p>
          <a:p>
            <a:pPr marL="857250" lvl="1" indent="-457200">
              <a:buFont typeface="Symbol" panose="05050102010706020507" pitchFamily="18" charset="2"/>
              <a:buChar char="Þ"/>
            </a:pPr>
            <a:endParaRPr lang="fr-FR" dirty="0"/>
          </a:p>
          <a:p>
            <a:pPr marL="857250" lvl="1" indent="-457200">
              <a:buFont typeface="Symbol" panose="05050102010706020507" pitchFamily="18" charset="2"/>
              <a:buChar char="Þ"/>
            </a:pPr>
            <a:endParaRPr lang="fr-FR" dirty="0" smtClean="0"/>
          </a:p>
          <a:p>
            <a:pPr marL="857250" lvl="1" indent="-457200">
              <a:buFont typeface="Symbol" panose="05050102010706020507" pitchFamily="18" charset="2"/>
              <a:buChar char="Þ"/>
            </a:pPr>
            <a:endParaRPr lang="fr-FR" dirty="0"/>
          </a:p>
          <a:p>
            <a:pPr marL="0" indent="0">
              <a:buNone/>
            </a:pPr>
            <a:endParaRPr lang="fr-FR" dirty="0" smtClean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Proposal </a:t>
            </a:r>
            <a:r>
              <a:rPr lang="en-US" dirty="0" smtClean="0"/>
              <a:t>5: </a:t>
            </a:r>
            <a:r>
              <a:rPr lang="en-US" i="1" dirty="0" smtClean="0"/>
              <a:t>BS &amp; UE power emission</a:t>
            </a:r>
            <a:endParaRPr lang="en-GB" b="1" dirty="0"/>
          </a:p>
          <a:p>
            <a:pPr marL="857250" lvl="1" indent="-457200">
              <a:buFont typeface="Symbol" panose="05050102010706020507" pitchFamily="18" charset="2"/>
              <a:buChar char="Þ"/>
            </a:pPr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Same as B42</a:t>
            </a:r>
          </a:p>
          <a:p>
            <a:pPr marL="857250" lvl="1" indent="-457200">
              <a:buFont typeface="Symbol" panose="05050102010706020507" pitchFamily="18" charset="2"/>
              <a:buChar char="Þ"/>
            </a:pPr>
            <a:endParaRPr lang="en-GB" dirty="0" smtClean="0"/>
          </a:p>
          <a:p>
            <a:pPr marL="857250" lvl="1" indent="-457200">
              <a:buFont typeface="Symbol" panose="05050102010706020507" pitchFamily="18" charset="2"/>
              <a:buChar char="Þ"/>
            </a:pPr>
            <a:endParaRPr lang="en-GB" dirty="0"/>
          </a:p>
          <a:p>
            <a:pPr marL="514350" indent="-514350">
              <a:buFont typeface="+mj-lt"/>
              <a:buAutoNum type="arabicPeriod" startAt="5"/>
            </a:pPr>
            <a:endParaRPr lang="en-US" i="1" dirty="0" smtClean="0"/>
          </a:p>
          <a:p>
            <a:pPr marL="514350" indent="-514350">
              <a:buFont typeface="+mj-lt"/>
              <a:buAutoNum type="arabicPeriod" startAt="5"/>
            </a:pPr>
            <a:endParaRPr lang="en-US" i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644163"/>
              </p:ext>
            </p:extLst>
          </p:nvPr>
        </p:nvGraphicFramePr>
        <p:xfrm>
          <a:off x="2220595" y="2523621"/>
          <a:ext cx="4702810" cy="61734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0090"/>
                <a:gridCol w="720090"/>
                <a:gridCol w="563245"/>
                <a:gridCol w="487680"/>
                <a:gridCol w="568960"/>
                <a:gridCol w="540385"/>
                <a:gridCol w="539750"/>
                <a:gridCol w="562610"/>
              </a:tblGrid>
              <a:tr h="161925">
                <a:tc gridSpan="8"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Channel bandwidth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6670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E-UTRA Band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1.4 MHz</a:t>
                      </a:r>
                      <a:br>
                        <a:rPr lang="en-GB" sz="900">
                          <a:effectLst/>
                        </a:rPr>
                      </a:br>
                      <a:r>
                        <a:rPr lang="en-GB" sz="900">
                          <a:effectLst/>
                        </a:rPr>
                        <a:t>(dBm)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3 MHz</a:t>
                      </a:r>
                      <a:br>
                        <a:rPr lang="en-GB" sz="900" dirty="0">
                          <a:effectLst/>
                        </a:rPr>
                      </a:br>
                      <a:r>
                        <a:rPr lang="en-GB" sz="900" dirty="0">
                          <a:effectLst/>
                        </a:rPr>
                        <a:t>(</a:t>
                      </a:r>
                      <a:r>
                        <a:rPr lang="en-GB" sz="900" dirty="0" err="1">
                          <a:effectLst/>
                        </a:rPr>
                        <a:t>dBm</a:t>
                      </a:r>
                      <a:r>
                        <a:rPr lang="en-GB" sz="900" dirty="0">
                          <a:effectLst/>
                        </a:rPr>
                        <a:t>)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5 MHz</a:t>
                      </a:r>
                      <a:br>
                        <a:rPr lang="en-GB" sz="900" dirty="0">
                          <a:effectLst/>
                        </a:rPr>
                      </a:br>
                      <a:r>
                        <a:rPr lang="en-GB" sz="900" dirty="0">
                          <a:effectLst/>
                        </a:rPr>
                        <a:t>(</a:t>
                      </a:r>
                      <a:r>
                        <a:rPr lang="en-GB" sz="900" dirty="0" err="1">
                          <a:effectLst/>
                        </a:rPr>
                        <a:t>dBm</a:t>
                      </a:r>
                      <a:r>
                        <a:rPr lang="en-GB" sz="900" dirty="0">
                          <a:effectLst/>
                        </a:rPr>
                        <a:t>)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 MHz</a:t>
                      </a:r>
                      <a:br>
                        <a:rPr lang="en-GB" sz="900">
                          <a:effectLst/>
                        </a:rPr>
                      </a:br>
                      <a:r>
                        <a:rPr lang="en-GB" sz="900">
                          <a:effectLst/>
                        </a:rPr>
                        <a:t>(dBm)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15 MHz</a:t>
                      </a:r>
                      <a:br>
                        <a:rPr lang="en-GB" sz="900">
                          <a:effectLst/>
                        </a:rPr>
                      </a:br>
                      <a:r>
                        <a:rPr lang="en-GB" sz="900">
                          <a:effectLst/>
                        </a:rPr>
                        <a:t>(dBm)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20 MHz</a:t>
                      </a:r>
                      <a:br>
                        <a:rPr lang="en-GB" sz="900" dirty="0">
                          <a:effectLst/>
                        </a:rPr>
                      </a:br>
                      <a:r>
                        <a:rPr lang="en-GB" sz="900" dirty="0">
                          <a:effectLst/>
                        </a:rPr>
                        <a:t>(</a:t>
                      </a:r>
                      <a:r>
                        <a:rPr lang="en-GB" sz="900" dirty="0" err="1">
                          <a:effectLst/>
                        </a:rPr>
                        <a:t>dBm</a:t>
                      </a:r>
                      <a:r>
                        <a:rPr lang="en-GB" sz="900" dirty="0">
                          <a:effectLst/>
                        </a:rPr>
                        <a:t>)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Duplex Mode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-99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-96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-94.2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-93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TDD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915816" y="2311317"/>
            <a:ext cx="331236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Reference sensitivity QPSK P</a:t>
            </a:r>
            <a:r>
              <a:rPr kumimoji="0" lang="en-GB" altLang="en-US" sz="10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REFSENS</a:t>
            </a:r>
            <a:r>
              <a:rPr kumimoji="0" lang="en-GB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kumimoji="0" lang="en-GB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4000758"/>
              </p:ext>
            </p:extLst>
          </p:nvPr>
        </p:nvGraphicFramePr>
        <p:xfrm>
          <a:off x="2220595" y="4270990"/>
          <a:ext cx="4702810" cy="5981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0090"/>
                <a:gridCol w="629920"/>
                <a:gridCol w="539750"/>
                <a:gridCol w="540385"/>
                <a:gridCol w="539750"/>
                <a:gridCol w="600710"/>
                <a:gridCol w="539750"/>
                <a:gridCol w="592455"/>
              </a:tblGrid>
              <a:tr h="161925">
                <a:tc gridSpan="8"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Channel bandwidth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66700"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E-UTRA Band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1.4 MHz</a:t>
                      </a:r>
                      <a:endParaRPr lang="en-US" sz="1000">
                        <a:effectLst/>
                      </a:endParaRPr>
                    </a:p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(dBm)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 MHz</a:t>
                      </a:r>
                      <a:endParaRPr lang="en-US" sz="1000">
                        <a:effectLst/>
                      </a:endParaRPr>
                    </a:p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(dBm)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5 MHz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(</a:t>
                      </a:r>
                      <a:r>
                        <a:rPr lang="en-GB" sz="900" dirty="0" err="1">
                          <a:effectLst/>
                        </a:rPr>
                        <a:t>dBm</a:t>
                      </a:r>
                      <a:r>
                        <a:rPr lang="en-GB" sz="900" dirty="0">
                          <a:effectLst/>
                        </a:rPr>
                        <a:t>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 MHz</a:t>
                      </a:r>
                      <a:endParaRPr lang="en-US" sz="1000">
                        <a:effectLst/>
                      </a:endParaRPr>
                    </a:p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(dBm)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15 MHz</a:t>
                      </a:r>
                      <a:endParaRPr lang="en-US" sz="1000">
                        <a:effectLst/>
                      </a:endParaRPr>
                    </a:p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(dBm)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20 MHz</a:t>
                      </a:r>
                      <a:endParaRPr lang="en-US" sz="1000">
                        <a:effectLst/>
                      </a:endParaRPr>
                    </a:p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(dBm)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Duplex Mode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-101.2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-98.2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-96.4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-95.2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TDD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935055" y="4054966"/>
            <a:ext cx="331236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Reference sensitivity QPSK P</a:t>
            </a:r>
            <a:r>
              <a:rPr kumimoji="0" lang="en-GB" altLang="en-US" sz="10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REFSENS</a:t>
            </a:r>
            <a:r>
              <a:rPr kumimoji="0" lang="en-GB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kumimoji="0" lang="en-GB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0476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 for approval </a:t>
            </a:r>
            <a:r>
              <a:rPr lang="en-US" dirty="0" smtClean="0"/>
              <a:t>3/3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Proposal 6</a:t>
            </a:r>
            <a:r>
              <a:rPr lang="en-US" dirty="0" smtClean="0"/>
              <a:t>: </a:t>
            </a:r>
            <a:r>
              <a:rPr lang="en-US" i="1" dirty="0" smtClean="0"/>
              <a:t>Spurious </a:t>
            </a:r>
            <a:r>
              <a:rPr lang="en-US" i="1" dirty="0"/>
              <a:t>emissions and UE coexistence</a:t>
            </a:r>
            <a:endParaRPr lang="en-GB" b="1" dirty="0"/>
          </a:p>
          <a:p>
            <a:pPr marL="857250" lvl="1" indent="-457200">
              <a:buFont typeface="Symbol" panose="05050102010706020507" pitchFamily="18" charset="2"/>
              <a:buChar char="Þ"/>
            </a:pPr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Same as </a:t>
            </a:r>
            <a:r>
              <a:rPr lang="en-GB" dirty="0" smtClean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B42</a:t>
            </a:r>
            <a:endParaRPr lang="en-GB" dirty="0">
              <a:solidFill>
                <a:srgbClr val="000000"/>
              </a:solidFill>
              <a:latin typeface="Calibri" panose="020F0502020204030204" pitchFamily="34" charset="0"/>
              <a:sym typeface="Wingdings" panose="05000000000000000000" pitchFamily="2" charset="2"/>
            </a:endParaRPr>
          </a:p>
          <a:p>
            <a:pPr marL="857250" lvl="1" indent="-457200">
              <a:buFont typeface="Symbol" panose="05050102010706020507" pitchFamily="18" charset="2"/>
              <a:buChar char="Þ"/>
            </a:pPr>
            <a:r>
              <a:rPr lang="en-GB" dirty="0"/>
              <a:t>Taking into account that B52 and B42 have very similar technical characteristics, it is proposed to apply to the B52 the </a:t>
            </a:r>
            <a:r>
              <a:rPr lang="en-GB" dirty="0" smtClean="0"/>
              <a:t>similar technical constraints than </a:t>
            </a:r>
            <a:r>
              <a:rPr lang="en-GB" dirty="0" smtClean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NS_22 and NS_23</a:t>
            </a:r>
            <a:endParaRPr lang="en-GB" dirty="0" smtClean="0">
              <a:solidFill>
                <a:srgbClr val="000000"/>
              </a:solidFill>
              <a:latin typeface="Calibri" panose="020F0502020204030204" pitchFamily="34" charset="0"/>
              <a:sym typeface="Wingdings" panose="05000000000000000000" pitchFamily="2" charset="2"/>
            </a:endParaRPr>
          </a:p>
          <a:p>
            <a:pPr marL="857250" lvl="1" indent="-457200">
              <a:buFont typeface="Symbol" panose="05050102010706020507" pitchFamily="18" charset="2"/>
              <a:buChar char="Þ"/>
            </a:pPr>
            <a:endParaRPr lang="en-GB" dirty="0">
              <a:solidFill>
                <a:srgbClr val="000000"/>
              </a:solidFill>
              <a:latin typeface="Calibri" panose="020F0502020204030204" pitchFamily="34" charset="0"/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n-US" dirty="0"/>
              <a:t>Proposal </a:t>
            </a:r>
            <a:r>
              <a:rPr lang="en-US" dirty="0" smtClean="0"/>
              <a:t>7: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Provide all relevant draft CRs for the next 3GPP RAN4 meeting</a:t>
            </a:r>
            <a:endParaRPr lang="en-US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1315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15503</TotalTime>
  <Words>589</Words>
  <Application>Microsoft Office PowerPoint</Application>
  <PresentationFormat>On-screen Show (4:3)</PresentationFormat>
  <Paragraphs>140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Meiryo UI</vt:lpstr>
      <vt:lpstr>MS Mincho</vt:lpstr>
      <vt:lpstr>MS PGothic</vt:lpstr>
      <vt:lpstr>宋体</vt:lpstr>
      <vt:lpstr>宋体</vt:lpstr>
      <vt:lpstr>Arial</vt:lpstr>
      <vt:lpstr>Calibri</vt:lpstr>
      <vt:lpstr>Symbol</vt:lpstr>
      <vt:lpstr>Times New Roman</vt:lpstr>
      <vt:lpstr>Wingdings</vt:lpstr>
      <vt:lpstr>Office テーマ</vt:lpstr>
      <vt:lpstr>DRAFT Africa Band Key points about 3300-3400MHz band </vt:lpstr>
      <vt:lpstr>Background</vt:lpstr>
      <vt:lpstr>Need to take into account in the standard the regulation?</vt:lpstr>
      <vt:lpstr>Proposals for approval 1/3</vt:lpstr>
      <vt:lpstr>Proposals for approval 2/3</vt:lpstr>
      <vt:lpstr>Proposals for approval 3/3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MPR evaluation assumption</dc:title>
  <dc:creator>5839953</dc:creator>
  <cp:lastModifiedBy>Laurent Dolizy</cp:lastModifiedBy>
  <cp:revision>217</cp:revision>
  <dcterms:created xsi:type="dcterms:W3CDTF">2017-06-28T16:38:30Z</dcterms:created>
  <dcterms:modified xsi:type="dcterms:W3CDTF">2017-10-12T12:35:29Z</dcterms:modified>
</cp:coreProperties>
</file>