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5" r:id="rId6"/>
    <p:sldId id="368" r:id="rId7"/>
    <p:sldId id="366" r:id="rId8"/>
    <p:sldId id="367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NR UE REFSENS SNR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Ericsson</a:t>
            </a:r>
            <a:r>
              <a:rPr lang="en-US" altLang="en-US" sz="2800" smtClean="0">
                <a:solidFill>
                  <a:srgbClr val="898989"/>
                </a:solidFill>
              </a:rPr>
              <a:t>, Huawei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4bis</a:t>
            </a:r>
            <a:br>
              <a:rPr lang="en-US" altLang="zh-CN" sz="1800" b="1" dirty="0" smtClean="0"/>
            </a:br>
            <a:r>
              <a:rPr lang="en-GB" sz="1800" b="1" dirty="0"/>
              <a:t>Dubrovnik,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/>
              <a:t>9.4.4.1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R4-1711575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 smtClean="0"/>
              <a:t>Channel </a:t>
            </a:r>
            <a:r>
              <a:rPr lang="en-GB" dirty="0"/>
              <a:t>bandwidth and SCS</a:t>
            </a:r>
          </a:p>
          <a:p>
            <a:pPr lvl="1" algn="just"/>
            <a:r>
              <a:rPr lang="en-GB" dirty="0" smtClean="0"/>
              <a:t>Provide REFSENS SNR analysis for at least for the </a:t>
            </a:r>
            <a:r>
              <a:rPr lang="en-GB" dirty="0"/>
              <a:t>following </a:t>
            </a:r>
            <a:r>
              <a:rPr lang="en-GB" dirty="0" smtClean="0"/>
              <a:t>CBW/SCS combinations</a:t>
            </a:r>
          </a:p>
          <a:p>
            <a:pPr lvl="2" algn="just"/>
            <a:r>
              <a:rPr lang="en-GB" dirty="0" smtClean="0"/>
              <a:t>Set 1</a:t>
            </a:r>
            <a:r>
              <a:rPr lang="en-GB" dirty="0"/>
              <a:t>: </a:t>
            </a:r>
            <a:r>
              <a:rPr lang="en-GB" dirty="0" smtClean="0"/>
              <a:t>FR1, 10 </a:t>
            </a:r>
            <a:r>
              <a:rPr lang="en-GB" dirty="0"/>
              <a:t>MHz CBW + 15 kHz </a:t>
            </a:r>
            <a:r>
              <a:rPr lang="en-GB" dirty="0" smtClean="0"/>
              <a:t>SCS (52 PRBs)</a:t>
            </a:r>
          </a:p>
          <a:p>
            <a:pPr lvl="2" algn="just"/>
            <a:r>
              <a:rPr lang="en-GB" dirty="0"/>
              <a:t>Set </a:t>
            </a:r>
            <a:r>
              <a:rPr lang="en-GB" dirty="0" smtClean="0"/>
              <a:t>2: </a:t>
            </a:r>
            <a:r>
              <a:rPr lang="en-GB" dirty="0"/>
              <a:t>FR1, </a:t>
            </a:r>
            <a:r>
              <a:rPr lang="en-GB" dirty="0" smtClean="0"/>
              <a:t>50 </a:t>
            </a:r>
            <a:r>
              <a:rPr lang="en-GB" dirty="0"/>
              <a:t>MHz CBW + </a:t>
            </a:r>
            <a:r>
              <a:rPr lang="en-GB" dirty="0" smtClean="0"/>
              <a:t>30 </a:t>
            </a:r>
            <a:r>
              <a:rPr lang="en-GB" dirty="0"/>
              <a:t>kHz SCS </a:t>
            </a:r>
            <a:r>
              <a:rPr lang="en-GB" dirty="0" smtClean="0"/>
              <a:t>(133 PRBs)</a:t>
            </a:r>
            <a:endParaRPr lang="en-GB" dirty="0"/>
          </a:p>
          <a:p>
            <a:pPr lvl="2" algn="just"/>
            <a:r>
              <a:rPr lang="en-GB" dirty="0"/>
              <a:t>Set </a:t>
            </a:r>
            <a:r>
              <a:rPr lang="en-GB" dirty="0" smtClean="0"/>
              <a:t>3: FR2, 50 </a:t>
            </a:r>
            <a:r>
              <a:rPr lang="en-GB" dirty="0"/>
              <a:t>MHz CBW + 60 kHz </a:t>
            </a:r>
            <a:r>
              <a:rPr lang="en-GB" dirty="0" smtClean="0"/>
              <a:t>SCS (66 PRBs)</a:t>
            </a:r>
          </a:p>
          <a:p>
            <a:pPr lvl="1" algn="just"/>
            <a:r>
              <a:rPr lang="en-GB" dirty="0" smtClean="0"/>
              <a:t>Interested companies are encouraged to provide results for following combinations</a:t>
            </a:r>
          </a:p>
          <a:p>
            <a:pPr lvl="2" algn="just"/>
            <a:r>
              <a:rPr lang="en-US" dirty="0" smtClean="0"/>
              <a:t>FR1</a:t>
            </a:r>
          </a:p>
          <a:p>
            <a:pPr lvl="2" algn="just"/>
            <a:endParaRPr lang="en-US" dirty="0"/>
          </a:p>
          <a:p>
            <a:pPr lvl="2" algn="just"/>
            <a:endParaRPr lang="en-US" dirty="0" smtClean="0"/>
          </a:p>
          <a:p>
            <a:pPr lvl="2" algn="just"/>
            <a:r>
              <a:rPr lang="en-US" dirty="0" smtClean="0"/>
              <a:t>FR2</a:t>
            </a:r>
          </a:p>
          <a:p>
            <a:pPr lvl="2"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72183"/>
              </p:ext>
            </p:extLst>
          </p:nvPr>
        </p:nvGraphicFramePr>
        <p:xfrm>
          <a:off x="2362200" y="4114800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/>
                <a:gridCol w="367421"/>
                <a:gridCol w="464744"/>
                <a:gridCol w="522837"/>
                <a:gridCol w="522837"/>
                <a:gridCol w="522837"/>
                <a:gridCol w="522837"/>
                <a:gridCol w="464744"/>
                <a:gridCol w="464744"/>
                <a:gridCol w="464744"/>
                <a:gridCol w="406656"/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463742"/>
              </p:ext>
            </p:extLst>
          </p:nvPr>
        </p:nvGraphicFramePr>
        <p:xfrm>
          <a:off x="2390775" y="5092649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/>
                <a:gridCol w="647701"/>
                <a:gridCol w="647701"/>
                <a:gridCol w="647701"/>
                <a:gridCol w="647701"/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962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LDPC </a:t>
            </a:r>
            <a:r>
              <a:rPr lang="en-GB" dirty="0"/>
              <a:t>coding </a:t>
            </a:r>
            <a:r>
              <a:rPr lang="en-GB" dirty="0" smtClean="0"/>
              <a:t>rate</a:t>
            </a:r>
            <a:endParaRPr lang="en-GB" strike="sngStrike" dirty="0" smtClean="0"/>
          </a:p>
          <a:p>
            <a:pPr lvl="1"/>
            <a:r>
              <a:rPr lang="en-GB" dirty="0" smtClean="0"/>
              <a:t>CR = </a:t>
            </a:r>
            <a:r>
              <a:rPr lang="en-GB" dirty="0"/>
              <a:t>1/3</a:t>
            </a:r>
          </a:p>
          <a:p>
            <a:pPr lvl="0"/>
            <a:r>
              <a:rPr lang="en-GB" dirty="0" smtClean="0"/>
              <a:t>PDSCH PRB bundling: </a:t>
            </a:r>
          </a:p>
          <a:p>
            <a:pPr lvl="1"/>
            <a:r>
              <a:rPr lang="en-US" dirty="0" smtClean="0"/>
              <a:t>Option 1: No bundling</a:t>
            </a:r>
          </a:p>
          <a:p>
            <a:pPr lvl="1"/>
            <a:r>
              <a:rPr lang="en-US" dirty="0" smtClean="0"/>
              <a:t>Option 2: 2 PRB bundling</a:t>
            </a:r>
          </a:p>
          <a:p>
            <a:r>
              <a:rPr lang="en-GB" dirty="0" smtClean="0"/>
              <a:t>DL </a:t>
            </a:r>
            <a:r>
              <a:rPr lang="en-GB" dirty="0"/>
              <a:t>control channel configuration: </a:t>
            </a:r>
            <a:endParaRPr lang="en-GB" dirty="0" smtClean="0"/>
          </a:p>
          <a:p>
            <a:pPr lvl="1"/>
            <a:r>
              <a:rPr lang="en-GB" dirty="0" smtClean="0"/>
              <a:t>3 symbols </a:t>
            </a:r>
            <a:r>
              <a:rPr lang="en-GB" dirty="0"/>
              <a:t>per-slot</a:t>
            </a:r>
            <a:r>
              <a:rPr lang="en-GB" dirty="0" smtClean="0"/>
              <a:t> are </a:t>
            </a:r>
            <a:r>
              <a:rPr lang="en-GB" dirty="0"/>
              <a:t>used for DL control </a:t>
            </a:r>
            <a:r>
              <a:rPr lang="en-GB" dirty="0" smtClean="0"/>
              <a:t>channel for </a:t>
            </a:r>
            <a:r>
              <a:rPr lang="en-GB" dirty="0"/>
              <a:t>CBW=5MHz </a:t>
            </a:r>
            <a:endParaRPr lang="en-GB" dirty="0" smtClean="0"/>
          </a:p>
          <a:p>
            <a:pPr lvl="1"/>
            <a:r>
              <a:rPr lang="en-GB" dirty="0" smtClean="0"/>
              <a:t>2 </a:t>
            </a:r>
            <a:r>
              <a:rPr lang="en-GB" dirty="0"/>
              <a:t>symbols per-slot </a:t>
            </a:r>
            <a:r>
              <a:rPr lang="en-GB" dirty="0" smtClean="0"/>
              <a:t>are </a:t>
            </a:r>
            <a:r>
              <a:rPr lang="en-GB" dirty="0"/>
              <a:t>used for DL control channel for CBW&gt;5MHz </a:t>
            </a:r>
            <a:endParaRPr lang="en-GB" dirty="0" smtClean="0"/>
          </a:p>
          <a:p>
            <a:r>
              <a:rPr lang="en-GB" dirty="0" smtClean="0"/>
              <a:t>SS </a:t>
            </a:r>
            <a:r>
              <a:rPr lang="en-GB" dirty="0"/>
              <a:t>Block configuration: </a:t>
            </a:r>
          </a:p>
          <a:p>
            <a:pPr lvl="1"/>
            <a:r>
              <a:rPr lang="en-GB" dirty="0"/>
              <a:t>Schedule PDSCH in slots without SS blocks</a:t>
            </a:r>
          </a:p>
          <a:p>
            <a:pPr algn="just"/>
            <a:endParaRPr lang="en-GB" dirty="0"/>
          </a:p>
          <a:p>
            <a:pPr algn="just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571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DMRS </a:t>
            </a:r>
            <a:r>
              <a:rPr lang="en-GB" dirty="0"/>
              <a:t>configuration: </a:t>
            </a:r>
          </a:p>
          <a:p>
            <a:pPr lvl="1"/>
            <a:r>
              <a:rPr lang="en-GB" dirty="0"/>
              <a:t>DMRS configuration type 1</a:t>
            </a:r>
          </a:p>
          <a:p>
            <a:pPr lvl="1"/>
            <a:r>
              <a:rPr lang="en-GB" dirty="0"/>
              <a:t>DMRS AP is </a:t>
            </a:r>
            <a:r>
              <a:rPr lang="en-GB" dirty="0" smtClean="0"/>
              <a:t>FFS</a:t>
            </a:r>
            <a:endParaRPr lang="en-GB" strike="sngStrike" dirty="0" smtClean="0"/>
          </a:p>
          <a:p>
            <a:pPr lvl="1"/>
            <a:r>
              <a:rPr lang="en-GB" dirty="0" smtClean="0"/>
              <a:t>FFS between: Single/Double symbol DMRS</a:t>
            </a:r>
          </a:p>
          <a:p>
            <a:pPr lvl="1"/>
            <a:r>
              <a:rPr lang="en-GB" dirty="0" smtClean="0"/>
              <a:t>FFS </a:t>
            </a:r>
            <a:r>
              <a:rPr lang="en-GB" dirty="0"/>
              <a:t>whether to configure additional DMRS symbols</a:t>
            </a:r>
          </a:p>
          <a:p>
            <a:pPr lvl="0"/>
            <a:r>
              <a:rPr lang="en-GB" dirty="0"/>
              <a:t>PTRS configuration</a:t>
            </a:r>
          </a:p>
          <a:p>
            <a:pPr lvl="1"/>
            <a:r>
              <a:rPr lang="en-GB" dirty="0"/>
              <a:t>FR1: No PTRS</a:t>
            </a:r>
          </a:p>
          <a:p>
            <a:pPr lvl="1"/>
            <a:r>
              <a:rPr lang="en-GB" dirty="0"/>
              <a:t>FR2: PTRS is </a:t>
            </a:r>
            <a:r>
              <a:rPr lang="en-GB" dirty="0" smtClean="0"/>
              <a:t>configured. K</a:t>
            </a:r>
            <a:r>
              <a:rPr lang="en-GB" baseline="-25000" dirty="0" smtClean="0"/>
              <a:t>PTRS  and </a:t>
            </a:r>
            <a:r>
              <a:rPr lang="en-GB" dirty="0"/>
              <a:t>L</a:t>
            </a:r>
            <a:r>
              <a:rPr lang="en-GB" baseline="-25000" dirty="0"/>
              <a:t>PTRS </a:t>
            </a:r>
            <a:r>
              <a:rPr lang="en-GB" dirty="0" smtClean="0"/>
              <a:t>are FFS.</a:t>
            </a:r>
            <a:endParaRPr lang="en-GB" dirty="0"/>
          </a:p>
          <a:p>
            <a:pPr lvl="0"/>
            <a:r>
              <a:rPr lang="en-GB" dirty="0" smtClean="0"/>
              <a:t>TRS </a:t>
            </a:r>
            <a:r>
              <a:rPr lang="en-GB" dirty="0"/>
              <a:t>and CSI-RS </a:t>
            </a:r>
            <a:r>
              <a:rPr lang="en-GB" dirty="0" smtClean="0"/>
              <a:t>configuration</a:t>
            </a:r>
          </a:p>
          <a:p>
            <a:pPr lvl="1"/>
            <a:r>
              <a:rPr lang="en-GB" dirty="0" smtClean="0"/>
              <a:t>Schedule </a:t>
            </a:r>
            <a:r>
              <a:rPr lang="en-GB" dirty="0"/>
              <a:t>PDSCH transmissions in the slots without TRS / CSI-RS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116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Impairments 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Practical </a:t>
            </a:r>
            <a:r>
              <a:rPr lang="en-GB" dirty="0"/>
              <a:t>channel </a:t>
            </a:r>
            <a:r>
              <a:rPr lang="en-GB" dirty="0" smtClean="0"/>
              <a:t>and noise estimation are captured </a:t>
            </a:r>
            <a:r>
              <a:rPr lang="en-GB" dirty="0"/>
              <a:t>in the REFSENS SNR term. </a:t>
            </a:r>
            <a:endParaRPr lang="en-GB" dirty="0" smtClean="0"/>
          </a:p>
          <a:p>
            <a:pPr lvl="1"/>
            <a:r>
              <a:rPr lang="en-US" dirty="0" smtClean="0"/>
              <a:t>Channel/noise estimation assumptions are for further discussion</a:t>
            </a:r>
            <a:endParaRPr lang="en-GB" dirty="0"/>
          </a:p>
          <a:p>
            <a:pPr lvl="0"/>
            <a:r>
              <a:rPr lang="en-GB" dirty="0"/>
              <a:t>Remaining baseband impairments</a:t>
            </a:r>
            <a:endParaRPr lang="en-GB" dirty="0" smtClean="0"/>
          </a:p>
          <a:p>
            <a:pPr lvl="1"/>
            <a:r>
              <a:rPr lang="en-GB" dirty="0"/>
              <a:t>FR1</a:t>
            </a:r>
            <a:endParaRPr lang="en-GB" sz="2400" dirty="0"/>
          </a:p>
          <a:p>
            <a:pPr lvl="2"/>
            <a:r>
              <a:rPr lang="en-GB" dirty="0"/>
              <a:t>Remaining baseband impairments are taken into account in the IM term</a:t>
            </a:r>
            <a:endParaRPr lang="en-GB" sz="2000" dirty="0"/>
          </a:p>
          <a:p>
            <a:pPr lvl="2"/>
            <a:r>
              <a:rPr lang="en-US" dirty="0"/>
              <a:t>Baseband IM </a:t>
            </a:r>
            <a:r>
              <a:rPr lang="en-US" dirty="0" smtClean="0"/>
              <a:t>value is </a:t>
            </a:r>
            <a:r>
              <a:rPr lang="en-US" dirty="0"/>
              <a:t>FFS </a:t>
            </a:r>
            <a:endParaRPr lang="en-GB" sz="2000" dirty="0"/>
          </a:p>
          <a:p>
            <a:pPr lvl="1"/>
            <a:r>
              <a:rPr lang="en-GB" dirty="0" smtClean="0"/>
              <a:t>FR2</a:t>
            </a:r>
            <a:endParaRPr lang="en-GB" sz="2400" dirty="0"/>
          </a:p>
          <a:p>
            <a:pPr lvl="2"/>
            <a:r>
              <a:rPr lang="en-GB" dirty="0" smtClean="0"/>
              <a:t>Remaining </a:t>
            </a:r>
            <a:r>
              <a:rPr lang="en-GB" dirty="0"/>
              <a:t>baseband impairments are added on top of </a:t>
            </a:r>
            <a:r>
              <a:rPr lang="en-GB" dirty="0" smtClean="0"/>
              <a:t>SNR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633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schemas.openxmlformats.org/package/2006/metadata/core-propertie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9603</TotalTime>
  <Words>336</Words>
  <Application>Microsoft Office PowerPoint</Application>
  <PresentationFormat>On-screen Show (4:3)</PresentationFormat>
  <Paragraphs>100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Office Theme</vt:lpstr>
      <vt:lpstr>WF on NR UE REFSENS SNR</vt:lpstr>
      <vt:lpstr>Simulation Assumptions</vt:lpstr>
      <vt:lpstr>Simulation Assumptions</vt:lpstr>
      <vt:lpstr>Simulation Assumptions</vt:lpstr>
      <vt:lpstr>Impairments Modelling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779</cp:revision>
  <dcterms:created xsi:type="dcterms:W3CDTF">2013-05-13T16:02:00Z</dcterms:created>
  <dcterms:modified xsi:type="dcterms:W3CDTF">2017-10-13T06:39:07Z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