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2" r:id="rId3"/>
    <p:sldId id="281" r:id="rId4"/>
    <p:sldId id="283" r:id="rId5"/>
    <p:sldId id="284" r:id="rId6"/>
    <p:sldId id="286" r:id="rId7"/>
    <p:sldId id="285" r:id="rId8"/>
    <p:sldId id="287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measurement capability and measurement gap </a:t>
            </a:r>
            <a:r>
              <a:rPr lang="en-US" altLang="ja-JP" dirty="0"/>
              <a:t>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Intel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RAN#84 Bis	</a:t>
            </a:r>
            <a:endParaRPr lang="ja-JP" altLang="ja-JP" dirty="0"/>
          </a:p>
          <a:p>
            <a:r>
              <a:rPr lang="en-GB" altLang="ja-JP" b="1" dirty="0"/>
              <a:t>Dubrovnik, Croatia, October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R4-1711275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UE capability for FR1/2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UE capability to indicate</a:t>
            </a:r>
          </a:p>
          <a:p>
            <a:pPr lvl="1"/>
            <a:r>
              <a:rPr lang="en-US" dirty="0" smtClean="0"/>
              <a:t>Independent measurement gaps can be supported for FR1 and FR2 measurement objects </a:t>
            </a:r>
            <a:r>
              <a:rPr lang="en-US" dirty="0" smtClean="0"/>
              <a:t>respectively. That includes the case the configured measurement gaps are identical for FR1 and FR2 Or</a:t>
            </a:r>
          </a:p>
          <a:p>
            <a:pPr lvl="1"/>
            <a:r>
              <a:rPr lang="en-US" dirty="0" smtClean="0"/>
              <a:t>Single </a:t>
            </a:r>
            <a:r>
              <a:rPr lang="en-US" dirty="0" smtClean="0"/>
              <a:t>measurement gap can be configured per UE</a:t>
            </a:r>
          </a:p>
          <a:p>
            <a:r>
              <a:rPr lang="en-US" dirty="0" smtClean="0"/>
              <a:t>Send LS to RAN2 to introduce the related signaling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606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For UE supports single and per UE gap, three MGL are introduced, 6ms, [4]</a:t>
            </a:r>
            <a:r>
              <a:rPr lang="en-US" dirty="0" err="1" smtClean="0"/>
              <a:t>ms</a:t>
            </a:r>
            <a:r>
              <a:rPr lang="en-US" dirty="0" smtClean="0"/>
              <a:t> and 3ms</a:t>
            </a:r>
          </a:p>
          <a:p>
            <a:r>
              <a:rPr lang="en-US" dirty="0" smtClean="0"/>
              <a:t>For UE support independent gap for FR1/2, the following MGL are introduced</a:t>
            </a:r>
          </a:p>
          <a:p>
            <a:pPr lvl="1"/>
            <a:r>
              <a:rPr lang="en-US" dirty="0" smtClean="0"/>
              <a:t>FR1 target measurement: 6ms, [4]</a:t>
            </a:r>
            <a:r>
              <a:rPr lang="en-US" dirty="0" err="1" smtClean="0"/>
              <a:t>ms</a:t>
            </a:r>
            <a:r>
              <a:rPr lang="en-US" dirty="0" smtClean="0"/>
              <a:t> and 3ms</a:t>
            </a:r>
          </a:p>
          <a:p>
            <a:pPr lvl="1"/>
            <a:r>
              <a:rPr lang="en-US" dirty="0" smtClean="0"/>
              <a:t>FR2</a:t>
            </a:r>
            <a:r>
              <a:rPr lang="en-US" dirty="0"/>
              <a:t> </a:t>
            </a:r>
            <a:r>
              <a:rPr lang="en-US" sz="2700" dirty="0"/>
              <a:t>target measurement </a:t>
            </a:r>
            <a:r>
              <a:rPr lang="en-US" dirty="0" smtClean="0"/>
              <a:t>: </a:t>
            </a:r>
          </a:p>
          <a:p>
            <a:pPr lvl="2"/>
            <a:r>
              <a:rPr lang="en-US" dirty="0" smtClean="0"/>
              <a:t>With </a:t>
            </a:r>
            <a:r>
              <a:rPr lang="en-US" dirty="0"/>
              <a:t>FR1/LTE serving cell: 6ms, [4]</a:t>
            </a:r>
            <a:r>
              <a:rPr lang="en-US" dirty="0" err="1"/>
              <a:t>ms</a:t>
            </a:r>
            <a:r>
              <a:rPr lang="en-US" dirty="0"/>
              <a:t> and </a:t>
            </a:r>
            <a:r>
              <a:rPr lang="en-US" dirty="0" smtClean="0"/>
              <a:t>3ms</a:t>
            </a:r>
          </a:p>
          <a:p>
            <a:pPr lvl="2"/>
            <a:r>
              <a:rPr lang="en-US" dirty="0" smtClean="0"/>
              <a:t>With FR2 serving cell: </a:t>
            </a:r>
            <a:r>
              <a:rPr lang="en-US" dirty="0"/>
              <a:t>6ms, [4]</a:t>
            </a:r>
            <a:r>
              <a:rPr lang="en-US" dirty="0" err="1"/>
              <a:t>ms</a:t>
            </a:r>
            <a:r>
              <a:rPr lang="en-US" dirty="0"/>
              <a:t>, 3ms, </a:t>
            </a:r>
            <a:r>
              <a:rPr lang="en-US" dirty="0" smtClean="0"/>
              <a:t>[1+x] </a:t>
            </a:r>
            <a:r>
              <a:rPr lang="en-US" dirty="0" err="1"/>
              <a:t>ms</a:t>
            </a:r>
            <a:r>
              <a:rPr lang="en-US" dirty="0"/>
              <a:t>, </a:t>
            </a:r>
            <a:r>
              <a:rPr lang="en-US" dirty="0" smtClean="0"/>
              <a:t>[2+x] </a:t>
            </a:r>
            <a:r>
              <a:rPr lang="en-US" dirty="0" err="1"/>
              <a:t>ms</a:t>
            </a:r>
            <a:r>
              <a:rPr lang="en-US" dirty="0"/>
              <a:t>, </a:t>
            </a:r>
            <a:r>
              <a:rPr lang="en-US" dirty="0" smtClean="0"/>
              <a:t>[5+x]</a:t>
            </a:r>
            <a:r>
              <a:rPr lang="en-US" dirty="0" err="1" smtClean="0"/>
              <a:t>ms</a:t>
            </a:r>
            <a:endParaRPr lang="en-US" dirty="0"/>
          </a:p>
          <a:p>
            <a:pPr marL="914400" lvl="2" indent="0">
              <a:buNone/>
            </a:pPr>
            <a:r>
              <a:rPr lang="en-US" dirty="0" smtClean="0"/>
              <a:t>Note: x is defined based on RF switching time and TBD in RAN4#85</a:t>
            </a:r>
          </a:p>
          <a:p>
            <a:pPr marL="342900" lvl="2" indent="-342900"/>
            <a:r>
              <a:rPr lang="en-US" sz="3200" dirty="0" smtClean="0"/>
              <a:t>Non-NR-capable UE does not need to support new gap other than 3ms or 6ms</a:t>
            </a:r>
          </a:p>
          <a:p>
            <a:r>
              <a:rPr lang="en-US" dirty="0" smtClean="0"/>
              <a:t>Send LS to RAN2 that </a:t>
            </a:r>
          </a:p>
          <a:p>
            <a:pPr lvl="1"/>
            <a:r>
              <a:rPr lang="en-US" dirty="0" smtClean="0"/>
              <a:t>up to three MGL will be introduced UE supporting single and per UE gap</a:t>
            </a:r>
          </a:p>
          <a:p>
            <a:pPr lvl="1"/>
            <a:r>
              <a:rPr lang="en-US" dirty="0" smtClean="0"/>
              <a:t>For UE supports independent gap for FR1/2,</a:t>
            </a:r>
          </a:p>
          <a:p>
            <a:pPr lvl="2"/>
            <a:r>
              <a:rPr lang="en-US" dirty="0" smtClean="0"/>
              <a:t>Up to 3 MGL are introduced for FR1 target measurement</a:t>
            </a:r>
          </a:p>
          <a:p>
            <a:pPr lvl="2"/>
            <a:r>
              <a:rPr lang="en-US" dirty="0" smtClean="0"/>
              <a:t>Up to 3 MGL are introduced for FR2 target measurement with FR1/LTE serving cell</a:t>
            </a:r>
          </a:p>
          <a:p>
            <a:pPr lvl="2"/>
            <a:r>
              <a:rPr lang="en-US" dirty="0" smtClean="0"/>
              <a:t>Up to y MGL are introduced for FR2 target measurement with FR2 serving cell</a:t>
            </a:r>
          </a:p>
          <a:p>
            <a:pPr marL="914400" lvl="2" indent="0">
              <a:buNone/>
            </a:pPr>
            <a:r>
              <a:rPr lang="en-US" dirty="0" smtClean="0"/>
              <a:t>Note: 3≤y≤6, y will be settled in RAN4#85 once the RF switching time is </a:t>
            </a:r>
            <a:r>
              <a:rPr lang="en-US" dirty="0" smtClean="0"/>
              <a:t>decided</a:t>
            </a:r>
          </a:p>
          <a:p>
            <a:pPr marL="914400" lvl="2" indent="0">
              <a:buNone/>
            </a:pPr>
            <a:r>
              <a:rPr lang="en-US" dirty="0"/>
              <a:t>Note 2 : Since LS needs to be sent in RAN4#84bis, signaling supporting y=6 can be assumed for now</a:t>
            </a:r>
          </a:p>
          <a:p>
            <a:pPr lvl="1"/>
            <a:r>
              <a:rPr lang="en-US" sz="2700" dirty="0" smtClean="0"/>
              <a:t>Use </a:t>
            </a:r>
            <a:r>
              <a:rPr lang="en-US" sz="2700" dirty="0"/>
              <a:t>of </a:t>
            </a:r>
            <a:r>
              <a:rPr lang="en-US" sz="2700" dirty="0" smtClean="0"/>
              <a:t>[4]</a:t>
            </a:r>
            <a:r>
              <a:rPr lang="en-US" sz="2700" dirty="0" err="1" smtClean="0"/>
              <a:t>ms</a:t>
            </a:r>
            <a:r>
              <a:rPr lang="en-US" sz="2700" dirty="0" smtClean="0"/>
              <a:t> </a:t>
            </a:r>
            <a:r>
              <a:rPr lang="en-US" sz="2700" dirty="0"/>
              <a:t>gap configured by LTE </a:t>
            </a:r>
            <a:r>
              <a:rPr lang="en-US" sz="2700" dirty="0" err="1"/>
              <a:t>PCell</a:t>
            </a:r>
            <a:r>
              <a:rPr lang="en-US" sz="2700" dirty="0"/>
              <a:t> needs update to gap pattern IDs supported in </a:t>
            </a:r>
            <a:r>
              <a:rPr lang="en-US" sz="2700" dirty="0" smtClean="0"/>
              <a:t>TS36.133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MGRP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Four MGRP to be introduced: 20ms, 40ms, 80ms and 160ms for NSA and SA NR UE</a:t>
            </a:r>
          </a:p>
          <a:p>
            <a:pPr lvl="1"/>
            <a:r>
              <a:rPr lang="en-US" dirty="0" smtClean="0"/>
              <a:t>If non-NR measurement objects are configured, 160ms MGRP should not be used</a:t>
            </a:r>
          </a:p>
          <a:p>
            <a:pPr lvl="1"/>
            <a:r>
              <a:rPr lang="en-US" dirty="0"/>
              <a:t>40ms MGRP LTE requirements will apply if 20ms MGRP common gap is </a:t>
            </a:r>
            <a:r>
              <a:rPr lang="en-US" dirty="0" smtClean="0"/>
              <a:t>configured</a:t>
            </a:r>
          </a:p>
          <a:p>
            <a:pPr lvl="1"/>
            <a:r>
              <a:rPr lang="en-US" dirty="0" smtClean="0"/>
              <a:t>Use of 20ms MGRP configured by LTE </a:t>
            </a:r>
            <a:r>
              <a:rPr lang="en-US" dirty="0" err="1" smtClean="0"/>
              <a:t>PCell</a:t>
            </a:r>
            <a:r>
              <a:rPr lang="en-US" dirty="0" smtClean="0"/>
              <a:t> needs update to gap pattern IDs supported in 36.133</a:t>
            </a:r>
          </a:p>
          <a:p>
            <a:pPr lvl="1"/>
            <a:r>
              <a:rPr lang="en-US" dirty="0" smtClean="0"/>
              <a:t>For UE not supporting NR, both 20ms and 160ms should not be configured </a:t>
            </a:r>
          </a:p>
          <a:p>
            <a:r>
              <a:rPr lang="en-US" dirty="0"/>
              <a:t>Necessity of 20ms MGRP +6ms MGL to be confirmed by </a:t>
            </a:r>
            <a:r>
              <a:rPr lang="en-US" dirty="0" smtClean="0"/>
              <a:t>RAN4#85</a:t>
            </a:r>
          </a:p>
          <a:p>
            <a:r>
              <a:rPr lang="en-US" dirty="0"/>
              <a:t>Send LS to RAN2 that </a:t>
            </a:r>
            <a:endParaRPr lang="en-US" dirty="0" smtClean="0"/>
          </a:p>
          <a:p>
            <a:pPr lvl="1"/>
            <a:r>
              <a:rPr lang="en-US" dirty="0"/>
              <a:t>up to </a:t>
            </a:r>
            <a:r>
              <a:rPr lang="en-US" dirty="0" smtClean="0"/>
              <a:t>4 MGRP </a:t>
            </a:r>
            <a:r>
              <a:rPr lang="en-US" dirty="0"/>
              <a:t>will be </a:t>
            </a:r>
            <a:r>
              <a:rPr lang="en-US" dirty="0" smtClean="0"/>
              <a:t>introduced:</a:t>
            </a:r>
            <a:r>
              <a:rPr lang="en-US" dirty="0"/>
              <a:t>20ms, 40ms, 80ms and 160ms for NSA and SA NR </a:t>
            </a:r>
            <a:r>
              <a:rPr lang="en-US" dirty="0" smtClean="0"/>
              <a:t>UE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5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intra-frequency measurements for 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Without inter-frequency </a:t>
            </a:r>
            <a:r>
              <a:rPr lang="en-US" sz="2400" dirty="0"/>
              <a:t>or gap based mixed numerology </a:t>
            </a:r>
            <a:r>
              <a:rPr lang="en-US" sz="2400" dirty="0" smtClean="0"/>
              <a:t>or intra-frequency with measurement gap, </a:t>
            </a:r>
            <a:r>
              <a:rPr lang="en-US" sz="2400" dirty="0"/>
              <a:t>UE is not expected to transmit or receive </a:t>
            </a:r>
            <a:r>
              <a:rPr lang="en-US" sz="2400" dirty="0" err="1"/>
              <a:t>PxCCH</a:t>
            </a:r>
            <a:r>
              <a:rPr lang="en-US" sz="2400" dirty="0"/>
              <a:t>/</a:t>
            </a:r>
            <a:r>
              <a:rPr lang="en-US" sz="2400" dirty="0" err="1"/>
              <a:t>PxSCH</a:t>
            </a:r>
            <a:r>
              <a:rPr lang="en-US" sz="2400" dirty="0"/>
              <a:t> on FR2 serving cells during SMTC windows for </a:t>
            </a:r>
            <a:r>
              <a:rPr lang="en-US" sz="2400" dirty="0" smtClean="0"/>
              <a:t>intra-frequency </a:t>
            </a:r>
            <a:r>
              <a:rPr lang="en-US" sz="2400" dirty="0"/>
              <a:t>measurement when </a:t>
            </a:r>
            <a:r>
              <a:rPr lang="en-US" sz="2400" dirty="0" smtClean="0"/>
              <a:t>target SS </a:t>
            </a:r>
            <a:r>
              <a:rPr lang="en-US" sz="2400" dirty="0"/>
              <a:t>block is </a:t>
            </a:r>
            <a:r>
              <a:rPr lang="en-US" sz="2400" dirty="0" smtClean="0"/>
              <a:t>within </a:t>
            </a:r>
            <a:r>
              <a:rPr lang="en-US" sz="2400" dirty="0"/>
              <a:t>the UE active </a:t>
            </a:r>
            <a:r>
              <a:rPr lang="en-US" sz="2400" dirty="0" smtClean="0"/>
              <a:t>BWP.</a:t>
            </a:r>
          </a:p>
          <a:p>
            <a:pPr lvl="1"/>
            <a:r>
              <a:rPr lang="en-US" sz="2000" dirty="0" smtClean="0"/>
              <a:t> In this case, UE </a:t>
            </a:r>
            <a:r>
              <a:rPr lang="en-US" sz="2000" dirty="0"/>
              <a:t>will not need gap on FR1 or LTE serving </a:t>
            </a:r>
            <a:r>
              <a:rPr lang="en-US" sz="2000" dirty="0" smtClean="0"/>
              <a:t>cells. </a:t>
            </a:r>
            <a:r>
              <a:rPr lang="en-US" sz="2000" dirty="0"/>
              <a:t>This could be captured in RAN1 specs. </a:t>
            </a:r>
            <a:endParaRPr lang="en-US" sz="2000" dirty="0" smtClean="0"/>
          </a:p>
          <a:p>
            <a:r>
              <a:rPr lang="en-US" sz="2400" dirty="0"/>
              <a:t>With inter-frequency or gap based mixed numerology or </a:t>
            </a:r>
            <a:r>
              <a:rPr lang="en-US" sz="2400" dirty="0" smtClean="0"/>
              <a:t>intra-frequency with </a:t>
            </a:r>
            <a:r>
              <a:rPr lang="en-US" sz="2400" dirty="0"/>
              <a:t>measurement </a:t>
            </a:r>
            <a:r>
              <a:rPr lang="en-US" sz="2400" dirty="0" smtClean="0"/>
              <a:t>gap, </a:t>
            </a:r>
            <a:r>
              <a:rPr lang="en-US" sz="2400" dirty="0"/>
              <a:t>gap </a:t>
            </a:r>
            <a:r>
              <a:rPr lang="en-US" sz="2400" dirty="0" smtClean="0"/>
              <a:t>is shared </a:t>
            </a:r>
            <a:r>
              <a:rPr lang="en-US" sz="2400" dirty="0"/>
              <a:t>for </a:t>
            </a:r>
            <a:r>
              <a:rPr lang="en-US" sz="2400" dirty="0" smtClean="0"/>
              <a:t>all </a:t>
            </a:r>
            <a:r>
              <a:rPr lang="en-US" sz="2400" dirty="0"/>
              <a:t>FR2 measurements</a:t>
            </a:r>
          </a:p>
        </p:txBody>
      </p:sp>
    </p:spTree>
    <p:extLst>
      <p:ext uri="{BB962C8B-B14F-4D97-AF65-F5344CB8AC3E}">
        <p14:creationId xmlns:p14="http://schemas.microsoft.com/office/powerpoint/2010/main" val="59148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inter-frequency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For FR2, gaps </a:t>
            </a:r>
            <a:r>
              <a:rPr lang="en-US" sz="2800" dirty="0"/>
              <a:t>are needed due to RX beamforming assumption by network </a:t>
            </a:r>
            <a:r>
              <a:rPr lang="en-US" sz="2800" dirty="0" smtClean="0"/>
              <a:t>which is also </a:t>
            </a:r>
            <a:r>
              <a:rPr lang="en-US" sz="2800" dirty="0"/>
              <a:t>applicable for </a:t>
            </a:r>
            <a:r>
              <a:rPr lang="en-US" sz="2800" dirty="0" smtClean="0"/>
              <a:t>intra-frequency measurement. </a:t>
            </a:r>
          </a:p>
          <a:p>
            <a:r>
              <a:rPr lang="en-US" sz="2800" dirty="0" smtClean="0"/>
              <a:t>For </a:t>
            </a:r>
            <a:r>
              <a:rPr lang="en-US" sz="2800" dirty="0"/>
              <a:t>FR1 </a:t>
            </a:r>
            <a:r>
              <a:rPr lang="en-US" sz="2800" dirty="0" smtClean="0"/>
              <a:t>gap </a:t>
            </a:r>
            <a:r>
              <a:rPr lang="en-US" sz="2800" dirty="0"/>
              <a:t>usage conditions are TBD</a:t>
            </a:r>
            <a:r>
              <a:rPr lang="en-US" sz="2800" dirty="0"/>
              <a:t>.</a:t>
            </a:r>
            <a:r>
              <a:rPr lang="en-US" sz="2800" dirty="0" smtClean="0"/>
              <a:t> </a:t>
            </a:r>
          </a:p>
          <a:p>
            <a:pPr lvl="1"/>
            <a:r>
              <a:rPr lang="en-US" sz="2400" dirty="0" smtClean="0"/>
              <a:t>if UE indicates the capability of measurement without gap, gap is not needed. </a:t>
            </a:r>
            <a:endParaRPr lang="en-US" sz="2400" dirty="0" smtClean="0"/>
          </a:p>
          <a:p>
            <a:r>
              <a:rPr lang="en-US" dirty="0" err="1" smtClean="0"/>
              <a:t>needforGaps</a:t>
            </a:r>
            <a:r>
              <a:rPr lang="en-US" dirty="0" smtClean="0"/>
              <a:t> </a:t>
            </a:r>
            <a:r>
              <a:rPr lang="en-US" dirty="0"/>
              <a:t>signaling can be </a:t>
            </a:r>
            <a:r>
              <a:rPr lang="en-US" dirty="0" smtClean="0"/>
              <a:t>extended </a:t>
            </a:r>
            <a:r>
              <a:rPr lang="en-US" dirty="0"/>
              <a:t>to NR+LTE NSA </a:t>
            </a:r>
            <a:r>
              <a:rPr lang="en-US" dirty="0" smtClean="0"/>
              <a:t>operation. This will be confirmed by RAN2</a:t>
            </a:r>
            <a:endParaRPr lang="en-US" dirty="0"/>
          </a:p>
          <a:p>
            <a:r>
              <a:rPr lang="en-US" sz="2800" dirty="0" smtClean="0"/>
              <a:t>As </a:t>
            </a:r>
            <a:r>
              <a:rPr lang="en-US" sz="2800" dirty="0"/>
              <a:t>RAN2 will define the gap configuration mechanism for </a:t>
            </a:r>
            <a:r>
              <a:rPr lang="en-US" sz="2800" dirty="0" err="1"/>
              <a:t>interfrequency</a:t>
            </a:r>
            <a:r>
              <a:rPr lang="en-US" sz="2800" dirty="0"/>
              <a:t> measurements, RAN4 can later decide on the gap usage conditions for FR1.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220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Agreements on mixed numerology related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When target SSB is within UE’s active BWP</a:t>
            </a:r>
          </a:p>
          <a:p>
            <a:pPr lvl="1"/>
            <a:r>
              <a:rPr lang="en-US" sz="2000" dirty="0" smtClean="0"/>
              <a:t>If </a:t>
            </a:r>
            <a:r>
              <a:rPr lang="en-US" sz="2000" dirty="0"/>
              <a:t>UE</a:t>
            </a:r>
            <a:r>
              <a:rPr lang="en-US" sz="2000" strike="sngStrike" dirty="0"/>
              <a:t>s</a:t>
            </a:r>
            <a:r>
              <a:rPr lang="en-US" sz="2000" dirty="0"/>
              <a:t> </a:t>
            </a:r>
            <a:r>
              <a:rPr lang="en-US" sz="2000" dirty="0" smtClean="0"/>
              <a:t>does </a:t>
            </a:r>
            <a:r>
              <a:rPr lang="en-US" sz="2000" dirty="0"/>
              <a:t>not support FDM </a:t>
            </a:r>
            <a:r>
              <a:rPr lang="en-US" sz="2000" dirty="0" smtClean="0"/>
              <a:t>mixed numerology between SSB and non-SSB RE of serving cell, </a:t>
            </a:r>
            <a:r>
              <a:rPr lang="en-US" sz="2000" dirty="0"/>
              <a:t>measurement gap is needed for </a:t>
            </a:r>
            <a:r>
              <a:rPr lang="en-US" sz="2000" dirty="0" smtClean="0"/>
              <a:t>intra-frequency measurements.</a:t>
            </a:r>
          </a:p>
          <a:p>
            <a:pPr lvl="1"/>
            <a:r>
              <a:rPr lang="en-US" sz="2000" dirty="0" smtClean="0"/>
              <a:t>If </a:t>
            </a:r>
            <a:r>
              <a:rPr lang="en-US" sz="2000" dirty="0"/>
              <a:t>UE supports FDM mixed numerology between </a:t>
            </a:r>
            <a:r>
              <a:rPr lang="en-US" sz="2000" dirty="0" smtClean="0"/>
              <a:t>SSB </a:t>
            </a:r>
            <a:r>
              <a:rPr lang="en-US" sz="2000" dirty="0"/>
              <a:t>and non-SSB </a:t>
            </a:r>
            <a:r>
              <a:rPr lang="en-US" sz="2000" dirty="0" smtClean="0"/>
              <a:t>RE, measurement gap </a:t>
            </a:r>
            <a:r>
              <a:rPr lang="en-US" sz="2000" dirty="0"/>
              <a:t>is not </a:t>
            </a:r>
            <a:r>
              <a:rPr lang="en-US" sz="2000" dirty="0" smtClean="0"/>
              <a:t>needed.</a:t>
            </a:r>
          </a:p>
          <a:p>
            <a:pPr lvl="1"/>
            <a:r>
              <a:rPr lang="en-US" sz="2000" dirty="0" smtClean="0"/>
              <a:t>This applies to both serving and target cells</a:t>
            </a:r>
          </a:p>
          <a:p>
            <a:pPr lvl="1"/>
            <a:r>
              <a:rPr lang="en-US" sz="2000" dirty="0" smtClean="0"/>
              <a:t>Capability </a:t>
            </a:r>
            <a:r>
              <a:rPr lang="en-US" sz="2000" dirty="0"/>
              <a:t>is needed</a:t>
            </a:r>
            <a:r>
              <a:rPr lang="en-US" sz="2000" dirty="0" smtClean="0"/>
              <a:t>.</a:t>
            </a:r>
          </a:p>
          <a:p>
            <a:r>
              <a:rPr lang="en-US" sz="2400" dirty="0">
                <a:solidFill>
                  <a:srgbClr val="FF0000"/>
                </a:solidFill>
              </a:rPr>
              <a:t>When target SSB is within UE’s active </a:t>
            </a:r>
            <a:r>
              <a:rPr lang="en-US" sz="2400" dirty="0" smtClean="0">
                <a:solidFill>
                  <a:srgbClr val="FF0000"/>
                </a:solidFill>
              </a:rPr>
              <a:t>BWP </a:t>
            </a:r>
            <a:r>
              <a:rPr lang="en-US" sz="2400" dirty="0">
                <a:solidFill>
                  <a:srgbClr val="FF0000"/>
                </a:solidFill>
              </a:rPr>
              <a:t>and target SSB is </a:t>
            </a:r>
            <a:r>
              <a:rPr lang="en-US" sz="2400" dirty="0" smtClean="0">
                <a:solidFill>
                  <a:srgbClr val="FF0000"/>
                </a:solidFill>
              </a:rPr>
              <a:t>fully or partially overlapped </a:t>
            </a:r>
            <a:r>
              <a:rPr lang="en-US" sz="2400" dirty="0">
                <a:solidFill>
                  <a:srgbClr val="FF0000"/>
                </a:solidFill>
              </a:rPr>
              <a:t>with non-SSB REs of serving cell</a:t>
            </a:r>
            <a:r>
              <a:rPr lang="en-US" sz="2400" dirty="0" smtClean="0">
                <a:solidFill>
                  <a:srgbClr val="FF0000"/>
                </a:solidFill>
              </a:rPr>
              <a:t>,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If UE does </a:t>
            </a:r>
            <a:r>
              <a:rPr lang="en-US" sz="2000" dirty="0">
                <a:solidFill>
                  <a:srgbClr val="FF0000"/>
                </a:solidFill>
              </a:rPr>
              <a:t>not support mixed numerology between </a:t>
            </a:r>
            <a:r>
              <a:rPr lang="en-US" sz="2000" dirty="0" smtClean="0">
                <a:solidFill>
                  <a:srgbClr val="FF0000"/>
                </a:solidFill>
              </a:rPr>
              <a:t>target SSB </a:t>
            </a:r>
            <a:r>
              <a:rPr lang="en-US" sz="2000" dirty="0">
                <a:solidFill>
                  <a:srgbClr val="FF0000"/>
                </a:solidFill>
              </a:rPr>
              <a:t>and non-SSB </a:t>
            </a:r>
            <a:r>
              <a:rPr lang="en-US" sz="2000" dirty="0" smtClean="0">
                <a:solidFill>
                  <a:srgbClr val="FF0000"/>
                </a:solidFill>
              </a:rPr>
              <a:t>RE of serving cell, </a:t>
            </a:r>
            <a:r>
              <a:rPr lang="en-US" sz="2000" dirty="0">
                <a:solidFill>
                  <a:srgbClr val="FF0000"/>
                </a:solidFill>
              </a:rPr>
              <a:t>measurement gap is needed for intra-frequency measurements for target SSB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If </a:t>
            </a:r>
            <a:r>
              <a:rPr lang="en-US" sz="2000" dirty="0" smtClean="0">
                <a:solidFill>
                  <a:srgbClr val="FF0000"/>
                </a:solidFill>
              </a:rPr>
              <a:t>UE supports </a:t>
            </a:r>
            <a:r>
              <a:rPr lang="en-US" sz="2000" dirty="0">
                <a:solidFill>
                  <a:srgbClr val="FF0000"/>
                </a:solidFill>
              </a:rPr>
              <a:t>mixed numerology between target SSB and non-SSB RE of serving cell, measurement gap is </a:t>
            </a:r>
            <a:r>
              <a:rPr lang="en-US" sz="2000" dirty="0" smtClean="0">
                <a:solidFill>
                  <a:srgbClr val="FF0000"/>
                </a:solidFill>
              </a:rPr>
              <a:t>not needed </a:t>
            </a:r>
            <a:r>
              <a:rPr lang="en-US" sz="2000" dirty="0">
                <a:solidFill>
                  <a:srgbClr val="FF0000"/>
                </a:solidFill>
              </a:rPr>
              <a:t>for intra-frequency measurements for target SSB.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Capability </a:t>
            </a:r>
            <a:r>
              <a:rPr lang="en-US" sz="2000" dirty="0">
                <a:solidFill>
                  <a:srgbClr val="FF0000"/>
                </a:solidFill>
              </a:rPr>
              <a:t>is needed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  <a:endParaRPr lang="en-US" sz="2400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1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Agreements on gap sharing</a:t>
            </a:r>
            <a:endParaRPr lang="en-US" sz="36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Gap sharing between intra-frequency </a:t>
            </a:r>
            <a:r>
              <a:rPr lang="en-US" dirty="0" smtClean="0"/>
              <a:t>with </a:t>
            </a:r>
            <a:r>
              <a:rPr lang="en-US" dirty="0"/>
              <a:t>gap </a:t>
            </a:r>
            <a:r>
              <a:rPr lang="en-US" dirty="0" smtClean="0"/>
              <a:t> and </a:t>
            </a:r>
            <a:r>
              <a:rPr lang="en-US" dirty="0"/>
              <a:t>inter-frequency </a:t>
            </a:r>
            <a:r>
              <a:rPr lang="en-US" dirty="0" smtClean="0"/>
              <a:t>measurement</a:t>
            </a:r>
          </a:p>
          <a:p>
            <a:pPr lvl="1"/>
            <a:r>
              <a:rPr lang="en-US" dirty="0" smtClean="0"/>
              <a:t>Configurable </a:t>
            </a:r>
            <a:r>
              <a:rPr lang="en-US" dirty="0"/>
              <a:t>by NW with </a:t>
            </a:r>
            <a:r>
              <a:rPr lang="en-US" dirty="0" smtClean="0"/>
              <a:t>up to </a:t>
            </a:r>
            <a:r>
              <a:rPr lang="en-US" dirty="0"/>
              <a:t>4 levels including equal sharing</a:t>
            </a:r>
          </a:p>
        </p:txBody>
      </p:sp>
    </p:spTree>
    <p:extLst>
      <p:ext uri="{BB962C8B-B14F-4D97-AF65-F5344CB8AC3E}">
        <p14:creationId xmlns:p14="http://schemas.microsoft.com/office/powerpoint/2010/main" val="1546241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6230</TotalTime>
  <Words>786</Words>
  <Application>Microsoft Office PowerPoint</Application>
  <PresentationFormat>On-screen Show (4:3)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Calibri</vt:lpstr>
      <vt:lpstr>Office テーマ</vt:lpstr>
      <vt:lpstr>WF on measurement capability and measurement gap for NR</vt:lpstr>
      <vt:lpstr>Agreement on UE capability for FR1/2 measurements</vt:lpstr>
      <vt:lpstr>Agreement on MGL</vt:lpstr>
      <vt:lpstr>Agreement on MGRP</vt:lpstr>
      <vt:lpstr>Agreement on intra-frequency measurements for FR2</vt:lpstr>
      <vt:lpstr>Agreement on inter-frequency measurements</vt:lpstr>
      <vt:lpstr>Agreements on mixed numerology related measurements</vt:lpstr>
      <vt:lpstr>Agreements on gap sharing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</cp:keywords>
  <cp:lastModifiedBy>Tang, Yang</cp:lastModifiedBy>
  <cp:revision>252</cp:revision>
  <dcterms:created xsi:type="dcterms:W3CDTF">2017-01-18T16:32:26Z</dcterms:created>
  <dcterms:modified xsi:type="dcterms:W3CDTF">2017-10-13T08:07:39Z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e3d0b4be-cb25-42b5-b033-383cd40bb06e</vt:lpwstr>
  </property>
  <property fmtid="{D5CDD505-2E9C-101B-9397-08002B2CF9AE}" pid="4" name="CTP_TimeStamp">
    <vt:lpwstr>2017-10-13 00:06:39Z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