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322" r:id="rId2"/>
    <p:sldId id="664" r:id="rId3"/>
    <p:sldId id="665" r:id="rId4"/>
    <p:sldId id="666" r:id="rId5"/>
    <p:sldId id="667" r:id="rId6"/>
    <p:sldId id="669" r:id="rId7"/>
    <p:sldId id="670" r:id="rId8"/>
    <p:sldId id="673" r:id="rId9"/>
    <p:sldId id="668" r:id="rId10"/>
    <p:sldId id="674" r:id="rId11"/>
    <p:sldId id="6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MNEY,MORAY (K-Scotland,ex1)" initials="R(" lastIdx="1" clrIdx="0">
    <p:extLst>
      <p:ext uri="{19B8F6BF-5375-455C-9EA6-DF929625EA0E}">
        <p15:presenceInfo xmlns:p15="http://schemas.microsoft.com/office/powerpoint/2012/main" userId="S-1-5-21-1876727327-1672651232-3010941439-3196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AEAE"/>
    <a:srgbClr val="C40000"/>
    <a:srgbClr val="C60000"/>
    <a:srgbClr val="C80000"/>
    <a:srgbClr val="D60000"/>
    <a:srgbClr val="FF5976"/>
    <a:srgbClr val="F5C355"/>
    <a:srgbClr val="CCCED7"/>
    <a:srgbClr val="E8E8EC"/>
    <a:srgbClr val="2437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43" autoAdjust="0"/>
    <p:restoredTop sz="93931" autoAdjust="0"/>
  </p:normalViewPr>
  <p:slideViewPr>
    <p:cSldViewPr snapToGrid="0">
      <p:cViewPr varScale="1">
        <p:scale>
          <a:sx n="64" d="100"/>
          <a:sy n="64" d="100"/>
        </p:scale>
        <p:origin x="44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6"/>
    </p:cViewPr>
  </p:sorterViewPr>
  <p:notesViewPr>
    <p:cSldViewPr snapToGrid="0">
      <p:cViewPr varScale="1">
        <p:scale>
          <a:sx n="52" d="100"/>
          <a:sy n="52" d="100"/>
        </p:scale>
        <p:origin x="2680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BE59C-127A-44AF-AF91-AF6E4EC4B01C}" type="datetimeFigureOut">
              <a:rPr lang="en-US" smtClean="0"/>
              <a:t>8/25/2017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75A9-E9BC-469D-A505-4FC6A18408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568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38100" y="931863"/>
            <a:ext cx="3963988" cy="22304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8731A5-374A-4324-BDE8-D9921A02F95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961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E75A9-E9BC-469D-A505-4FC6A18408B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954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86373" y="2142265"/>
            <a:ext cx="6222977" cy="1470025"/>
          </a:xfrm>
        </p:spPr>
        <p:txBody>
          <a:bodyPr/>
          <a:lstStyle>
            <a:lvl1pPr>
              <a:lnSpc>
                <a:spcPct val="94000"/>
              </a:lnSpc>
              <a:defRPr sz="3600" baseline="0">
                <a:solidFill>
                  <a:srgbClr val="E90029"/>
                </a:solidFill>
              </a:defRPr>
            </a:lvl1pPr>
          </a:lstStyle>
          <a:p>
            <a:r>
              <a:rPr lang="en-US" dirty="0"/>
              <a:t>Type Title Here</a:t>
            </a:r>
            <a:br>
              <a:rPr lang="en-US" dirty="0"/>
            </a:br>
            <a:r>
              <a:rPr lang="en-US" dirty="0"/>
              <a:t>Not to Exceed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256410" y="1676400"/>
            <a:ext cx="2031681" cy="1057910"/>
          </a:xfrm>
        </p:spPr>
        <p:txBody>
          <a:bodyPr anchor="b"/>
          <a:lstStyle>
            <a:lvl1pPr marL="0" indent="0" algn="l">
              <a:spcBef>
                <a:spcPts val="0"/>
              </a:spcBef>
              <a:buNone/>
              <a:defRPr sz="1000" b="0">
                <a:solidFill>
                  <a:srgbClr val="E9002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Bold Arial</a:t>
            </a:r>
            <a:br>
              <a:rPr lang="en-US" dirty="0"/>
            </a:br>
            <a:r>
              <a:rPr lang="en-US" dirty="0"/>
              <a:t>All Else Regular Arial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1727199" y="6118862"/>
            <a:ext cx="1625600" cy="365125"/>
          </a:xfrm>
        </p:spPr>
        <p:txBody>
          <a:bodyPr anchor="t"/>
          <a:lstStyle>
            <a:lvl1pPr>
              <a:defRPr>
                <a:solidFill>
                  <a:srgbClr val="E90029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8/25/2017</a:t>
            </a:fld>
            <a:endParaRPr lang="en-US" dirty="0"/>
          </a:p>
        </p:txBody>
      </p:sp>
      <p:sp>
        <p:nvSpPr>
          <p:cNvPr id="198" name="Text Placeholder 197"/>
          <p:cNvSpPr>
            <a:spLocks noGrp="1"/>
          </p:cNvSpPr>
          <p:nvPr>
            <p:ph type="body" sz="quarter" idx="13" hasCustomPrompt="1"/>
          </p:nvPr>
        </p:nvSpPr>
        <p:spPr>
          <a:xfrm>
            <a:off x="886373" y="3744339"/>
            <a:ext cx="3263900" cy="1828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rgbClr val="E90029"/>
                </a:solidFill>
              </a:defRPr>
            </a:lvl1pPr>
          </a:lstStyle>
          <a:p>
            <a:pPr lvl="0"/>
            <a:r>
              <a:rPr lang="en-US" dirty="0"/>
              <a:t>Type Date Here</a:t>
            </a:r>
          </a:p>
        </p:txBody>
      </p:sp>
    </p:spTree>
    <p:extLst>
      <p:ext uri="{BB962C8B-B14F-4D97-AF65-F5344CB8AC3E}">
        <p14:creationId xmlns:p14="http://schemas.microsoft.com/office/powerpoint/2010/main" val="13270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364" y="246050"/>
            <a:ext cx="11444959" cy="5143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187" y="1460804"/>
            <a:ext cx="11448137" cy="4651237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400"/>
              </a:spcBef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10187" y="760400"/>
            <a:ext cx="11448136" cy="457200"/>
          </a:xfrm>
        </p:spPr>
        <p:txBody>
          <a:bodyPr/>
          <a:lstStyle>
            <a:lvl1pPr marL="0" indent="0">
              <a:buNone/>
              <a:defRPr sz="2800" baseline="0">
                <a:solidFill>
                  <a:schemeClr val="tx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Add Secondary Title in Keysight Gray (28 Pt)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10278880" y="6188076"/>
            <a:ext cx="1457389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accent5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8/25/2017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075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298" y="1075765"/>
            <a:ext cx="6854912" cy="737870"/>
          </a:xfrm>
        </p:spPr>
        <p:txBody>
          <a:bodyPr/>
          <a:lstStyle>
            <a:lvl1pPr>
              <a:defRPr sz="3200">
                <a:solidFill>
                  <a:srgbClr val="E90029"/>
                </a:solidFill>
              </a:defRPr>
            </a:lvl1pPr>
          </a:lstStyle>
          <a:p>
            <a:r>
              <a:rPr lang="en-US" dirty="0"/>
              <a:t>Agenda or Section Slide ONLY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298" y="2209801"/>
            <a:ext cx="6604133" cy="3430349"/>
          </a:xfrm>
        </p:spPr>
        <p:txBody>
          <a:bodyPr/>
          <a:lstStyle>
            <a:lvl2pPr>
              <a:spcBef>
                <a:spcPts val="1000"/>
              </a:spcBef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53975" y="1279531"/>
            <a:ext cx="1791802" cy="464185"/>
          </a:xfrm>
        </p:spPr>
        <p:txBody>
          <a:bodyPr anchor="b"/>
          <a:lstStyle>
            <a:lvl1pPr>
              <a:defRPr>
                <a:solidFill>
                  <a:srgbClr val="E90029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85390" y="1591366"/>
            <a:ext cx="367030" cy="155448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E90029"/>
                </a:solidFill>
              </a:defRPr>
            </a:lvl1pPr>
          </a:lstStyle>
          <a:p>
            <a:fld id="{6656E3A9-4FB0-41D1-9515-8E34363A365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6" name="TextBox 135"/>
          <p:cNvSpPr txBox="1"/>
          <p:nvPr/>
        </p:nvSpPr>
        <p:spPr>
          <a:xfrm>
            <a:off x="10275389" y="1591367"/>
            <a:ext cx="269374" cy="15234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>
              <a:lnSpc>
                <a:spcPct val="110000"/>
              </a:lnSpc>
            </a:pPr>
            <a:r>
              <a:rPr lang="en-US" sz="900" dirty="0">
                <a:solidFill>
                  <a:srgbClr val="E90029"/>
                </a:solidFill>
              </a:rPr>
              <a:t>Page</a:t>
            </a:r>
          </a:p>
        </p:txBody>
      </p:sp>
      <p:grpSp>
        <p:nvGrpSpPr>
          <p:cNvPr id="72" name="Group 71"/>
          <p:cNvGrpSpPr/>
          <p:nvPr/>
        </p:nvGrpSpPr>
        <p:grpSpPr>
          <a:xfrm>
            <a:off x="125446" y="335279"/>
            <a:ext cx="11936169" cy="1382395"/>
            <a:chOff x="125413" y="401319"/>
            <a:chExt cx="11933061" cy="1602777"/>
          </a:xfrm>
        </p:grpSpPr>
        <p:sp>
          <p:nvSpPr>
            <p:cNvPr id="73" name="Line 8"/>
            <p:cNvSpPr>
              <a:spLocks noChangeShapeType="1"/>
            </p:cNvSpPr>
            <p:nvPr/>
          </p:nvSpPr>
          <p:spPr bwMode="auto">
            <a:xfrm>
              <a:off x="506254" y="401320"/>
              <a:ext cx="0" cy="402336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37" name="Line 49"/>
            <p:cNvSpPr>
              <a:spLocks noChangeShapeType="1"/>
            </p:cNvSpPr>
            <p:nvPr/>
          </p:nvSpPr>
          <p:spPr bwMode="auto">
            <a:xfrm>
              <a:off x="5711081" y="401320"/>
              <a:ext cx="0" cy="402336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38" name="Line 57"/>
            <p:cNvSpPr>
              <a:spLocks noChangeShapeType="1"/>
            </p:cNvSpPr>
            <p:nvPr/>
          </p:nvSpPr>
          <p:spPr bwMode="auto">
            <a:xfrm>
              <a:off x="6726657" y="401320"/>
              <a:ext cx="0" cy="402336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>
              <a:off x="12541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0" name="Line 6"/>
            <p:cNvSpPr>
              <a:spLocks noChangeShapeType="1"/>
            </p:cNvSpPr>
            <p:nvPr/>
          </p:nvSpPr>
          <p:spPr bwMode="auto">
            <a:xfrm>
              <a:off x="25236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1" name="Line 7"/>
            <p:cNvSpPr>
              <a:spLocks noChangeShapeType="1"/>
            </p:cNvSpPr>
            <p:nvPr/>
          </p:nvSpPr>
          <p:spPr bwMode="auto">
            <a:xfrm>
              <a:off x="37930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2" name="Line 9"/>
            <p:cNvSpPr>
              <a:spLocks noChangeShapeType="1"/>
            </p:cNvSpPr>
            <p:nvPr/>
          </p:nvSpPr>
          <p:spPr bwMode="auto">
            <a:xfrm>
              <a:off x="63320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3" name="Line 10"/>
            <p:cNvSpPr>
              <a:spLocks noChangeShapeType="1"/>
            </p:cNvSpPr>
            <p:nvPr/>
          </p:nvSpPr>
          <p:spPr bwMode="auto">
            <a:xfrm>
              <a:off x="76014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4" name="Line 11"/>
            <p:cNvSpPr>
              <a:spLocks noChangeShapeType="1"/>
            </p:cNvSpPr>
            <p:nvPr/>
          </p:nvSpPr>
          <p:spPr bwMode="auto">
            <a:xfrm>
              <a:off x="88709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5" name="Line 12"/>
            <p:cNvSpPr>
              <a:spLocks noChangeShapeType="1"/>
            </p:cNvSpPr>
            <p:nvPr/>
          </p:nvSpPr>
          <p:spPr bwMode="auto">
            <a:xfrm>
              <a:off x="1014042" y="401319"/>
              <a:ext cx="0" cy="1602777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6" name="Line 13"/>
            <p:cNvSpPr>
              <a:spLocks noChangeShapeType="1"/>
            </p:cNvSpPr>
            <p:nvPr/>
          </p:nvSpPr>
          <p:spPr bwMode="auto">
            <a:xfrm>
              <a:off x="114098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7" name="Line 14"/>
            <p:cNvSpPr>
              <a:spLocks noChangeShapeType="1"/>
            </p:cNvSpPr>
            <p:nvPr/>
          </p:nvSpPr>
          <p:spPr bwMode="auto">
            <a:xfrm>
              <a:off x="126793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8" name="Line 15"/>
            <p:cNvSpPr>
              <a:spLocks noChangeShapeType="1"/>
            </p:cNvSpPr>
            <p:nvPr/>
          </p:nvSpPr>
          <p:spPr bwMode="auto">
            <a:xfrm>
              <a:off x="139488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9" name="Line 16"/>
            <p:cNvSpPr>
              <a:spLocks noChangeShapeType="1"/>
            </p:cNvSpPr>
            <p:nvPr/>
          </p:nvSpPr>
          <p:spPr bwMode="auto">
            <a:xfrm>
              <a:off x="152183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0" name="Line 17"/>
            <p:cNvSpPr>
              <a:spLocks noChangeShapeType="1"/>
            </p:cNvSpPr>
            <p:nvPr/>
          </p:nvSpPr>
          <p:spPr bwMode="auto">
            <a:xfrm>
              <a:off x="164877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1" name="Line 18"/>
            <p:cNvSpPr>
              <a:spLocks noChangeShapeType="1"/>
            </p:cNvSpPr>
            <p:nvPr/>
          </p:nvSpPr>
          <p:spPr bwMode="auto">
            <a:xfrm>
              <a:off x="177572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2" name="Line 19"/>
            <p:cNvSpPr>
              <a:spLocks noChangeShapeType="1"/>
            </p:cNvSpPr>
            <p:nvPr/>
          </p:nvSpPr>
          <p:spPr bwMode="auto">
            <a:xfrm>
              <a:off x="190267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3" name="Line 20"/>
            <p:cNvSpPr>
              <a:spLocks noChangeShapeType="1"/>
            </p:cNvSpPr>
            <p:nvPr/>
          </p:nvSpPr>
          <p:spPr bwMode="auto">
            <a:xfrm>
              <a:off x="202961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4" name="Line 21"/>
            <p:cNvSpPr>
              <a:spLocks noChangeShapeType="1"/>
            </p:cNvSpPr>
            <p:nvPr/>
          </p:nvSpPr>
          <p:spPr bwMode="auto">
            <a:xfrm>
              <a:off x="215656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5" name="Line 22"/>
            <p:cNvSpPr>
              <a:spLocks noChangeShapeType="1"/>
            </p:cNvSpPr>
            <p:nvPr/>
          </p:nvSpPr>
          <p:spPr bwMode="auto">
            <a:xfrm>
              <a:off x="228351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6" name="Line 23"/>
            <p:cNvSpPr>
              <a:spLocks noChangeShapeType="1"/>
            </p:cNvSpPr>
            <p:nvPr/>
          </p:nvSpPr>
          <p:spPr bwMode="auto">
            <a:xfrm>
              <a:off x="241045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7" name="Line 24"/>
            <p:cNvSpPr>
              <a:spLocks noChangeShapeType="1"/>
            </p:cNvSpPr>
            <p:nvPr/>
          </p:nvSpPr>
          <p:spPr bwMode="auto">
            <a:xfrm>
              <a:off x="253740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8" name="Line 25"/>
            <p:cNvSpPr>
              <a:spLocks noChangeShapeType="1"/>
            </p:cNvSpPr>
            <p:nvPr/>
          </p:nvSpPr>
          <p:spPr bwMode="auto">
            <a:xfrm>
              <a:off x="266435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9" name="Line 26"/>
            <p:cNvSpPr>
              <a:spLocks noChangeShapeType="1"/>
            </p:cNvSpPr>
            <p:nvPr/>
          </p:nvSpPr>
          <p:spPr bwMode="auto">
            <a:xfrm>
              <a:off x="279130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0" name="Line 27"/>
            <p:cNvSpPr>
              <a:spLocks noChangeShapeType="1"/>
            </p:cNvSpPr>
            <p:nvPr/>
          </p:nvSpPr>
          <p:spPr bwMode="auto">
            <a:xfrm>
              <a:off x="291824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1" name="Line 28"/>
            <p:cNvSpPr>
              <a:spLocks noChangeShapeType="1"/>
            </p:cNvSpPr>
            <p:nvPr/>
          </p:nvSpPr>
          <p:spPr bwMode="auto">
            <a:xfrm>
              <a:off x="304519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2" name="Line 29"/>
            <p:cNvSpPr>
              <a:spLocks noChangeShapeType="1"/>
            </p:cNvSpPr>
            <p:nvPr/>
          </p:nvSpPr>
          <p:spPr bwMode="auto">
            <a:xfrm>
              <a:off x="317214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3" name="Line 30"/>
            <p:cNvSpPr>
              <a:spLocks noChangeShapeType="1"/>
            </p:cNvSpPr>
            <p:nvPr/>
          </p:nvSpPr>
          <p:spPr bwMode="auto">
            <a:xfrm>
              <a:off x="329908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4" name="Line 31"/>
            <p:cNvSpPr>
              <a:spLocks noChangeShapeType="1"/>
            </p:cNvSpPr>
            <p:nvPr/>
          </p:nvSpPr>
          <p:spPr bwMode="auto">
            <a:xfrm>
              <a:off x="342603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5" name="Line 32"/>
            <p:cNvSpPr>
              <a:spLocks noChangeShapeType="1"/>
            </p:cNvSpPr>
            <p:nvPr/>
          </p:nvSpPr>
          <p:spPr bwMode="auto">
            <a:xfrm>
              <a:off x="355298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6" name="Line 33"/>
            <p:cNvSpPr>
              <a:spLocks noChangeShapeType="1"/>
            </p:cNvSpPr>
            <p:nvPr/>
          </p:nvSpPr>
          <p:spPr bwMode="auto">
            <a:xfrm>
              <a:off x="367992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7" name="Line 34"/>
            <p:cNvSpPr>
              <a:spLocks noChangeShapeType="1"/>
            </p:cNvSpPr>
            <p:nvPr/>
          </p:nvSpPr>
          <p:spPr bwMode="auto">
            <a:xfrm>
              <a:off x="380687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8" name="Line 35"/>
            <p:cNvSpPr>
              <a:spLocks noChangeShapeType="1"/>
            </p:cNvSpPr>
            <p:nvPr/>
          </p:nvSpPr>
          <p:spPr bwMode="auto">
            <a:xfrm>
              <a:off x="393382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9" name="Line 36"/>
            <p:cNvSpPr>
              <a:spLocks noChangeShapeType="1"/>
            </p:cNvSpPr>
            <p:nvPr/>
          </p:nvSpPr>
          <p:spPr bwMode="auto">
            <a:xfrm>
              <a:off x="406077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0" name="Line 37"/>
            <p:cNvSpPr>
              <a:spLocks noChangeShapeType="1"/>
            </p:cNvSpPr>
            <p:nvPr/>
          </p:nvSpPr>
          <p:spPr bwMode="auto">
            <a:xfrm>
              <a:off x="418771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1" name="Line 38"/>
            <p:cNvSpPr>
              <a:spLocks noChangeShapeType="1"/>
            </p:cNvSpPr>
            <p:nvPr/>
          </p:nvSpPr>
          <p:spPr bwMode="auto">
            <a:xfrm>
              <a:off x="431466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2" name="Line 39"/>
            <p:cNvSpPr>
              <a:spLocks noChangeShapeType="1"/>
            </p:cNvSpPr>
            <p:nvPr/>
          </p:nvSpPr>
          <p:spPr bwMode="auto">
            <a:xfrm>
              <a:off x="444161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3" name="Line 40"/>
            <p:cNvSpPr>
              <a:spLocks noChangeShapeType="1"/>
            </p:cNvSpPr>
            <p:nvPr/>
          </p:nvSpPr>
          <p:spPr bwMode="auto">
            <a:xfrm>
              <a:off x="456855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4" name="Line 41"/>
            <p:cNvSpPr>
              <a:spLocks noChangeShapeType="1"/>
            </p:cNvSpPr>
            <p:nvPr/>
          </p:nvSpPr>
          <p:spPr bwMode="auto">
            <a:xfrm>
              <a:off x="469550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5" name="Line 42"/>
            <p:cNvSpPr>
              <a:spLocks noChangeShapeType="1"/>
            </p:cNvSpPr>
            <p:nvPr/>
          </p:nvSpPr>
          <p:spPr bwMode="auto">
            <a:xfrm>
              <a:off x="482245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6" name="Line 43"/>
            <p:cNvSpPr>
              <a:spLocks noChangeShapeType="1"/>
            </p:cNvSpPr>
            <p:nvPr/>
          </p:nvSpPr>
          <p:spPr bwMode="auto">
            <a:xfrm>
              <a:off x="494939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7" name="Line 44"/>
            <p:cNvSpPr>
              <a:spLocks noChangeShapeType="1"/>
            </p:cNvSpPr>
            <p:nvPr/>
          </p:nvSpPr>
          <p:spPr bwMode="auto">
            <a:xfrm>
              <a:off x="507634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8" name="Line 45"/>
            <p:cNvSpPr>
              <a:spLocks noChangeShapeType="1"/>
            </p:cNvSpPr>
            <p:nvPr/>
          </p:nvSpPr>
          <p:spPr bwMode="auto">
            <a:xfrm>
              <a:off x="520329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9" name="Line 46"/>
            <p:cNvSpPr>
              <a:spLocks noChangeShapeType="1"/>
            </p:cNvSpPr>
            <p:nvPr/>
          </p:nvSpPr>
          <p:spPr bwMode="auto">
            <a:xfrm>
              <a:off x="533024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0" name="Line 47"/>
            <p:cNvSpPr>
              <a:spLocks noChangeShapeType="1"/>
            </p:cNvSpPr>
            <p:nvPr/>
          </p:nvSpPr>
          <p:spPr bwMode="auto">
            <a:xfrm>
              <a:off x="545718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1" name="Line 48"/>
            <p:cNvSpPr>
              <a:spLocks noChangeShapeType="1"/>
            </p:cNvSpPr>
            <p:nvPr/>
          </p:nvSpPr>
          <p:spPr bwMode="auto">
            <a:xfrm>
              <a:off x="558413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2" name="Line 50"/>
            <p:cNvSpPr>
              <a:spLocks noChangeShapeType="1"/>
            </p:cNvSpPr>
            <p:nvPr/>
          </p:nvSpPr>
          <p:spPr bwMode="auto">
            <a:xfrm>
              <a:off x="583802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3" name="Line 51"/>
            <p:cNvSpPr>
              <a:spLocks noChangeShapeType="1"/>
            </p:cNvSpPr>
            <p:nvPr/>
          </p:nvSpPr>
          <p:spPr bwMode="auto">
            <a:xfrm>
              <a:off x="596497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4" name="Line 52"/>
            <p:cNvSpPr>
              <a:spLocks noChangeShapeType="1"/>
            </p:cNvSpPr>
            <p:nvPr/>
          </p:nvSpPr>
          <p:spPr bwMode="auto">
            <a:xfrm>
              <a:off x="609192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5" name="Line 53"/>
            <p:cNvSpPr>
              <a:spLocks noChangeShapeType="1"/>
            </p:cNvSpPr>
            <p:nvPr/>
          </p:nvSpPr>
          <p:spPr bwMode="auto">
            <a:xfrm>
              <a:off x="621886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6" name="Line 54"/>
            <p:cNvSpPr>
              <a:spLocks noChangeShapeType="1"/>
            </p:cNvSpPr>
            <p:nvPr/>
          </p:nvSpPr>
          <p:spPr bwMode="auto">
            <a:xfrm>
              <a:off x="634581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7" name="Line 55"/>
            <p:cNvSpPr>
              <a:spLocks noChangeShapeType="1"/>
            </p:cNvSpPr>
            <p:nvPr/>
          </p:nvSpPr>
          <p:spPr bwMode="auto">
            <a:xfrm>
              <a:off x="647276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8" name="Line 56"/>
            <p:cNvSpPr>
              <a:spLocks noChangeShapeType="1"/>
            </p:cNvSpPr>
            <p:nvPr/>
          </p:nvSpPr>
          <p:spPr bwMode="auto">
            <a:xfrm>
              <a:off x="659971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9" name="Line 58"/>
            <p:cNvSpPr>
              <a:spLocks noChangeShapeType="1"/>
            </p:cNvSpPr>
            <p:nvPr/>
          </p:nvSpPr>
          <p:spPr bwMode="auto">
            <a:xfrm>
              <a:off x="685360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0" name="Line 59"/>
            <p:cNvSpPr>
              <a:spLocks noChangeShapeType="1"/>
            </p:cNvSpPr>
            <p:nvPr/>
          </p:nvSpPr>
          <p:spPr bwMode="auto">
            <a:xfrm>
              <a:off x="698055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1" name="Line 60"/>
            <p:cNvSpPr>
              <a:spLocks noChangeShapeType="1"/>
            </p:cNvSpPr>
            <p:nvPr/>
          </p:nvSpPr>
          <p:spPr bwMode="auto">
            <a:xfrm>
              <a:off x="7107498" y="40433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2" name="Line 61"/>
            <p:cNvSpPr>
              <a:spLocks noChangeShapeType="1"/>
            </p:cNvSpPr>
            <p:nvPr/>
          </p:nvSpPr>
          <p:spPr bwMode="auto">
            <a:xfrm>
              <a:off x="723444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3" name="Line 62"/>
            <p:cNvSpPr>
              <a:spLocks noChangeShapeType="1"/>
            </p:cNvSpPr>
            <p:nvPr/>
          </p:nvSpPr>
          <p:spPr bwMode="auto">
            <a:xfrm>
              <a:off x="736139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4" name="Line 63"/>
            <p:cNvSpPr>
              <a:spLocks noChangeShapeType="1"/>
            </p:cNvSpPr>
            <p:nvPr/>
          </p:nvSpPr>
          <p:spPr bwMode="auto">
            <a:xfrm>
              <a:off x="748833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5" name="Line 64"/>
            <p:cNvSpPr>
              <a:spLocks noChangeShapeType="1"/>
            </p:cNvSpPr>
            <p:nvPr/>
          </p:nvSpPr>
          <p:spPr bwMode="auto">
            <a:xfrm>
              <a:off x="761528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6" name="Line 8"/>
            <p:cNvSpPr>
              <a:spLocks noChangeShapeType="1"/>
            </p:cNvSpPr>
            <p:nvPr/>
          </p:nvSpPr>
          <p:spPr bwMode="auto">
            <a:xfrm>
              <a:off x="8123074" y="401319"/>
              <a:ext cx="0" cy="1600863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7" name="Line 5"/>
            <p:cNvSpPr>
              <a:spLocks noChangeShapeType="1"/>
            </p:cNvSpPr>
            <p:nvPr/>
          </p:nvSpPr>
          <p:spPr bwMode="auto">
            <a:xfrm>
              <a:off x="774223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8" name="Line 6"/>
            <p:cNvSpPr>
              <a:spLocks noChangeShapeType="1"/>
            </p:cNvSpPr>
            <p:nvPr/>
          </p:nvSpPr>
          <p:spPr bwMode="auto">
            <a:xfrm>
              <a:off x="786918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9" name="Line 7"/>
            <p:cNvSpPr>
              <a:spLocks noChangeShapeType="1"/>
            </p:cNvSpPr>
            <p:nvPr/>
          </p:nvSpPr>
          <p:spPr bwMode="auto">
            <a:xfrm>
              <a:off x="799612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0" name="Line 9"/>
            <p:cNvSpPr>
              <a:spLocks noChangeShapeType="1"/>
            </p:cNvSpPr>
            <p:nvPr/>
          </p:nvSpPr>
          <p:spPr bwMode="auto">
            <a:xfrm>
              <a:off x="825002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1" name="Line 10"/>
            <p:cNvSpPr>
              <a:spLocks noChangeShapeType="1"/>
            </p:cNvSpPr>
            <p:nvPr/>
          </p:nvSpPr>
          <p:spPr bwMode="auto">
            <a:xfrm>
              <a:off x="837696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2" name="Line 11"/>
            <p:cNvSpPr>
              <a:spLocks noChangeShapeType="1"/>
            </p:cNvSpPr>
            <p:nvPr/>
          </p:nvSpPr>
          <p:spPr bwMode="auto">
            <a:xfrm>
              <a:off x="850391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3" name="Line 12"/>
            <p:cNvSpPr>
              <a:spLocks noChangeShapeType="1"/>
            </p:cNvSpPr>
            <p:nvPr/>
          </p:nvSpPr>
          <p:spPr bwMode="auto">
            <a:xfrm>
              <a:off x="863086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4" name="Line 13"/>
            <p:cNvSpPr>
              <a:spLocks noChangeShapeType="1"/>
            </p:cNvSpPr>
            <p:nvPr/>
          </p:nvSpPr>
          <p:spPr bwMode="auto">
            <a:xfrm>
              <a:off x="875780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5" name="Line 14"/>
            <p:cNvSpPr>
              <a:spLocks noChangeShapeType="1"/>
            </p:cNvSpPr>
            <p:nvPr/>
          </p:nvSpPr>
          <p:spPr bwMode="auto">
            <a:xfrm>
              <a:off x="888475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6" name="Line 15"/>
            <p:cNvSpPr>
              <a:spLocks noChangeShapeType="1"/>
            </p:cNvSpPr>
            <p:nvPr/>
          </p:nvSpPr>
          <p:spPr bwMode="auto">
            <a:xfrm>
              <a:off x="901170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7" name="Line 16"/>
            <p:cNvSpPr>
              <a:spLocks noChangeShapeType="1"/>
            </p:cNvSpPr>
            <p:nvPr/>
          </p:nvSpPr>
          <p:spPr bwMode="auto">
            <a:xfrm>
              <a:off x="913865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8" name="Line 17"/>
            <p:cNvSpPr>
              <a:spLocks noChangeShapeType="1"/>
            </p:cNvSpPr>
            <p:nvPr/>
          </p:nvSpPr>
          <p:spPr bwMode="auto">
            <a:xfrm>
              <a:off x="926559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9" name="Line 18"/>
            <p:cNvSpPr>
              <a:spLocks noChangeShapeType="1"/>
            </p:cNvSpPr>
            <p:nvPr/>
          </p:nvSpPr>
          <p:spPr bwMode="auto">
            <a:xfrm>
              <a:off x="939254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0" name="Line 19"/>
            <p:cNvSpPr>
              <a:spLocks noChangeShapeType="1"/>
            </p:cNvSpPr>
            <p:nvPr/>
          </p:nvSpPr>
          <p:spPr bwMode="auto">
            <a:xfrm>
              <a:off x="951949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1" name="Line 20"/>
            <p:cNvSpPr>
              <a:spLocks noChangeShapeType="1"/>
            </p:cNvSpPr>
            <p:nvPr/>
          </p:nvSpPr>
          <p:spPr bwMode="auto">
            <a:xfrm>
              <a:off x="964643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2" name="Line 21"/>
            <p:cNvSpPr>
              <a:spLocks noChangeShapeType="1"/>
            </p:cNvSpPr>
            <p:nvPr/>
          </p:nvSpPr>
          <p:spPr bwMode="auto">
            <a:xfrm>
              <a:off x="977338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3" name="Line 22"/>
            <p:cNvSpPr>
              <a:spLocks noChangeShapeType="1"/>
            </p:cNvSpPr>
            <p:nvPr/>
          </p:nvSpPr>
          <p:spPr bwMode="auto">
            <a:xfrm>
              <a:off x="990033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4" name="Line 23"/>
            <p:cNvSpPr>
              <a:spLocks noChangeShapeType="1"/>
            </p:cNvSpPr>
            <p:nvPr/>
          </p:nvSpPr>
          <p:spPr bwMode="auto">
            <a:xfrm>
              <a:off x="1002727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5" name="Line 24"/>
            <p:cNvSpPr>
              <a:spLocks noChangeShapeType="1"/>
            </p:cNvSpPr>
            <p:nvPr/>
          </p:nvSpPr>
          <p:spPr bwMode="auto">
            <a:xfrm>
              <a:off x="10154226" y="401320"/>
              <a:ext cx="0" cy="1600863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6" name="Line 25"/>
            <p:cNvSpPr>
              <a:spLocks noChangeShapeType="1"/>
            </p:cNvSpPr>
            <p:nvPr/>
          </p:nvSpPr>
          <p:spPr bwMode="auto">
            <a:xfrm>
              <a:off x="1028117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7" name="Line 26"/>
            <p:cNvSpPr>
              <a:spLocks noChangeShapeType="1"/>
            </p:cNvSpPr>
            <p:nvPr/>
          </p:nvSpPr>
          <p:spPr bwMode="auto">
            <a:xfrm>
              <a:off x="1040812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8" name="Line 27"/>
            <p:cNvSpPr>
              <a:spLocks noChangeShapeType="1"/>
            </p:cNvSpPr>
            <p:nvPr/>
          </p:nvSpPr>
          <p:spPr bwMode="auto">
            <a:xfrm>
              <a:off x="1053506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9" name="Line 28"/>
            <p:cNvSpPr>
              <a:spLocks noChangeShapeType="1"/>
            </p:cNvSpPr>
            <p:nvPr/>
          </p:nvSpPr>
          <p:spPr bwMode="auto">
            <a:xfrm>
              <a:off x="1066201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0" name="Line 29"/>
            <p:cNvSpPr>
              <a:spLocks noChangeShapeType="1"/>
            </p:cNvSpPr>
            <p:nvPr/>
          </p:nvSpPr>
          <p:spPr bwMode="auto">
            <a:xfrm>
              <a:off x="1078896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1" name="Line 30"/>
            <p:cNvSpPr>
              <a:spLocks noChangeShapeType="1"/>
            </p:cNvSpPr>
            <p:nvPr/>
          </p:nvSpPr>
          <p:spPr bwMode="auto">
            <a:xfrm>
              <a:off x="1091590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2" name="Line 31"/>
            <p:cNvSpPr>
              <a:spLocks noChangeShapeType="1"/>
            </p:cNvSpPr>
            <p:nvPr/>
          </p:nvSpPr>
          <p:spPr bwMode="auto">
            <a:xfrm>
              <a:off x="1104285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3" name="Line 32"/>
            <p:cNvSpPr>
              <a:spLocks noChangeShapeType="1"/>
            </p:cNvSpPr>
            <p:nvPr/>
          </p:nvSpPr>
          <p:spPr bwMode="auto">
            <a:xfrm>
              <a:off x="1116980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4" name="Line 33"/>
            <p:cNvSpPr>
              <a:spLocks noChangeShapeType="1"/>
            </p:cNvSpPr>
            <p:nvPr/>
          </p:nvSpPr>
          <p:spPr bwMode="auto">
            <a:xfrm>
              <a:off x="1129674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5" name="Line 34"/>
            <p:cNvSpPr>
              <a:spLocks noChangeShapeType="1"/>
            </p:cNvSpPr>
            <p:nvPr/>
          </p:nvSpPr>
          <p:spPr bwMode="auto">
            <a:xfrm>
              <a:off x="1142369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6" name="Line 35"/>
            <p:cNvSpPr>
              <a:spLocks noChangeShapeType="1"/>
            </p:cNvSpPr>
            <p:nvPr/>
          </p:nvSpPr>
          <p:spPr bwMode="auto">
            <a:xfrm>
              <a:off x="1155064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7" name="Line 36"/>
            <p:cNvSpPr>
              <a:spLocks noChangeShapeType="1"/>
            </p:cNvSpPr>
            <p:nvPr/>
          </p:nvSpPr>
          <p:spPr bwMode="auto">
            <a:xfrm>
              <a:off x="1167759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8" name="Line 37"/>
            <p:cNvSpPr>
              <a:spLocks noChangeShapeType="1"/>
            </p:cNvSpPr>
            <p:nvPr/>
          </p:nvSpPr>
          <p:spPr bwMode="auto">
            <a:xfrm>
              <a:off x="1180453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9" name="Line 38"/>
            <p:cNvSpPr>
              <a:spLocks noChangeShapeType="1"/>
            </p:cNvSpPr>
            <p:nvPr/>
          </p:nvSpPr>
          <p:spPr bwMode="auto">
            <a:xfrm>
              <a:off x="1193148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30" name="Line 39"/>
            <p:cNvSpPr>
              <a:spLocks noChangeShapeType="1"/>
            </p:cNvSpPr>
            <p:nvPr/>
          </p:nvSpPr>
          <p:spPr bwMode="auto">
            <a:xfrm>
              <a:off x="1205847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</p:grpSp>
      <p:pic>
        <p:nvPicPr>
          <p:cNvPr id="105" name="Picture 10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96" y="6226176"/>
            <a:ext cx="1833130" cy="423547"/>
          </a:xfrm>
          <a:prstGeom prst="rect">
            <a:avLst/>
          </a:prstGeom>
        </p:spPr>
      </p:pic>
      <p:sp>
        <p:nvSpPr>
          <p:cNvPr id="107" name="Date Placeholder 3"/>
          <p:cNvSpPr>
            <a:spLocks noGrp="1"/>
          </p:cNvSpPr>
          <p:nvPr>
            <p:ph type="dt" sz="half" idx="2"/>
          </p:nvPr>
        </p:nvSpPr>
        <p:spPr>
          <a:xfrm>
            <a:off x="10278880" y="1235076"/>
            <a:ext cx="1457389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accent5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8/25/2017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302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261" y="246050"/>
            <a:ext cx="11332008" cy="514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02856" y="760400"/>
            <a:ext cx="11304864" cy="457200"/>
          </a:xfrm>
        </p:spPr>
        <p:txBody>
          <a:bodyPr/>
          <a:lstStyle>
            <a:lvl1pPr marL="0" indent="0">
              <a:buNone/>
              <a:defRPr sz="2800" baseline="0">
                <a:solidFill>
                  <a:schemeClr val="tx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Add Secondary Title in Keysight Gray (28 Pt)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10278880" y="6188076"/>
            <a:ext cx="1457389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accent5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8/25/2017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329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10278880" y="6188076"/>
            <a:ext cx="1457389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accent5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8/25/2017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295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4887" y="400050"/>
            <a:ext cx="9015537" cy="73787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5732" y="1717675"/>
            <a:ext cx="9016915" cy="39306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78880" y="6188076"/>
            <a:ext cx="1457389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accent5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8/25/2017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53021" y="6346878"/>
            <a:ext cx="1905560" cy="358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rgbClr val="E90029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10280468" y="6553252"/>
            <a:ext cx="269374" cy="15234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>
              <a:lnSpc>
                <a:spcPct val="110000"/>
              </a:lnSpc>
            </a:pPr>
            <a:r>
              <a:rPr lang="en-US" sz="900" dirty="0">
                <a:solidFill>
                  <a:srgbClr val="E90029"/>
                </a:solidFill>
              </a:rPr>
              <a:t>Page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125353" y="6431280"/>
            <a:ext cx="2035070" cy="274320"/>
            <a:chOff x="8123237" y="6172200"/>
            <a:chExt cx="2034540" cy="274320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8123237" y="6172200"/>
              <a:ext cx="0" cy="274320"/>
            </a:xfrm>
            <a:prstGeom prst="line">
              <a:avLst/>
            </a:prstGeom>
            <a:ln w="63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10157777" y="6172200"/>
              <a:ext cx="0" cy="274320"/>
            </a:xfrm>
            <a:prstGeom prst="line">
              <a:avLst/>
            </a:prstGeom>
            <a:ln w="63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0288092" y="6400902"/>
            <a:ext cx="65" cy="3046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>
              <a:lnSpc>
                <a:spcPct val="110000"/>
              </a:lnSpc>
            </a:pPr>
            <a:endParaRPr lang="en-US" sz="900" dirty="0">
              <a:solidFill>
                <a:srgbClr val="E90029"/>
              </a:solidFill>
            </a:endParaRPr>
          </a:p>
          <a:p>
            <a:pPr>
              <a:lnSpc>
                <a:spcPct val="110000"/>
              </a:lnSpc>
            </a:pPr>
            <a:endParaRPr lang="en-US" sz="900" dirty="0">
              <a:solidFill>
                <a:srgbClr val="E90029"/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464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6" r:id="rId3"/>
    <p:sldLayoutId id="2147483673" r:id="rId4"/>
    <p:sldLayoutId id="214748367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E90029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87375" indent="-169863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-155575" algn="l" defTabSz="893763" rtl="0" eaLnBrk="1" latinLnBrk="0" hangingPunct="1">
        <a:spcBef>
          <a:spcPts val="600"/>
        </a:spcBef>
        <a:buClr>
          <a:srgbClr val="9C9C9C"/>
        </a:buClr>
        <a:buFont typeface="Arial" panose="020B0604020202020204" pitchFamily="34" charset="0"/>
        <a:buChar char="-"/>
        <a:defRPr sz="1800" kern="1200">
          <a:solidFill>
            <a:srgbClr val="9C9C9C"/>
          </a:solidFill>
          <a:latin typeface="+mn-lt"/>
          <a:ea typeface="+mn-ea"/>
          <a:cs typeface="+mn-cs"/>
        </a:defRPr>
      </a:lvl3pPr>
      <a:lvl4pPr marL="1200150" indent="-184150" algn="l" defTabSz="914400" rtl="0" eaLnBrk="1" latinLnBrk="0" hangingPunct="1">
        <a:spcBef>
          <a:spcPts val="4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indent="-171450" algn="l" defTabSz="914400" rtl="0" eaLnBrk="1" latinLnBrk="0" hangingPunct="1">
        <a:spcBef>
          <a:spcPts val="300"/>
        </a:spcBef>
        <a:buFont typeface="Arial" pitchFamily="34" charset="0"/>
        <a:buChar char="-"/>
        <a:defRPr sz="1400" kern="1200">
          <a:solidFill>
            <a:srgbClr val="9C9C9C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84/Docs/R4-1707129.zip" TargetMode="External"/><Relationship Id="rId7" Type="http://schemas.openxmlformats.org/officeDocument/2006/relationships/hyperlink" Target="http://www.3gpp.org/ftp/TSG_RAN/WG4_Radio/TSGR4_84/Docs/R4-170817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84/Docs/R4-1707348.zip" TargetMode="External"/><Relationship Id="rId5" Type="http://schemas.openxmlformats.org/officeDocument/2006/relationships/hyperlink" Target="http://www.3gpp.org/ftp/TSG_RAN/WG4_Radio/TSGR4_84/Docs/R4-1707131.zip" TargetMode="External"/><Relationship Id="rId4" Type="http://schemas.openxmlformats.org/officeDocument/2006/relationships/hyperlink" Target="http://www.3gpp.org/ftp/TSG_RAN/WG4_Radio/TSGR4_84/Docs/R4-1707130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85730" y="114782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264275" algn="r"/>
                <a:tab pos="6480810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TSG-RAN WG4 Meeting #84			R4-1708556</a:t>
            </a:r>
            <a:endParaRPr lang="en-GB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Berlin, Germany, 21 – 25 Aug 2017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85730" y="2525874"/>
            <a:ext cx="9395792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</a:rPr>
              <a:t>Source:	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</a:rPr>
              <a:t>Keysight Technologies, Rohde &amp; Schwarz, Anritsu, Spirent, Bluetest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</a:rPr>
              <a:t>Title:	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WF on channel modelling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</a:rPr>
              <a:t>	9.7.3.1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</a:rPr>
              <a:t>	Approval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0588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Use 38.901 CDL table structure and methods for scaling</a:t>
            </a:r>
          </a:p>
          <a:p>
            <a:r>
              <a:rPr lang="en-GB" dirty="0"/>
              <a:t>Use of TDLs is not precluded</a:t>
            </a:r>
          </a:p>
          <a:p>
            <a:r>
              <a:rPr lang="en-GB" dirty="0"/>
              <a:t>Recommendations</a:t>
            </a:r>
          </a:p>
          <a:p>
            <a:pPr lvl="1"/>
            <a:r>
              <a:rPr lang="en-GB" dirty="0"/>
              <a:t>Move discussion on channel models into RRM/demod WI</a:t>
            </a:r>
          </a:p>
          <a:p>
            <a:pPr lvl="1"/>
            <a:r>
              <a:rPr lang="en-GB" dirty="0"/>
              <a:t>Channel model realizations should be test case specific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53021" y="6346878"/>
            <a:ext cx="1905560" cy="358723"/>
          </a:xfrm>
        </p:spPr>
        <p:txBody>
          <a:bodyPr/>
          <a:lstStyle/>
          <a:p>
            <a:r>
              <a:rPr lang="en-GB" dirty="0"/>
              <a:t>R4-1708556</a:t>
            </a:r>
          </a:p>
          <a:p>
            <a:r>
              <a:rPr lang="en-GB" dirty="0"/>
              <a:t>WF on channel modelling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38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Decisions to be made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dirty="0"/>
              <a:t>Scenarios</a:t>
            </a:r>
          </a:p>
          <a:p>
            <a:pPr lvl="2"/>
            <a:r>
              <a:rPr lang="en-GB" dirty="0"/>
              <a:t>NLOS/LOS, [indoor office, [street canyon] …, delay spread (ISD)</a:t>
            </a:r>
          </a:p>
          <a:p>
            <a:pPr lvl="1"/>
            <a:r>
              <a:rPr lang="en-GB" dirty="0"/>
              <a:t>Cluster count and AoA</a:t>
            </a:r>
          </a:p>
          <a:p>
            <a:pPr lvl="2"/>
            <a:r>
              <a:rPr lang="en-GB" dirty="0"/>
              <a:t>Use sources such as mmMAGIC, NYUSIM to create channel model realizations within the framework of 38.901</a:t>
            </a:r>
          </a:p>
          <a:p>
            <a:pPr lvl="1"/>
            <a:r>
              <a:rPr lang="en-GB" dirty="0"/>
              <a:t>Angular translation and scaling</a:t>
            </a:r>
          </a:p>
          <a:p>
            <a:pPr lvl="1"/>
            <a:r>
              <a:rPr lang="en-GB" dirty="0"/>
              <a:t>UE speed and direction</a:t>
            </a:r>
          </a:p>
          <a:p>
            <a:pPr lvl="1"/>
            <a:r>
              <a:rPr lang="en-GB" dirty="0"/>
              <a:t>TX antenna pattern</a:t>
            </a:r>
          </a:p>
          <a:p>
            <a:pPr lvl="1"/>
            <a:r>
              <a:rPr lang="en-GB" dirty="0"/>
              <a:t>Dynamic channel models for RRM</a:t>
            </a:r>
          </a:p>
          <a:p>
            <a:pPr lvl="1"/>
            <a:endParaRPr lang="en-GB" dirty="0"/>
          </a:p>
          <a:p>
            <a:r>
              <a:rPr lang="en-GB" dirty="0"/>
              <a:t>How to apply Tx antenna pattern to 38.901 is FFS</a:t>
            </a:r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53021" y="6346878"/>
            <a:ext cx="1905560" cy="358723"/>
          </a:xfrm>
        </p:spPr>
        <p:txBody>
          <a:bodyPr/>
          <a:lstStyle/>
          <a:p>
            <a:r>
              <a:rPr lang="en-GB" dirty="0"/>
              <a:t>R4-1708556</a:t>
            </a:r>
          </a:p>
          <a:p>
            <a:r>
              <a:rPr lang="en-GB" dirty="0"/>
              <a:t>WF on channel modelling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251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Input documents</a:t>
            </a:r>
            <a:endParaRPr lang="ja-JP" alt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R4-1708556</a:t>
            </a:r>
          </a:p>
          <a:p>
            <a:r>
              <a:rPr lang="en-GB" dirty="0"/>
              <a:t>WF on channel modelling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following Tdocs were presented on channel modelling</a:t>
            </a:r>
          </a:p>
        </p:txBody>
      </p:sp>
      <p:graphicFrame>
        <p:nvGraphicFramePr>
          <p:cNvPr id="1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0946351"/>
              </p:ext>
            </p:extLst>
          </p:nvPr>
        </p:nvGraphicFramePr>
        <p:xfrm>
          <a:off x="410187" y="2454441"/>
          <a:ext cx="11448435" cy="3657600"/>
        </p:xfrm>
        <a:graphic>
          <a:graphicData uri="http://schemas.openxmlformats.org/drawingml/2006/table">
            <a:tbl>
              <a:tblPr/>
              <a:tblGrid>
                <a:gridCol w="481911">
                  <a:extLst>
                    <a:ext uri="{9D8B030D-6E8A-4147-A177-3AD203B41FA5}">
                      <a16:colId xmlns:a16="http://schemas.microsoft.com/office/drawing/2014/main" val="2822419719"/>
                    </a:ext>
                  </a:extLst>
                </a:gridCol>
                <a:gridCol w="1471961">
                  <a:extLst>
                    <a:ext uri="{9D8B030D-6E8A-4147-A177-3AD203B41FA5}">
                      <a16:colId xmlns:a16="http://schemas.microsoft.com/office/drawing/2014/main" val="2803093329"/>
                    </a:ext>
                  </a:extLst>
                </a:gridCol>
                <a:gridCol w="7357193">
                  <a:extLst>
                    <a:ext uri="{9D8B030D-6E8A-4147-A177-3AD203B41FA5}">
                      <a16:colId xmlns:a16="http://schemas.microsoft.com/office/drawing/2014/main" val="2579129347"/>
                    </a:ext>
                  </a:extLst>
                </a:gridCol>
                <a:gridCol w="2137370">
                  <a:extLst>
                    <a:ext uri="{9D8B030D-6E8A-4147-A177-3AD203B41FA5}">
                      <a16:colId xmlns:a16="http://schemas.microsoft.com/office/drawing/2014/main" val="14566548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[1]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R4-1707129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Reduced complexity millimeter wave OTA channel models evaluation candidates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Azimuth Systems Incorporated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226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[2]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R4-1707130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Metrics for comparing reduced complexity models for millimeter-wave OTA demodulator testing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Azimuth Systems Incorporated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2538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[3]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R4-1707131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Evaluation of reduced complexity millimeter wave OTA channel models for UE demod testing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Azimuth Systems Incorporated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35171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[4]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R4-1707348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Modelling for RAN4 RRM and Demodulation Testing 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Spirent Communications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6432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[5]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R4-1708176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Model for OTA RRM/Demod Testing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Keysight Technologies UK Ltd</a:t>
                      </a:r>
                    </a:p>
                  </a:txBody>
                  <a:tcPr marL="96441" marR="96441" marT="91440" marB="91440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765120"/>
                  </a:ext>
                </a:extLst>
              </a:tr>
            </a:tbl>
          </a:graphicData>
        </a:graphic>
      </p:graphicFrame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994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NR AH # 2 WF R4-1706909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CDL models and procedure for co-efficient generation are defined in 7.7.1 of 38.901 and require decision to be made on several parameters.</a:t>
            </a:r>
          </a:p>
          <a:p>
            <a:endParaRPr lang="en-GB" dirty="0"/>
          </a:p>
          <a:p>
            <a:r>
              <a:rPr lang="en-GB" dirty="0"/>
              <a:t>Key input parameters to decide are</a:t>
            </a:r>
          </a:p>
          <a:p>
            <a:pPr lvl="1"/>
            <a:r>
              <a:rPr lang="en-GB" dirty="0"/>
              <a:t>Carrier frequency</a:t>
            </a:r>
          </a:p>
          <a:p>
            <a:pPr lvl="1"/>
            <a:r>
              <a:rPr lang="en-GB" dirty="0"/>
              <a:t>NLOS or LOS</a:t>
            </a:r>
          </a:p>
          <a:p>
            <a:pPr lvl="1"/>
            <a:r>
              <a:rPr lang="en-GB" dirty="0"/>
              <a:t>Desired delay spread (function of scenario)</a:t>
            </a:r>
          </a:p>
          <a:p>
            <a:pPr lvl="1"/>
            <a:r>
              <a:rPr lang="en-GB" dirty="0"/>
              <a:t>BS Tx antenna assumption</a:t>
            </a:r>
          </a:p>
          <a:p>
            <a:pPr lvl="1"/>
            <a:r>
              <a:rPr lang="en-GB" dirty="0"/>
              <a:t>Channel bandwidth (to determine cluster consolidation in time domain)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53021" y="6346878"/>
            <a:ext cx="1905560" cy="358723"/>
          </a:xfrm>
        </p:spPr>
        <p:txBody>
          <a:bodyPr/>
          <a:lstStyle/>
          <a:p>
            <a:r>
              <a:rPr lang="en-GB" dirty="0"/>
              <a:t>R4-1708556</a:t>
            </a:r>
          </a:p>
          <a:p>
            <a:r>
              <a:rPr lang="en-GB" dirty="0"/>
              <a:t>WF on channel modelling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445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Scenario selection</a:t>
            </a:r>
          </a:p>
          <a:p>
            <a:pPr lvl="1"/>
            <a:r>
              <a:rPr lang="en-GB" dirty="0"/>
              <a:t>[5] proposes several scenarios are needed based on LOS/NLOS, ISD, delay spread</a:t>
            </a:r>
          </a:p>
          <a:p>
            <a:pPr lvl="1"/>
            <a:r>
              <a:rPr lang="en-GB" dirty="0"/>
              <a:t>How do scenarios map to CDL-A/B/C/D/E</a:t>
            </a:r>
          </a:p>
          <a:p>
            <a:pPr marL="417512" lvl="1" indent="0">
              <a:buNone/>
            </a:pPr>
            <a:endParaRPr lang="en-GB" dirty="0"/>
          </a:p>
          <a:p>
            <a:r>
              <a:rPr lang="en-GB" dirty="0"/>
              <a:t>Scaling for delay spread</a:t>
            </a:r>
          </a:p>
          <a:p>
            <a:pPr lvl="1"/>
            <a:r>
              <a:rPr lang="en-GB" dirty="0"/>
              <a:t>[1] apply desired DS to normalized CDL values</a:t>
            </a:r>
          </a:p>
          <a:p>
            <a:pPr lvl="1"/>
            <a:endParaRPr lang="en-GB" dirty="0"/>
          </a:p>
          <a:p>
            <a:r>
              <a:rPr lang="en-GB" dirty="0"/>
              <a:t>Single cluster model</a:t>
            </a:r>
          </a:p>
          <a:p>
            <a:pPr lvl="1"/>
            <a:r>
              <a:rPr lang="en-GB" dirty="0"/>
              <a:t>[1] proposes this although no specific justification is provided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53021" y="6346878"/>
            <a:ext cx="1905560" cy="358723"/>
          </a:xfrm>
        </p:spPr>
        <p:txBody>
          <a:bodyPr/>
          <a:lstStyle/>
          <a:p>
            <a:r>
              <a:rPr lang="en-GB" dirty="0"/>
              <a:t>R4-1708556</a:t>
            </a:r>
          </a:p>
          <a:p>
            <a:r>
              <a:rPr lang="en-GB" dirty="0"/>
              <a:t>WF on channel modelling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585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Truncation of clusters by power</a:t>
            </a:r>
          </a:p>
          <a:p>
            <a:pPr lvl="1"/>
            <a:r>
              <a:rPr lang="en-GB" dirty="0"/>
              <a:t>[1] proposes deleting clusters below -10 dB</a:t>
            </a:r>
          </a:p>
          <a:p>
            <a:pPr lvl="1"/>
            <a:r>
              <a:rPr lang="en-GB" dirty="0"/>
              <a:t>Some concerns this threshold may need to be lower, particularly with large delay spreads</a:t>
            </a:r>
          </a:p>
          <a:p>
            <a:pPr lvl="1"/>
            <a:endParaRPr lang="en-GB" dirty="0"/>
          </a:p>
          <a:p>
            <a:r>
              <a:rPr lang="en-GB" dirty="0"/>
              <a:t>Removal of cluster AsA, ZsA</a:t>
            </a:r>
          </a:p>
          <a:p>
            <a:pPr lvl="1"/>
            <a:r>
              <a:rPr lang="en-GB" dirty="0"/>
              <a:t>[1] proposes setting AsA and ZsA to 0 degrees to create a simplified model suitable for requirements that depend primarily on the cluster AoA (e.g. beam tracking)</a:t>
            </a:r>
          </a:p>
          <a:p>
            <a:pPr lvl="1"/>
            <a:r>
              <a:rPr lang="en-GB" dirty="0"/>
              <a:t>The loss of Doppler fading due to 0 angle spread is proposed to be replaced with baseband Doppler</a:t>
            </a:r>
          </a:p>
          <a:p>
            <a:pPr lvl="1"/>
            <a:r>
              <a:rPr lang="en-GB" dirty="0"/>
              <a:t>The equivalence of this approach for different DUT antenna types needs to be studied</a:t>
            </a:r>
          </a:p>
          <a:p>
            <a:r>
              <a:rPr lang="en-GB" dirty="0"/>
              <a:t>Rank</a:t>
            </a:r>
          </a:p>
          <a:p>
            <a:pPr lvl="1"/>
            <a:r>
              <a:rPr lang="en-GB" dirty="0"/>
              <a:t>[3] proposes to define the rank, agreed to focus on 2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53021" y="6346878"/>
            <a:ext cx="1905560" cy="358723"/>
          </a:xfrm>
        </p:spPr>
        <p:txBody>
          <a:bodyPr/>
          <a:lstStyle/>
          <a:p>
            <a:r>
              <a:rPr lang="en-GB" dirty="0"/>
              <a:t>R4-1708556</a:t>
            </a:r>
          </a:p>
          <a:p>
            <a:r>
              <a:rPr lang="en-GB" dirty="0"/>
              <a:t>WF on channel modelling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259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Channel bandwidth</a:t>
            </a:r>
          </a:p>
          <a:p>
            <a:r>
              <a:rPr lang="en-GB" dirty="0"/>
              <a:t>[4] showed the impact of time domain filtering based on channel bandwidth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138" y="2463966"/>
            <a:ext cx="9525000" cy="1809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663" y="4357715"/>
            <a:ext cx="9515475" cy="1838325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6</a:t>
            </a:fld>
            <a:endParaRPr lang="en-US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53021" y="6346878"/>
            <a:ext cx="1905560" cy="358723"/>
          </a:xfrm>
        </p:spPr>
        <p:txBody>
          <a:bodyPr/>
          <a:lstStyle/>
          <a:p>
            <a:r>
              <a:rPr lang="en-GB" dirty="0"/>
              <a:t>R4-1708556</a:t>
            </a:r>
          </a:p>
          <a:p>
            <a:r>
              <a:rPr lang="en-GB" dirty="0"/>
              <a:t>WF on channel modelling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322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Angle translation and scaling</a:t>
            </a:r>
          </a:p>
          <a:p>
            <a:pPr lvl="1"/>
            <a:r>
              <a:rPr lang="en-GB" dirty="0"/>
              <a:t>[4] describes the process in 38.901 to translate and scale angular parameters</a:t>
            </a:r>
          </a:p>
          <a:p>
            <a:pPr lvl="1"/>
            <a:r>
              <a:rPr lang="en-GB" dirty="0"/>
              <a:t>No specific values are proposed</a:t>
            </a:r>
          </a:p>
          <a:p>
            <a:endParaRPr lang="en-GB" dirty="0"/>
          </a:p>
          <a:p>
            <a:r>
              <a:rPr lang="en-GB" dirty="0"/>
              <a:t>TDL models</a:t>
            </a:r>
          </a:p>
          <a:p>
            <a:pPr lvl="1"/>
            <a:r>
              <a:rPr lang="en-GB" dirty="0"/>
              <a:t>[4] proposes use of TDLs for some requirements</a:t>
            </a:r>
          </a:p>
          <a:p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53021" y="6346878"/>
            <a:ext cx="1905560" cy="358723"/>
          </a:xfrm>
        </p:spPr>
        <p:txBody>
          <a:bodyPr/>
          <a:lstStyle/>
          <a:p>
            <a:r>
              <a:rPr lang="en-GB" dirty="0"/>
              <a:t>R4-1708556</a:t>
            </a:r>
          </a:p>
          <a:p>
            <a:r>
              <a:rPr lang="en-GB" dirty="0"/>
              <a:t>WF on channel modelling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990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Issues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dirty="0"/>
              <a:t>[5] discussed the need to agree a Tx antenna pattern and apply it to the CDL models. Currently there is no understanding how to apply the Tx pattern as the antenna pattern aspects I 38.901 apply to TDL models</a:t>
            </a:r>
          </a:p>
          <a:p>
            <a:pPr lvl="2"/>
            <a:r>
              <a:rPr lang="en-GB" dirty="0"/>
              <a:t>Proposal 5: BS antenna array is planar.</a:t>
            </a:r>
          </a:p>
          <a:p>
            <a:pPr lvl="2"/>
            <a:r>
              <a:rPr lang="en-GB" dirty="0"/>
              <a:t>Proposal 6: The single element BS antenna pattern is based on table 7.3-1 in 38.901.</a:t>
            </a:r>
          </a:p>
          <a:p>
            <a:pPr lvl="2"/>
            <a:r>
              <a:rPr lang="en-GB" dirty="0"/>
              <a:t>Proposal 7: BS antenna array model should be specified in order to simulate suitability of the test systems.</a:t>
            </a:r>
          </a:p>
          <a:p>
            <a:pPr lvl="1"/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Tx antenna application</a:t>
            </a:r>
          </a:p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53021" y="6346878"/>
            <a:ext cx="1905560" cy="358723"/>
          </a:xfrm>
        </p:spPr>
        <p:txBody>
          <a:bodyPr/>
          <a:lstStyle/>
          <a:p>
            <a:r>
              <a:rPr lang="en-GB" dirty="0"/>
              <a:t>R4-1708556</a:t>
            </a:r>
          </a:p>
          <a:p>
            <a:r>
              <a:rPr lang="en-GB" dirty="0"/>
              <a:t>WF on channel modelling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369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Metrics for comparing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[2] proposes the following metrics for the channel models</a:t>
            </a:r>
          </a:p>
          <a:p>
            <a:pPr lvl="1"/>
            <a:r>
              <a:rPr lang="en-GB" dirty="0"/>
              <a:t>Capacity CDF at an SNR</a:t>
            </a:r>
          </a:p>
          <a:p>
            <a:pPr lvl="1"/>
            <a:r>
              <a:rPr lang="en-GB" dirty="0"/>
              <a:t>Condition number</a:t>
            </a:r>
          </a:p>
          <a:p>
            <a:pPr marL="417512" lvl="1" indent="0">
              <a:buNone/>
            </a:pP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53021" y="6346878"/>
            <a:ext cx="1905560" cy="358723"/>
          </a:xfrm>
        </p:spPr>
        <p:txBody>
          <a:bodyPr/>
          <a:lstStyle/>
          <a:p>
            <a:r>
              <a:rPr lang="en-GB" dirty="0"/>
              <a:t>R4-1708556</a:t>
            </a:r>
          </a:p>
          <a:p>
            <a:r>
              <a:rPr lang="en-GB" dirty="0"/>
              <a:t>WF on channel modelling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192195"/>
      </p:ext>
    </p:extLst>
  </p:cSld>
  <p:clrMapOvr>
    <a:masterClrMapping/>
  </p:clrMapOvr>
</p:sld>
</file>

<file path=ppt/theme/theme1.xml><?xml version="1.0" encoding="utf-8"?>
<a:theme xmlns:a="http://schemas.openxmlformats.org/drawingml/2006/main" name="Keysight Widescreen Format">
  <a:themeElements>
    <a:clrScheme name="Keysight Theme">
      <a:dk1>
        <a:sysClr val="windowText" lastClr="000000"/>
      </a:dk1>
      <a:lt1>
        <a:sysClr val="window" lastClr="FFFFFF"/>
      </a:lt1>
      <a:dk2>
        <a:srgbClr val="555555"/>
      </a:dk2>
      <a:lt2>
        <a:srgbClr val="E8E8E8"/>
      </a:lt2>
      <a:accent1>
        <a:srgbClr val="203C6D"/>
      </a:accent1>
      <a:accent2>
        <a:srgbClr val="4DB1E0"/>
      </a:accent2>
      <a:accent3>
        <a:srgbClr val="6DAC3A"/>
      </a:accent3>
      <a:accent4>
        <a:srgbClr val="F3B632"/>
      </a:accent4>
      <a:accent5>
        <a:srgbClr val="E90029"/>
      </a:accent5>
      <a:accent6>
        <a:srgbClr val="891518"/>
      </a:accent6>
      <a:hlink>
        <a:srgbClr val="E90029"/>
      </a:hlink>
      <a:folHlink>
        <a:srgbClr val="891518"/>
      </a:folHlink>
    </a:clrScheme>
    <a:fontScheme name="AGILENT PPT &amp; OUTLOOK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6350">
          <a:noFill/>
        </a:ln>
      </a:spPr>
      <a:bodyPr rtlCol="0" anchor="ctr"/>
      <a:lstStyle>
        <a:defPPr algn="ctr">
          <a:defRPr sz="19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rtlCol="0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F6142DF4-8A2B-4076-BB00-602FD7EA7073}" vid="{9F3386D5-3B5F-4013-9C32-3F856DC351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Keysight Widescreen Format</Template>
  <TotalTime>17055</TotalTime>
  <Words>680</Words>
  <Application>Microsoft Office PowerPoint</Application>
  <PresentationFormat>Widescreen</PresentationFormat>
  <Paragraphs>129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 Narrow</vt:lpstr>
      <vt:lpstr>Calibri</vt:lpstr>
      <vt:lpstr>Times New Roman</vt:lpstr>
      <vt:lpstr>Keysight Widescreen Format</vt:lpstr>
      <vt:lpstr>PowerPoint Presentation</vt:lpstr>
      <vt:lpstr>Input documents</vt:lpstr>
      <vt:lpstr>NR AH # 2 WF R4-1706909</vt:lpstr>
      <vt:lpstr>Issues</vt:lpstr>
      <vt:lpstr>Issues</vt:lpstr>
      <vt:lpstr>Issues</vt:lpstr>
      <vt:lpstr>Issues</vt:lpstr>
      <vt:lpstr>Issues</vt:lpstr>
      <vt:lpstr>Metrics for comparing </vt:lpstr>
      <vt:lpstr>Agreements</vt:lpstr>
      <vt:lpstr>Decisions to be made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CAMPOS,JAVIER (K-Spain,ex1)</dc:creator>
  <cp:lastModifiedBy>RUMNEY,MORAY (K-Scotland,ex1)</cp:lastModifiedBy>
  <cp:revision>628</cp:revision>
  <dcterms:created xsi:type="dcterms:W3CDTF">2017-04-12T12:29:39Z</dcterms:created>
  <dcterms:modified xsi:type="dcterms:W3CDTF">2017-08-25T14:24:32Z</dcterms:modified>
</cp:coreProperties>
</file>