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73" r:id="rId4"/>
    <p:sldId id="272" r:id="rId5"/>
    <p:sldId id="275" r:id="rId6"/>
    <p:sldId id="276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5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30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49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21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32593" y="2132856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WF on </a:t>
            </a:r>
            <a:r>
              <a:rPr lang="en-GB" altLang="en-US" sz="4000" b="1" dirty="0"/>
              <a:t>framework and work plan</a:t>
            </a:r>
            <a:r>
              <a:rPr lang="en-US" altLang="zh-CN" sz="4000" b="1" dirty="0"/>
              <a:t> for NR MU and test tolerance 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</a:t>
            </a:r>
            <a:r>
              <a:rPr lang="en-US" altLang="zh-CN" dirty="0">
                <a:solidFill>
                  <a:schemeClr val="tx1"/>
                </a:solidFill>
              </a:rPr>
              <a:t>Intel Corporation, </a:t>
            </a:r>
            <a:r>
              <a:rPr lang="en-US" altLang="zh-CN" dirty="0">
                <a:solidFill>
                  <a:schemeClr val="tx1"/>
                </a:solidFill>
              </a:rPr>
              <a:t>CMCC, Keysight, Huawei, Anritsu, Qualcomm, Samsung, </a:t>
            </a:r>
            <a:r>
              <a:rPr lang="en-US" altLang="zh-CN" dirty="0" smtClean="0">
                <a:solidFill>
                  <a:schemeClr val="tx1"/>
                </a:solidFill>
              </a:rPr>
              <a:t>Mediatek, PCTEST Engineering Lab</a:t>
            </a:r>
            <a:endParaRPr lang="zh-CN" altLang="en-US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#82bis	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04396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Spokane, Washington, USA, 3-7 April, 2017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In RAN#75, NR testability Study Item was approved. One of the objectives is to define the measurement uncertainty budget and related test tolerances.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Measurement uncertainty and related test tolerances for UE requirements in the NR WI has high priority.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The baseline measurement setup for RF has been stabilized, it is feasible to initiate the activity to define the measurement uncertainty elements.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An agreed framework and detailed work plan is necessary to meet the accelerated timeline of NR standardization.</a:t>
            </a:r>
          </a:p>
          <a:p>
            <a:pPr eaLnBrk="1" hangingPunct="1">
              <a:spcAft>
                <a:spcPts val="24"/>
              </a:spcAft>
            </a:pPr>
            <a:endParaRPr lang="en-US" altLang="zh-CN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Framework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/>
          <a:lstStyle/>
          <a:p>
            <a:pPr>
              <a:buSzPct val="80000"/>
              <a:buFont typeface="Wingdings" panose="05000000000000000000" pitchFamily="2" charset="2"/>
              <a:buChar char="n"/>
            </a:pPr>
            <a:r>
              <a:rPr lang="en-GB" altLang="zh-CN" sz="2200" dirty="0"/>
              <a:t>Measurement uncertainty and test tolerance are defined as described as below:</a:t>
            </a:r>
            <a:endParaRPr lang="en-GB" altLang="en-US" sz="2200" dirty="0"/>
          </a:p>
          <a:p>
            <a:pPr marL="540000"/>
            <a:r>
              <a:rPr lang="en-US" altLang="en-US" sz="1800" dirty="0"/>
              <a:t>Measurement uncertainty element descriptions shall be derived from the baseline testing setup </a:t>
            </a:r>
            <a:r>
              <a:rPr lang="en-GB" altLang="en-US" sz="1800" dirty="0"/>
              <a:t>in TR 38.803 </a:t>
            </a:r>
            <a:endParaRPr lang="en-US" altLang="en-US" sz="1800" dirty="0"/>
          </a:p>
          <a:p>
            <a:pPr marL="540000"/>
            <a:r>
              <a:rPr lang="en-US" altLang="ja-JP" sz="1800" dirty="0"/>
              <a:t>All uncertainty budgets are applicable for above 6GHz, frequency ranges included in the NR work item are </a:t>
            </a:r>
            <a:r>
              <a:rPr lang="en-GB" altLang="zh-CN" sz="1800" dirty="0"/>
              <a:t>prioritized</a:t>
            </a:r>
            <a:r>
              <a:rPr lang="en-US" altLang="ja-JP" sz="1800" dirty="0"/>
              <a:t> </a:t>
            </a:r>
          </a:p>
          <a:p>
            <a:pPr marL="540000"/>
            <a:r>
              <a:rPr lang="en-US" altLang="zh-CN" sz="1800" dirty="0"/>
              <a:t>Select smartphone as the baseline UE type</a:t>
            </a:r>
            <a:endParaRPr lang="en-GB" altLang="zh-CN" sz="1800" dirty="0"/>
          </a:p>
          <a:p>
            <a:pPr marL="540000"/>
            <a:r>
              <a:rPr lang="en-GB" altLang="zh-CN" sz="1800" dirty="0"/>
              <a:t>Developing MU and test tolerance shall follows the agreements in section 10.2.2.3 in </a:t>
            </a:r>
            <a:r>
              <a:rPr lang="en-GB" altLang="en-US" sz="1800" dirty="0"/>
              <a:t>TR 38.803</a:t>
            </a:r>
            <a:endParaRPr lang="en-GB" altLang="zh-CN" sz="1800" dirty="0"/>
          </a:p>
          <a:p>
            <a:pPr marL="540000"/>
            <a:r>
              <a:rPr kumimoji="1" lang="en-US" altLang="ja-JP" sz="1800" dirty="0"/>
              <a:t>The uncertainty budget discussion </a:t>
            </a:r>
            <a:r>
              <a:rPr lang="en-US" altLang="zh-CN" sz="1800" dirty="0"/>
              <a:t>for alternative methods are not precluded. </a:t>
            </a:r>
          </a:p>
          <a:p>
            <a:pPr marL="0" indent="0">
              <a:buNone/>
            </a:pPr>
            <a:endParaRPr lang="en-GB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457200" y="4797152"/>
            <a:ext cx="79506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anose="05000000000000000000" pitchFamily="2" charset="2"/>
              <a:buChar char="n"/>
            </a:pPr>
            <a:r>
              <a:rPr lang="en-US" altLang="zh-CN" sz="2200" dirty="0"/>
              <a:t>After finalizing the baseline setup for RRM or </a:t>
            </a:r>
            <a:r>
              <a:rPr lang="en-US" altLang="zh-CN" sz="2200" dirty="0" err="1"/>
              <a:t>demod</a:t>
            </a:r>
            <a:r>
              <a:rPr lang="en-US" altLang="zh-CN" sz="2200" dirty="0"/>
              <a:t>, the framework and work plan shall be improved accordingly. </a:t>
            </a:r>
          </a:p>
          <a:p>
            <a:pPr marL="342900" indent="-342900">
              <a:buSzPct val="80000"/>
              <a:buFont typeface="Wingdings" panose="05000000000000000000" pitchFamily="2" charset="2"/>
              <a:buChar char="n"/>
            </a:pPr>
            <a:r>
              <a:rPr lang="en-GB" altLang="zh-CN" sz="2200" dirty="0"/>
              <a:t>TE vendors are encouraged to contribute to progress the topics listed </a:t>
            </a:r>
            <a:r>
              <a:rPr lang="en-US" altLang="zh-CN" sz="2200" dirty="0"/>
              <a:t>in the work plan slides.</a:t>
            </a:r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41823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 altLang="zh-CN" dirty="0"/>
              <a:t>Work Plan 1/2</a:t>
            </a:r>
            <a:endParaRPr lang="zh-CN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GB" altLang="en-US" sz="2400" dirty="0">
                <a:ea typeface="MS PGothic" panose="020B0600070205080204" pitchFamily="34" charset="-128"/>
              </a:rPr>
              <a:t>RAN4#82bis: </a:t>
            </a:r>
          </a:p>
          <a:p>
            <a:pPr lvl="1"/>
            <a:r>
              <a:rPr lang="en-GB" altLang="en-US" sz="1800" dirty="0" smtClean="0">
                <a:ea typeface="MS PGothic" panose="020B0600070205080204" pitchFamily="34" charset="-128"/>
              </a:rPr>
              <a:t>Agree </a:t>
            </a:r>
            <a:r>
              <a:rPr lang="en-GB" altLang="en-US" sz="1800" dirty="0">
                <a:ea typeface="MS PGothic" panose="020B0600070205080204" pitchFamily="34" charset="-128"/>
              </a:rPr>
              <a:t>on the framework and work plan for </a:t>
            </a:r>
            <a:r>
              <a:rPr lang="en-GB" altLang="en-US" sz="1800" dirty="0" smtClean="0">
                <a:ea typeface="MS PGothic" panose="020B0600070205080204" pitchFamily="34" charset="-128"/>
              </a:rPr>
              <a:t>NR testability. </a:t>
            </a:r>
            <a:endParaRPr lang="en-GB" altLang="en-US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en-US" sz="1800" dirty="0" smtClean="0">
                <a:ea typeface="MS PGothic" panose="020B0600070205080204" pitchFamily="34" charset="-128"/>
              </a:rPr>
              <a:t>Discuss </a:t>
            </a:r>
            <a:r>
              <a:rPr lang="en-US" altLang="en-US" sz="1800" dirty="0">
                <a:ea typeface="MS PGothic" panose="020B0600070205080204" pitchFamily="34" charset="-128"/>
              </a:rPr>
              <a:t>mapping between MU elements and UE RF requirement definitions in the NR WI.</a:t>
            </a:r>
          </a:p>
          <a:p>
            <a:pPr lvl="1"/>
            <a:endParaRPr lang="en-GB" altLang="en-US" sz="1800" dirty="0">
              <a:ea typeface="MS PGothic" panose="020B0600070205080204" pitchFamily="34" charset="-128"/>
            </a:endParaRPr>
          </a:p>
          <a:p>
            <a:r>
              <a:rPr lang="en-GB" altLang="en-US" sz="2400" dirty="0">
                <a:ea typeface="MS PGothic" panose="020B0600070205080204" pitchFamily="34" charset="-128"/>
              </a:rPr>
              <a:t>RAN4#83: </a:t>
            </a:r>
          </a:p>
          <a:p>
            <a:pPr lvl="1"/>
            <a:r>
              <a:rPr lang="en-GB" altLang="zh-CN" sz="1800" dirty="0"/>
              <a:t>Discuss </a:t>
            </a:r>
            <a:r>
              <a:rPr lang="en-GB" altLang="en-US" sz="1800" dirty="0">
                <a:ea typeface="MS PGothic" panose="020B0600070205080204" pitchFamily="34" charset="-128"/>
              </a:rPr>
              <a:t>MU budget format</a:t>
            </a:r>
          </a:p>
          <a:p>
            <a:pPr lvl="1"/>
            <a:r>
              <a:rPr lang="en-US" altLang="zh-CN" sz="1800" dirty="0"/>
              <a:t>Make progress on mapping between MU elements and UE RF requirement definitions in the NR WI</a:t>
            </a:r>
            <a:endParaRPr lang="en-GB" altLang="en-US" sz="1800" dirty="0">
              <a:ea typeface="MS PGothic" panose="020B0600070205080204" pitchFamily="34" charset="-128"/>
            </a:endParaRPr>
          </a:p>
          <a:p>
            <a:pPr lvl="1"/>
            <a:r>
              <a:rPr lang="en-GB" altLang="en-US" sz="1800" dirty="0">
                <a:ea typeface="MS PGothic" panose="020B0600070205080204" pitchFamily="34" charset="-128"/>
              </a:rPr>
              <a:t>Aim for decision on measurement error contribution descriptions</a:t>
            </a:r>
          </a:p>
          <a:p>
            <a:pPr lvl="1"/>
            <a:r>
              <a:rPr lang="en-GB" altLang="en-US" sz="1800" dirty="0">
                <a:ea typeface="MS PGothic" panose="020B0600070205080204" pitchFamily="34" charset="-128"/>
              </a:rPr>
              <a:t>Collect uncertainty analysis data for each contribution source</a:t>
            </a:r>
          </a:p>
          <a:p>
            <a:pPr lvl="1"/>
            <a:r>
              <a:rPr lang="en-GB" altLang="en-US" sz="1800" dirty="0">
                <a:ea typeface="MS PGothic" panose="020B0600070205080204" pitchFamily="34" charset="-128"/>
              </a:rPr>
              <a:t>Further framework improvement if needed</a:t>
            </a:r>
          </a:p>
          <a:p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 altLang="zh-CN" dirty="0"/>
              <a:t>Work Plan 2/2</a:t>
            </a:r>
            <a:endParaRPr lang="zh-CN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GB" altLang="en-US" sz="2400" dirty="0">
                <a:ea typeface="MS PGothic" panose="020B0600070205080204" pitchFamily="34" charset="-128"/>
              </a:rPr>
              <a:t>RAN4-NR#2: </a:t>
            </a:r>
          </a:p>
          <a:p>
            <a:pPr lvl="1"/>
            <a:r>
              <a:rPr lang="en-GB" altLang="en-US" sz="1800" dirty="0">
                <a:ea typeface="MS PGothic" panose="020B0600070205080204" pitchFamily="34" charset="-128"/>
              </a:rPr>
              <a:t>Further measurement uncertainty data collection</a:t>
            </a:r>
          </a:p>
          <a:p>
            <a:pPr lvl="1"/>
            <a:r>
              <a:rPr lang="en-US" altLang="zh-CN" sz="1800" dirty="0"/>
              <a:t>High-level descriptions and values of sources of measurement uncertainty</a:t>
            </a:r>
          </a:p>
          <a:p>
            <a:pPr lvl="1"/>
            <a:r>
              <a:rPr lang="en-US" altLang="zh-CN" sz="1800" dirty="0"/>
              <a:t>Finalize </a:t>
            </a:r>
            <a:r>
              <a:rPr lang="en-US" altLang="en-US" sz="1800" dirty="0">
                <a:ea typeface="MS PGothic" panose="020B0600070205080204" pitchFamily="34" charset="-128"/>
              </a:rPr>
              <a:t>descriptions</a:t>
            </a:r>
            <a:r>
              <a:rPr lang="en-GB" altLang="en-US" sz="1800" dirty="0">
                <a:ea typeface="MS PGothic" panose="020B0600070205080204" pitchFamily="34" charset="-128"/>
              </a:rPr>
              <a:t> of </a:t>
            </a:r>
            <a:r>
              <a:rPr lang="en-US" altLang="zh-CN" sz="1800" dirty="0"/>
              <a:t>MU </a:t>
            </a:r>
            <a:r>
              <a:rPr lang="en-US" altLang="en-US" sz="1800" dirty="0">
                <a:ea typeface="MS PGothic" panose="020B0600070205080204" pitchFamily="34" charset="-128"/>
              </a:rPr>
              <a:t>budget contributions</a:t>
            </a:r>
          </a:p>
          <a:p>
            <a:pPr lvl="1"/>
            <a:r>
              <a:rPr lang="en-US" altLang="zh-CN" sz="1800" dirty="0"/>
              <a:t>Discuss MU budget values</a:t>
            </a:r>
          </a:p>
          <a:p>
            <a:pPr lvl="1"/>
            <a:r>
              <a:rPr lang="en-US" altLang="zh-CN" sz="1800" dirty="0"/>
              <a:t>Finalize mapping between MU elements and UE RF requirement definitions in the NR WI</a:t>
            </a:r>
            <a:endParaRPr lang="en-GB" altLang="en-US" sz="1800" dirty="0">
              <a:ea typeface="MS PGothic" panose="020B0600070205080204" pitchFamily="34" charset="-128"/>
            </a:endParaRPr>
          </a:p>
          <a:p>
            <a:pPr lvl="1"/>
            <a:endParaRPr lang="en-GB" altLang="en-US" sz="1800" dirty="0">
              <a:ea typeface="MS PGothic" panose="020B0600070205080204" pitchFamily="34" charset="-128"/>
            </a:endParaRPr>
          </a:p>
          <a:p>
            <a:r>
              <a:rPr lang="en-GB" altLang="en-US" sz="2400" dirty="0">
                <a:ea typeface="MS PGothic" panose="020B0600070205080204" pitchFamily="34" charset="-128"/>
              </a:rPr>
              <a:t>RAN4#84: </a:t>
            </a:r>
          </a:p>
          <a:p>
            <a:pPr lvl="1"/>
            <a:r>
              <a:rPr lang="en-US" altLang="zh-CN" sz="1800" dirty="0"/>
              <a:t>Finalize MU budget values</a:t>
            </a:r>
          </a:p>
          <a:p>
            <a:pPr lvl="1"/>
            <a:r>
              <a:rPr lang="en-US" altLang="zh-CN" sz="1800" dirty="0"/>
              <a:t>Taking as input the parameters for UE RF requirements, finalize the MU assessment and test tolerances</a:t>
            </a:r>
          </a:p>
          <a:p>
            <a:pPr lvl="1"/>
            <a:r>
              <a:rPr lang="en-GB" altLang="en-US" sz="1800" dirty="0"/>
              <a:t>Further framework improvement </a:t>
            </a:r>
          </a:p>
          <a:p>
            <a:pPr lvl="1"/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9219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4045171"/>
              </p:ext>
            </p:extLst>
          </p:nvPr>
        </p:nvGraphicFramePr>
        <p:xfrm>
          <a:off x="746010" y="4832633"/>
          <a:ext cx="7422012" cy="85735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55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555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5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555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02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April</a:t>
                      </a:r>
                      <a:endParaRPr lang="en-US" altLang="zh-CN" b="1" dirty="0">
                        <a:solidFill>
                          <a:schemeClr val="bg2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August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15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/>
                        <a:t>RAN4 #82bis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/>
                        <a:t>RAN4 #83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/>
                        <a:t>RAN4 NR#2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/>
                        <a:t>RAN4 #84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Rounded Rectangle 9"/>
          <p:cNvSpPr/>
          <p:nvPr/>
        </p:nvSpPr>
        <p:spPr>
          <a:xfrm>
            <a:off x="1798751" y="2653351"/>
            <a:ext cx="5040560" cy="298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Testability Study Item</a:t>
            </a:r>
          </a:p>
        </p:txBody>
      </p:sp>
      <p:sp>
        <p:nvSpPr>
          <p:cNvPr id="2" name="矩形 1"/>
          <p:cNvSpPr/>
          <p:nvPr/>
        </p:nvSpPr>
        <p:spPr>
          <a:xfrm>
            <a:off x="1183246" y="4359588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April</a:t>
            </a:r>
          </a:p>
        </p:txBody>
      </p:sp>
      <p:sp>
        <p:nvSpPr>
          <p:cNvPr id="25" name="矩形 24"/>
          <p:cNvSpPr/>
          <p:nvPr/>
        </p:nvSpPr>
        <p:spPr>
          <a:xfrm>
            <a:off x="3055454" y="4359588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May</a:t>
            </a:r>
          </a:p>
        </p:txBody>
      </p:sp>
      <p:sp>
        <p:nvSpPr>
          <p:cNvPr id="26" name="矩形 25"/>
          <p:cNvSpPr/>
          <p:nvPr/>
        </p:nvSpPr>
        <p:spPr>
          <a:xfrm>
            <a:off x="4867177" y="4359588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June</a:t>
            </a:r>
          </a:p>
        </p:txBody>
      </p:sp>
      <p:sp>
        <p:nvSpPr>
          <p:cNvPr id="27" name="矩形 26"/>
          <p:cNvSpPr/>
          <p:nvPr/>
        </p:nvSpPr>
        <p:spPr>
          <a:xfrm>
            <a:off x="6789076" y="4359588"/>
            <a:ext cx="11629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August</a:t>
            </a:r>
          </a:p>
        </p:txBody>
      </p:sp>
      <p:graphicFrame>
        <p:nvGraphicFramePr>
          <p:cNvPr id="2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672275"/>
              </p:ext>
            </p:extLst>
          </p:nvPr>
        </p:nvGraphicFramePr>
        <p:xfrm>
          <a:off x="508503" y="1319168"/>
          <a:ext cx="762105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0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0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0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701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701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Q4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Q2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" name="Rounded Rectangle 9"/>
          <p:cNvSpPr/>
          <p:nvPr/>
        </p:nvSpPr>
        <p:spPr>
          <a:xfrm>
            <a:off x="1784275" y="2133066"/>
            <a:ext cx="6248041" cy="4575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Work Item</a:t>
            </a:r>
          </a:p>
        </p:txBody>
      </p:sp>
      <p:sp>
        <p:nvSpPr>
          <p:cNvPr id="33" name="Rounded Rectangle 9"/>
          <p:cNvSpPr/>
          <p:nvPr/>
        </p:nvSpPr>
        <p:spPr>
          <a:xfrm>
            <a:off x="1798751" y="3264313"/>
            <a:ext cx="2495561" cy="2311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MU&amp;TT </a:t>
            </a:r>
            <a:r>
              <a:rPr lang="en-US" altLang="zh-CN" sz="11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Completion </a:t>
            </a:r>
            <a:r>
              <a:rPr lang="en-US" sz="11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for NR WI RF</a:t>
            </a:r>
          </a:p>
        </p:txBody>
      </p:sp>
      <p:cxnSp>
        <p:nvCxnSpPr>
          <p:cNvPr id="24" name="Straight Arrow Connector 19"/>
          <p:cNvCxnSpPr/>
          <p:nvPr/>
        </p:nvCxnSpPr>
        <p:spPr>
          <a:xfrm>
            <a:off x="4282879" y="2991623"/>
            <a:ext cx="0" cy="36004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10"/>
          <p:cNvSpPr/>
          <p:nvPr/>
        </p:nvSpPr>
        <p:spPr>
          <a:xfrm>
            <a:off x="5151553" y="2276872"/>
            <a:ext cx="857117" cy="30977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NSA Completion</a:t>
            </a:r>
          </a:p>
        </p:txBody>
      </p:sp>
      <p:sp>
        <p:nvSpPr>
          <p:cNvPr id="31" name="TextBox 13"/>
          <p:cNvSpPr txBox="1"/>
          <p:nvPr/>
        </p:nvSpPr>
        <p:spPr>
          <a:xfrm>
            <a:off x="4531108" y="3549374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Non-Standalone 5G-NR </a:t>
            </a:r>
          </a:p>
        </p:txBody>
      </p:sp>
      <p:cxnSp>
        <p:nvCxnSpPr>
          <p:cNvPr id="32" name="Straight Arrow Connector 3"/>
          <p:cNvCxnSpPr>
            <a:endCxn id="31" idx="0"/>
          </p:cNvCxnSpPr>
          <p:nvPr/>
        </p:nvCxnSpPr>
        <p:spPr>
          <a:xfrm>
            <a:off x="5593446" y="2706033"/>
            <a:ext cx="7889" cy="84334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29"/>
          <p:cNvSpPr/>
          <p:nvPr/>
        </p:nvSpPr>
        <p:spPr>
          <a:xfrm>
            <a:off x="7487042" y="2249377"/>
            <a:ext cx="856675" cy="33727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SA Completion</a:t>
            </a:r>
          </a:p>
        </p:txBody>
      </p:sp>
      <p:sp>
        <p:nvSpPr>
          <p:cNvPr id="35" name="TextBox 18"/>
          <p:cNvSpPr txBox="1"/>
          <p:nvPr/>
        </p:nvSpPr>
        <p:spPr>
          <a:xfrm>
            <a:off x="6845153" y="3254003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Standalone 5G-NR </a:t>
            </a:r>
          </a:p>
        </p:txBody>
      </p:sp>
      <p:cxnSp>
        <p:nvCxnSpPr>
          <p:cNvPr id="36" name="Straight Arrow Connector 19"/>
          <p:cNvCxnSpPr/>
          <p:nvPr/>
        </p:nvCxnSpPr>
        <p:spPr>
          <a:xfrm flipH="1">
            <a:off x="7915380" y="2729648"/>
            <a:ext cx="6849" cy="5346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798751" y="2991623"/>
            <a:ext cx="0" cy="36004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5536" y="4221088"/>
            <a:ext cx="8424936" cy="1872208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1475656" y="3582819"/>
            <a:ext cx="792088" cy="577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3885874" y="3549374"/>
            <a:ext cx="1022421" cy="631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</a:rPr>
              <a:t>RF related Time table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176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14866</TotalTime>
  <Words>451</Words>
  <Application>Microsoft Office PowerPoint</Application>
  <PresentationFormat>全屏显示(4:3)</PresentationFormat>
  <Paragraphs>74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ＭＳ Ｐゴシック</vt:lpstr>
      <vt:lpstr>ＭＳ Ｐゴシック</vt:lpstr>
      <vt:lpstr>宋体</vt:lpstr>
      <vt:lpstr>Arial</vt:lpstr>
      <vt:lpstr>Calibri</vt:lpstr>
      <vt:lpstr>Wingdings</vt:lpstr>
      <vt:lpstr>Office 主题</vt:lpstr>
      <vt:lpstr>WF on framework and work plan for NR MU and test tolerance </vt:lpstr>
      <vt:lpstr>Background</vt:lpstr>
      <vt:lpstr>Framework</vt:lpstr>
      <vt:lpstr>Work Plan 1/2</vt:lpstr>
      <vt:lpstr>Work Plan 2/2</vt:lpstr>
      <vt:lpstr>RF related Time table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WRX</cp:lastModifiedBy>
  <cp:revision>463</cp:revision>
  <dcterms:created xsi:type="dcterms:W3CDTF">2016-04-12T20:58:18Z</dcterms:created>
  <dcterms:modified xsi:type="dcterms:W3CDTF">2017-04-07T18:17:12Z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