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0" r:id="rId4"/>
    <p:sldId id="272" r:id="rId5"/>
    <p:sldId id="273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84E39-D8C8-433D-ABCE-48913A7E40B4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F7546-F815-4AF3-9243-0E38C8DDE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594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F7546-F815-4AF3-9243-0E38C8DDEB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582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</a:t>
            </a:r>
            <a:r>
              <a:rPr lang="en-US" altLang="zh-CN" sz="4000" b="1" dirty="0" smtClean="0"/>
              <a:t>enhanced SU-MIMO </a:t>
            </a:r>
            <a:r>
              <a:rPr lang="en-US" altLang="zh-CN" sz="4000" b="1" dirty="0"/>
              <a:t>performance requirements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  <a:ea typeface="MS PGothic" pitchFamily="34" charset="-128"/>
              </a:rPr>
              <a:t>Huawei, HiSilicon, LGE, CATT, Intel</a:t>
            </a:r>
            <a:endParaRPr lang="ja-JP" altLang="en-US" dirty="0" smtClean="0">
              <a:solidFill>
                <a:schemeClr val="bg1">
                  <a:lumMod val="50000"/>
                </a:schemeClr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#82</a:t>
            </a:r>
            <a:r>
              <a:rPr lang="en-US" altLang="zh-CN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bis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R4-1704237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Spokane, USA, 3 - 7 April, 2017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28592"/>
          </a:xfrm>
        </p:spPr>
        <p:txBody>
          <a:bodyPr/>
          <a:lstStyle/>
          <a:p>
            <a:pPr lvl="0"/>
            <a:r>
              <a:rPr lang="en-US" altLang="zh-CN" sz="2800" dirty="0" smtClean="0"/>
              <a:t>There are two meetings left according to the time schedule</a:t>
            </a:r>
          </a:p>
          <a:p>
            <a:pPr lvl="0"/>
            <a:endParaRPr lang="en-US" altLang="zh-CN" sz="2800" dirty="0" smtClean="0"/>
          </a:p>
          <a:p>
            <a:pPr lvl="0"/>
            <a:r>
              <a:rPr lang="en-US" altLang="zh-CN" sz="2800" dirty="0" smtClean="0"/>
              <a:t>During RAN4#82 meeting, some </a:t>
            </a:r>
            <a:r>
              <a:rPr lang="en-GB" altLang="zh-CN" sz="2800" dirty="0" smtClean="0"/>
              <a:t>scenarios are confirmed to define test cases, t</a:t>
            </a:r>
            <a:r>
              <a:rPr lang="en-US" altLang="zh-CN" sz="2800" dirty="0" smtClean="0"/>
              <a:t>here are still some </a:t>
            </a:r>
            <a:r>
              <a:rPr lang="en-GB" altLang="zh-CN" sz="2800" dirty="0" smtClean="0"/>
              <a:t>scenarios </a:t>
            </a:r>
            <a:r>
              <a:rPr lang="en-GB" altLang="zh-CN" sz="2800" dirty="0"/>
              <a:t>for further </a:t>
            </a:r>
            <a:r>
              <a:rPr lang="en-GB" altLang="zh-CN" sz="2800" dirty="0" smtClean="0"/>
              <a:t>evaluations</a:t>
            </a:r>
          </a:p>
          <a:p>
            <a:pPr lvl="0"/>
            <a:endParaRPr lang="en-GB" altLang="zh-CN" sz="2800" dirty="0"/>
          </a:p>
          <a:p>
            <a:r>
              <a:rPr lang="en-US" altLang="zh-CN" sz="2800" dirty="0" smtClean="0"/>
              <a:t>CSI </a:t>
            </a:r>
            <a:r>
              <a:rPr lang="en-US" altLang="zh-CN" sz="2800" dirty="0"/>
              <a:t>tests are extensively discussed in Rel-12 SU-MIMO time </a:t>
            </a:r>
            <a:r>
              <a:rPr lang="en-US" altLang="zh-CN" sz="2800" dirty="0" smtClean="0"/>
              <a:t>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Additional scenarios for requirements definition</a:t>
            </a: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400600"/>
          </a:xfrm>
        </p:spPr>
        <p:txBody>
          <a:bodyPr/>
          <a:lstStyle/>
          <a:p>
            <a:pPr lvl="0" fontAlgn="auto"/>
            <a:endParaRPr lang="zh-CN" altLang="zh-CN" sz="2000" dirty="0"/>
          </a:p>
          <a:p>
            <a:pPr fontAlgn="auto"/>
            <a:r>
              <a:rPr lang="en-GB" altLang="zh-CN" sz="2400" dirty="0"/>
              <a:t>Rank </a:t>
            </a:r>
            <a:r>
              <a:rPr lang="en-GB" altLang="zh-CN" sz="2400" dirty="0" smtClean="0"/>
              <a:t>2 </a:t>
            </a:r>
            <a:r>
              <a:rPr lang="en-GB" altLang="zh-CN" sz="2400" dirty="0"/>
              <a:t>SU-MIMO test cases</a:t>
            </a:r>
            <a:endParaRPr lang="zh-CN" altLang="zh-CN" sz="2400" dirty="0"/>
          </a:p>
          <a:p>
            <a:pPr lvl="1" fontAlgn="auto"/>
            <a:r>
              <a:rPr lang="en-GB" altLang="zh-CN" sz="2000" dirty="0"/>
              <a:t>Option 1: Keep </a:t>
            </a:r>
            <a:r>
              <a:rPr lang="en-GB" altLang="zh-CN" sz="2000" dirty="0" smtClean="0"/>
              <a:t>TC#1 </a:t>
            </a:r>
            <a:r>
              <a:rPr lang="en-US" altLang="zh-CN" sz="2000" dirty="0" smtClean="0"/>
              <a:t>with 16QAM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Option 2: Replace TC#1 (TM4 </a:t>
            </a:r>
            <a:r>
              <a:rPr lang="en-GB" altLang="zh-CN" sz="2000" dirty="0" smtClean="0"/>
              <a:t>16QAM) </a:t>
            </a:r>
            <a:r>
              <a:rPr lang="en-GB" altLang="zh-CN" sz="2000" dirty="0"/>
              <a:t>with TS#1 (TM4 </a:t>
            </a:r>
            <a:r>
              <a:rPr lang="en-GB" altLang="zh-CN" sz="2000" dirty="0" smtClean="0"/>
              <a:t>64QAM)</a:t>
            </a:r>
            <a:endParaRPr lang="zh-CN" altLang="zh-CN" sz="2000" dirty="0"/>
          </a:p>
          <a:p>
            <a:pPr lvl="2" fontAlgn="auto"/>
            <a:r>
              <a:rPr lang="en-GB" altLang="zh-CN" sz="1800" dirty="0"/>
              <a:t>Antenna model is FFS between ULA Med A or ULA </a:t>
            </a:r>
            <a:r>
              <a:rPr lang="en-GB" altLang="zh-CN" sz="1800" dirty="0" smtClean="0"/>
              <a:t>Med</a:t>
            </a:r>
          </a:p>
          <a:p>
            <a:pPr lvl="1" fontAlgn="auto"/>
            <a:r>
              <a:rPr lang="en-US" altLang="zh-CN" sz="2000" dirty="0" smtClean="0"/>
              <a:t>Decision to be made in RAN4 #83</a:t>
            </a:r>
            <a:endParaRPr lang="zh-CN" altLang="zh-CN" sz="2200" dirty="0"/>
          </a:p>
          <a:p>
            <a:r>
              <a:rPr lang="en-GB" altLang="zh-CN" sz="2400" dirty="0" smtClean="0"/>
              <a:t>Rank 4 SU-MIMO test cases</a:t>
            </a:r>
          </a:p>
          <a:p>
            <a:pPr lvl="1"/>
            <a:r>
              <a:rPr lang="en-GB" altLang="zh-CN" sz="2000" dirty="0" smtClean="0"/>
              <a:t>Make decision on </a:t>
            </a:r>
            <a:r>
              <a:rPr lang="en-GB" altLang="zh-CN" sz="2000" dirty="0"/>
              <a:t>rank 4 test </a:t>
            </a:r>
            <a:r>
              <a:rPr lang="en-GB" altLang="zh-CN" sz="2000" dirty="0" smtClean="0"/>
              <a:t>cases in </a:t>
            </a:r>
            <a:r>
              <a:rPr lang="en-US" altLang="zh-CN" sz="2000" dirty="0" smtClean="0"/>
              <a:t>RAN4 </a:t>
            </a:r>
            <a:r>
              <a:rPr lang="en-US" altLang="zh-CN" sz="2000" dirty="0"/>
              <a:t>#</a:t>
            </a:r>
            <a:r>
              <a:rPr lang="en-US" altLang="zh-CN" sz="2000" dirty="0" smtClean="0"/>
              <a:t>83</a:t>
            </a:r>
          </a:p>
          <a:p>
            <a:r>
              <a:rPr lang="en-GB" altLang="zh-CN" sz="2400" dirty="0" smtClean="0"/>
              <a:t>Companies are encourage to provide alignment and impairments results in the next meeting for the performance requirements test cases and additional test cases under investigation</a:t>
            </a:r>
            <a:endParaRPr lang="en-GB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Feature/Capability signaling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0" lang="en-US" altLang="zh-CN" sz="2400" dirty="0">
                <a:solidFill>
                  <a:prstClr val="black"/>
                </a:solidFill>
                <a:ea typeface="宋体" panose="02010600030101010101" pitchFamily="2" charset="-122"/>
              </a:rPr>
              <a:t>Enhanced SU-MIMO IM feature</a:t>
            </a:r>
          </a:p>
          <a:p>
            <a:pPr lvl="1"/>
            <a:r>
              <a:rPr kumimoji="0" lang="en-US" altLang="zh-CN" sz="2000" dirty="0">
                <a:solidFill>
                  <a:prstClr val="black"/>
                </a:solidFill>
                <a:ea typeface="宋体" panose="02010600030101010101" pitchFamily="2" charset="-122"/>
              </a:rPr>
              <a:t>Optional feature for 4 RX capable UEs</a:t>
            </a:r>
          </a:p>
          <a:p>
            <a:pPr lvl="1"/>
            <a:r>
              <a:rPr kumimoji="0" lang="en-US" altLang="zh-CN" sz="2000" dirty="0" smtClean="0">
                <a:solidFill>
                  <a:prstClr val="black"/>
                </a:solidFill>
                <a:ea typeface="宋体" panose="02010600030101010101" pitchFamily="2" charset="-122"/>
              </a:rPr>
              <a:t>Single </a:t>
            </a:r>
            <a:r>
              <a:rPr kumimoji="0" lang="en-US" altLang="zh-CN" sz="2000" dirty="0">
                <a:solidFill>
                  <a:prstClr val="black"/>
                </a:solidFill>
                <a:ea typeface="宋体" panose="02010600030101010101" pitchFamily="2" charset="-122"/>
              </a:rPr>
              <a:t>feature for rank 2,3,4 SU-MIMO IM</a:t>
            </a:r>
          </a:p>
          <a:p>
            <a:pPr lvl="1"/>
            <a:r>
              <a:rPr kumimoji="0" lang="en-US" altLang="zh-CN" sz="2000" dirty="0" smtClean="0">
                <a:solidFill>
                  <a:prstClr val="black"/>
                </a:solidFill>
                <a:ea typeface="宋体" panose="02010600030101010101" pitchFamily="2" charset="-122"/>
              </a:rPr>
              <a:t>Support </a:t>
            </a:r>
            <a:r>
              <a:rPr kumimoji="0" lang="en-US" altLang="zh-CN" sz="2000" dirty="0">
                <a:solidFill>
                  <a:prstClr val="black"/>
                </a:solidFill>
                <a:ea typeface="宋体" panose="02010600030101010101" pitchFamily="2" charset="-122"/>
              </a:rPr>
              <a:t>of 2RX R-ML does not imply the support of 4RX R-ML</a:t>
            </a:r>
          </a:p>
          <a:p>
            <a:pPr lvl="0"/>
            <a:endParaRPr kumimoji="0" lang="en-US" altLang="zh-CN" sz="2400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/>
            <a:r>
              <a:rPr kumimoji="0" lang="en-US" altLang="zh-CN" sz="2400" dirty="0" smtClean="0">
                <a:solidFill>
                  <a:prstClr val="black"/>
                </a:solidFill>
                <a:ea typeface="宋体" panose="02010600030101010101" pitchFamily="2" charset="-122"/>
              </a:rPr>
              <a:t>Enhanced </a:t>
            </a:r>
            <a:r>
              <a:rPr kumimoji="0" lang="en-US" altLang="zh-CN" sz="2400" dirty="0">
                <a:solidFill>
                  <a:prstClr val="black"/>
                </a:solidFill>
                <a:ea typeface="宋体" panose="02010600030101010101" pitchFamily="2" charset="-122"/>
              </a:rPr>
              <a:t>SU-MIMO IM Capability signaling</a:t>
            </a:r>
          </a:p>
          <a:p>
            <a:pPr lvl="1"/>
            <a:r>
              <a:rPr kumimoji="0" lang="en-US" altLang="zh-CN" sz="2000" dirty="0">
                <a:solidFill>
                  <a:prstClr val="black"/>
                </a:solidFill>
                <a:ea typeface="宋体" panose="02010600030101010101" pitchFamily="2" charset="-122"/>
              </a:rPr>
              <a:t>No UE capability </a:t>
            </a:r>
            <a:r>
              <a:rPr kumimoji="0" lang="en-US" altLang="zh-CN" sz="2000" dirty="0" smtClean="0">
                <a:solidFill>
                  <a:prstClr val="black"/>
                </a:solidFill>
                <a:ea typeface="宋体" panose="02010600030101010101" pitchFamily="2" charset="-122"/>
              </a:rPr>
              <a:t>signaling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6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(</a:t>
            </a:r>
            <a:r>
              <a:rPr lang="en-US" altLang="zh-CN" smtClean="0"/>
              <a:t>for information)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5325"/>
            <a:ext cx="8579296" cy="4525963"/>
          </a:xfrm>
        </p:spPr>
        <p:txBody>
          <a:bodyPr/>
          <a:lstStyle/>
          <a:p>
            <a:r>
              <a:rPr lang="en-US" altLang="zh-CN" sz="2000" dirty="0" smtClean="0"/>
              <a:t>New CSI test cases</a:t>
            </a:r>
          </a:p>
          <a:p>
            <a:pPr lvl="1"/>
            <a:r>
              <a:rPr lang="en-US" altLang="zh-CN" sz="1800" dirty="0" smtClean="0"/>
              <a:t>Purpose: Verify that UE takes into account SU-MIMO IM capabilities in the CSI reporting</a:t>
            </a:r>
          </a:p>
          <a:p>
            <a:pPr lvl="1"/>
            <a:r>
              <a:rPr lang="en-US" altLang="zh-CN" sz="1800" dirty="0" smtClean="0"/>
              <a:t>For CSI tests</a:t>
            </a:r>
          </a:p>
          <a:p>
            <a:pPr lvl="2"/>
            <a:r>
              <a:rPr lang="en-US" altLang="zh-CN" sz="1400" dirty="0" smtClean="0"/>
              <a:t>Option 1: Do not define additional CSI tests as Rel-12 SU-MIMO</a:t>
            </a:r>
          </a:p>
          <a:p>
            <a:pPr lvl="2"/>
            <a:r>
              <a:rPr lang="en-US" altLang="zh-CN" sz="1400" dirty="0" smtClean="0"/>
              <a:t>Option 2: Define new CSI tests based on advanced receiver</a:t>
            </a:r>
          </a:p>
          <a:p>
            <a:pPr lvl="1"/>
            <a:r>
              <a:rPr lang="en-US" altLang="ko-KR" sz="1800" dirty="0" smtClean="0"/>
              <a:t>Interested companies are encouraged to provide analysis on feasibility of new CSI tests using following receiver combinations in the next meeting</a:t>
            </a:r>
          </a:p>
          <a:p>
            <a:pPr lvl="2"/>
            <a:r>
              <a:rPr lang="en-US" altLang="ko-KR" sz="1400" dirty="0" smtClean="0"/>
              <a:t>MMSE on </a:t>
            </a:r>
            <a:r>
              <a:rPr lang="en-US" altLang="ko-KR" sz="1400" dirty="0" err="1" smtClean="0"/>
              <a:t>demod</a:t>
            </a:r>
            <a:r>
              <a:rPr lang="en-US" altLang="ko-KR" sz="1400" dirty="0" smtClean="0"/>
              <a:t> and CSI</a:t>
            </a:r>
          </a:p>
          <a:p>
            <a:pPr lvl="2"/>
            <a:r>
              <a:rPr lang="en-US" altLang="ko-KR" sz="1400" dirty="0" smtClean="0"/>
              <a:t>ML on </a:t>
            </a:r>
            <a:r>
              <a:rPr lang="en-US" altLang="ko-KR" sz="1400" dirty="0" err="1" smtClean="0"/>
              <a:t>demod</a:t>
            </a:r>
            <a:r>
              <a:rPr lang="en-US" altLang="ko-KR" sz="1400" dirty="0" smtClean="0"/>
              <a:t> and MMSE on CSI</a:t>
            </a:r>
          </a:p>
          <a:p>
            <a:pPr lvl="2"/>
            <a:r>
              <a:rPr lang="en-US" altLang="ko-KR" sz="1400" dirty="0" smtClean="0"/>
              <a:t>ML on </a:t>
            </a:r>
            <a:r>
              <a:rPr lang="en-US" altLang="ko-KR" sz="1400" dirty="0" err="1" smtClean="0"/>
              <a:t>demod</a:t>
            </a:r>
            <a:r>
              <a:rPr lang="en-US" altLang="ko-KR" sz="1400" dirty="0" smtClean="0"/>
              <a:t> and CSI</a:t>
            </a:r>
          </a:p>
          <a:p>
            <a:r>
              <a:rPr lang="en-US" altLang="zh-CN" sz="2000" dirty="0" smtClean="0"/>
              <a:t>Legacy CSI </a:t>
            </a:r>
            <a:r>
              <a:rPr lang="en-US" altLang="zh-CN" sz="2000" dirty="0"/>
              <a:t>test cases</a:t>
            </a:r>
          </a:p>
          <a:p>
            <a:pPr lvl="1"/>
            <a:r>
              <a:rPr lang="en-US" altLang="zh-CN" sz="1800" dirty="0" smtClean="0"/>
              <a:t>C</a:t>
            </a:r>
            <a:r>
              <a:rPr lang="en-US" altLang="ko-KR" sz="1800" dirty="0" smtClean="0"/>
              <a:t>ompanies </a:t>
            </a:r>
            <a:r>
              <a:rPr lang="en-US" altLang="ko-KR" sz="1800" dirty="0"/>
              <a:t>are encouraged </a:t>
            </a:r>
            <a:r>
              <a:rPr lang="en-US" altLang="ko-KR" sz="1800" dirty="0" smtClean="0"/>
              <a:t>to check whether Rel-14 enhanced SU-MIMO receiver can meet legacy CSI requirements and can come back if some issues are identified</a:t>
            </a:r>
            <a:endParaRPr lang="en-US" altLang="ko-KR" sz="1800" dirty="0"/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714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7248</TotalTime>
  <Words>315</Words>
  <Application>Microsoft Office PowerPoint</Application>
  <PresentationFormat>On-screen Show (4:3)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PGothic</vt:lpstr>
      <vt:lpstr>MS PGothic</vt:lpstr>
      <vt:lpstr>SimSun</vt:lpstr>
      <vt:lpstr>SimSun</vt:lpstr>
      <vt:lpstr>Arial</vt:lpstr>
      <vt:lpstr>Calibri</vt:lpstr>
      <vt:lpstr>Times New Roman</vt:lpstr>
      <vt:lpstr>Office ​​テーマ</vt:lpstr>
      <vt:lpstr>WF on enhanced SU-MIMO performance requirements</vt:lpstr>
      <vt:lpstr>Background</vt:lpstr>
      <vt:lpstr>Additional scenarios for requirements definition</vt:lpstr>
      <vt:lpstr>Feature/Capability signaling</vt:lpstr>
      <vt:lpstr>CSI (for information)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586</cp:revision>
  <dcterms:created xsi:type="dcterms:W3CDTF">2014-04-03T00:17:36Z</dcterms:created>
  <dcterms:modified xsi:type="dcterms:W3CDTF">2017-04-07T15:27:14Z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(3)0suzwKrknaWinf8t+wcWWUTwOuFfx8hm1pm4+jdA4KhijRb87zTaTNqgYOkAkC0m37xTV25G
BuJDUnyP6S/gm5k7D/nx3znIZ6hkzGsGrQKuyFpSZNlGm4TYta2RFRZSSeybmaPuLl9ocy90
CYyfZkDB+UCl16Orsq9SjGQF6ROWuT75ucjSngLsGTyXLbxjmwFGJWAWyLoRt1ikNnS4UGac
pewHhggjn35LYSxGbx</vt:lpwstr>
  </property>
  <property fmtid="{D5CDD505-2E9C-101B-9397-08002B2CF9AE}" pid="6" name="_2015_ms_pID_7253431">
    <vt:lpwstr>MCDikxju3TyRZsFl/Y3auzwg6lKJCiAd6T4mkbqW3n1gpPll5tQx3o
fJ+5PMWpVUxreDMJgbwHfQHpfiTjCF1T3QvdbkZqkq6u/hViXm4slvjBo25FQmY1USxgXNwI
FlMOYSJjbXtfAhhgWUHgxXjBxpDiU/Dr2xorRpBdLwxB51LMKx9n2YW5BGl8C+5jJfcL6Eut
fjHaEfZCr3BA2jmXu26O7of/SZ0+Xxhk5dU4</vt:lpwstr>
  </property>
  <property fmtid="{D5CDD505-2E9C-101B-9397-08002B2CF9AE}" pid="7" name="_2015_ms_pID_7253432">
    <vt:lpwstr>pVTOGT3lG5ww3koigCJZrsDC6FJPy6Njbiti
Ig99bCEI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1491549097</vt:lpwstr>
  </property>
</Properties>
</file>