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84" r:id="rId2"/>
    <p:sldId id="285" r:id="rId3"/>
    <p:sldId id="286" r:id="rId4"/>
    <p:sldId id="287" r:id="rId5"/>
    <p:sldId id="288" r:id="rId6"/>
  </p:sldIdLst>
  <p:sldSz cx="12192000" cy="6858000"/>
  <p:notesSz cx="6884988" cy="10018713"/>
  <p:embeddedFontLst>
    <p:embeddedFont>
      <p:font typeface="Ericsson Capital TT" panose="020B0604020202020204" charset="0"/>
      <p:regular r:id="rId9"/>
    </p:embeddedFont>
    <p:embeddedFont>
      <p:font typeface="宋体" panose="02010600030101010101" pitchFamily="2" charset="-122"/>
      <p:regular r:id="rId10"/>
    </p:embeddedFont>
    <p:embeddedFont>
      <p:font typeface="맑은 고딕" panose="020B0503020000020004" pitchFamily="34" charset="-127"/>
      <p:regular r:id="rId11"/>
      <p:bold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4"/>
            <p14:sldId id="285"/>
            <p14:sldId id="286"/>
            <p14:sldId id="287"/>
            <p14:sldId id="28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5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C5FF"/>
    <a:srgbClr val="6699FF"/>
    <a:srgbClr val="FF7C80"/>
    <a:srgbClr val="9FB7D3"/>
    <a:srgbClr val="99CCFF"/>
    <a:srgbClr val="6A8FBF"/>
    <a:srgbClr val="00A9D4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23" autoAdjust="0"/>
  </p:normalViewPr>
  <p:slideViewPr>
    <p:cSldViewPr snapToGrid="0" snapToObjects="1">
      <p:cViewPr>
        <p:scale>
          <a:sx n="60" d="100"/>
          <a:sy n="60" d="100"/>
        </p:scale>
        <p:origin x="-510" y="-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outlineViewPr>
    <p:cViewPr>
      <p:scale>
        <a:sx n="33" d="100"/>
        <a:sy n="33" d="100"/>
      </p:scale>
      <p:origin x="0" y="14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Network based CRS mitigation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2016-09-02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594F2E-A696-4CED-A662-1B5315DD6428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99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3F1A28-A91E-4EE2-9CA2-DF8FE21F9823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351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7C4E5D-4A6C-4ECF-91B3-2C98F9E02ECB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973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496099-952B-4B8A-902F-185E96A41239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9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30EB7E-EA83-4175-836E-8C8E1BB077B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92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Network based CRS mitigation  |  2016-09-02  |  Page </a:t>
            </a:r>
            <a:fld id="{09BBA573-4C18-48FB-AE59-E9B1EF5F2470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708311"/>
            <a:ext cx="11582400" cy="1470025"/>
          </a:xfrm>
        </p:spPr>
        <p:txBody>
          <a:bodyPr>
            <a:noAutofit/>
          </a:bodyPr>
          <a:lstStyle/>
          <a:p>
            <a:r>
              <a:rPr lang="en-US" sz="4800" dirty="0"/>
              <a:t>Motivation for New Work Item on Network Based CRS </a:t>
            </a:r>
            <a:r>
              <a:rPr lang="en-US" sz="4800" dirty="0" smtClean="0"/>
              <a:t>Mitigation for LTE</a:t>
            </a:r>
            <a:endParaRPr lang="en-US" sz="4800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932" y="4617913"/>
            <a:ext cx="11140019" cy="1386001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0" y="129471"/>
            <a:ext cx="10970683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GB" sz="1800" b="1" dirty="0"/>
              <a:t>3GPP TSG-RAN WG4 Meeting #</a:t>
            </a:r>
            <a:r>
              <a:rPr lang="en-GB" sz="1800" b="1" dirty="0" smtClean="0"/>
              <a:t>82bis</a:t>
            </a:r>
            <a:r>
              <a:rPr lang="en-GB" sz="1800" b="1" i="1" dirty="0" smtClean="0"/>
              <a:t> </a:t>
            </a:r>
            <a:r>
              <a:rPr lang="en-GB" sz="1800" b="1" i="1" dirty="0"/>
              <a:t>	</a:t>
            </a:r>
            <a:r>
              <a:rPr lang="en-GB" sz="1800" b="1" i="1" dirty="0" smtClean="0"/>
              <a:t>				</a:t>
            </a:r>
            <a:r>
              <a:rPr lang="en-GB" sz="1800" b="1" i="1" smtClean="0"/>
              <a:t>	</a:t>
            </a:r>
            <a:r>
              <a:rPr lang="en-GB" sz="1800" b="1" i="1" smtClean="0"/>
              <a:t>R4-173199</a:t>
            </a:r>
            <a:endParaRPr lang="en-US" sz="18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GB" sz="1800" b="1" dirty="0"/>
              <a:t>Spokane, Washington, USA, April 3 - 7, </a:t>
            </a:r>
            <a:r>
              <a:rPr lang="en-GB" sz="1800" b="1" dirty="0" smtClean="0"/>
              <a:t>2017</a:t>
            </a:r>
          </a:p>
          <a:p>
            <a:pPr>
              <a:buNone/>
            </a:pPr>
            <a:r>
              <a:rPr lang="en-GB" sz="1800" b="1" dirty="0" smtClean="0"/>
              <a:t>Agenda Item: 12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36456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LTE transmits </a:t>
            </a:r>
            <a:r>
              <a:rPr lang="en-US" sz="2800" b="1" dirty="0">
                <a:solidFill>
                  <a:srgbClr val="00B0F0"/>
                </a:solidFill>
              </a:rPr>
              <a:t>CRS across the system bandwidth </a:t>
            </a:r>
            <a:r>
              <a:rPr lang="en-US" sz="2800" dirty="0"/>
              <a:t>in every subframe</a:t>
            </a:r>
          </a:p>
          <a:p>
            <a:pPr marL="0" indent="0">
              <a:buNone/>
            </a:pPr>
            <a:r>
              <a:rPr lang="en-US" sz="2800" dirty="0">
                <a:sym typeface="Wingdings" panose="05000000000000000000" pitchFamily="2" charset="2"/>
              </a:rPr>
              <a:t> </a:t>
            </a:r>
            <a:r>
              <a:rPr lang="en-US" sz="2800" dirty="0"/>
              <a:t>High inter-cell interference even at low/medium load</a:t>
            </a:r>
          </a:p>
          <a:p>
            <a:pPr marL="1371600" indent="-457200">
              <a:buFont typeface="Wingdings" pitchFamily="2" charset="2"/>
              <a:buChar char="à"/>
            </a:pPr>
            <a:r>
              <a:rPr lang="en-US" sz="2800" dirty="0" smtClean="0"/>
              <a:t>Unnecessarily </a:t>
            </a:r>
            <a:r>
              <a:rPr lang="en-US" sz="2800" b="1" dirty="0">
                <a:solidFill>
                  <a:srgbClr val="00B0F0"/>
                </a:solidFill>
              </a:rPr>
              <a:t>low per-user throughput</a:t>
            </a:r>
            <a:r>
              <a:rPr lang="en-US" sz="2800" dirty="0"/>
              <a:t>, mainly due to higher order modulations not being </a:t>
            </a:r>
            <a:r>
              <a:rPr lang="en-US" sz="2800" dirty="0" smtClean="0"/>
              <a:t>usable</a:t>
            </a:r>
          </a:p>
          <a:p>
            <a:pPr marL="1728787" lvl="1" indent="-457200">
              <a:buFont typeface="Wingdings" pitchFamily="2" charset="2"/>
              <a:buChar char="à"/>
            </a:pPr>
            <a:r>
              <a:rPr lang="en-US" dirty="0" smtClean="0"/>
              <a:t>High </a:t>
            </a:r>
            <a:r>
              <a:rPr lang="en-US" dirty="0"/>
              <a:t>inter-cell interference even at low/medium </a:t>
            </a:r>
            <a:r>
              <a:rPr lang="en-US" dirty="0" smtClean="0"/>
              <a:t>load</a:t>
            </a:r>
            <a:endParaRPr lang="en-US" dirty="0"/>
          </a:p>
          <a:p>
            <a:pPr marL="0" indent="0">
              <a:buNone/>
            </a:pPr>
            <a:endParaRPr lang="en-US" sz="4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/>
              <a:t>Inefficient utilization of resources at BS</a:t>
            </a:r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  <a:p>
            <a:pPr marL="91440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 &amp; motivation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712200" y="6315075"/>
            <a:ext cx="2387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*) LAA: License Assisted Access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9735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Network based CRS mitigation </a:t>
            </a:r>
            <a:r>
              <a:rPr lang="en-US" sz="2000" b="1" dirty="0">
                <a:solidFill>
                  <a:srgbClr val="00B0F0"/>
                </a:solidFill>
              </a:rPr>
              <a:t>supporting legacy UEs</a:t>
            </a:r>
          </a:p>
          <a:p>
            <a:pPr lvl="1"/>
            <a:r>
              <a:rPr lang="en-US" sz="1800" dirty="0"/>
              <a:t>A cell </a:t>
            </a:r>
            <a:r>
              <a:rPr lang="en-US" sz="1800" dirty="0">
                <a:solidFill>
                  <a:srgbClr val="00A9D4"/>
                </a:solidFill>
              </a:rPr>
              <a:t>omits </a:t>
            </a:r>
            <a:r>
              <a:rPr lang="en-US" sz="1800" dirty="0" smtClean="0">
                <a:solidFill>
                  <a:srgbClr val="00A9D4"/>
                </a:solidFill>
              </a:rPr>
              <a:t>large-bandwidth CRS </a:t>
            </a:r>
            <a:r>
              <a:rPr lang="en-US" sz="1800" dirty="0">
                <a:solidFill>
                  <a:srgbClr val="00B0F0"/>
                </a:solidFill>
              </a:rPr>
              <a:t>transmissions if it expects all (connected mode) UEs to be in DRX</a:t>
            </a:r>
            <a:r>
              <a:rPr lang="en-US" sz="1800" dirty="0"/>
              <a:t>, but </a:t>
            </a:r>
          </a:p>
          <a:p>
            <a:pPr lvl="2"/>
            <a:r>
              <a:rPr lang="en-US" sz="1800" dirty="0"/>
              <a:t>maintains CRSs on the inner 6 PRBs continuously (for idle mode support)</a:t>
            </a:r>
          </a:p>
          <a:p>
            <a:pPr lvl="1"/>
            <a:r>
              <a:rPr lang="en-US" sz="1800" dirty="0"/>
              <a:t>A cell </a:t>
            </a:r>
            <a:r>
              <a:rPr lang="en-US" sz="1800"/>
              <a:t>enables </a:t>
            </a:r>
            <a:r>
              <a:rPr lang="en-US" sz="1800" smtClean="0"/>
              <a:t>full-bandwidth </a:t>
            </a:r>
            <a:r>
              <a:rPr lang="en-US" sz="1800" dirty="0" smtClean="0"/>
              <a:t>CRS </a:t>
            </a:r>
            <a:r>
              <a:rPr lang="en-US" sz="1800" dirty="0"/>
              <a:t>when it expects at least one UE to leave DRX</a:t>
            </a:r>
          </a:p>
          <a:p>
            <a:pPr lvl="1"/>
            <a:r>
              <a:rPr lang="en-US" sz="1800" dirty="0"/>
              <a:t>Aligned on-durations among UEs increase the muting possibilities</a:t>
            </a:r>
          </a:p>
          <a:p>
            <a:r>
              <a:rPr lang="en-US" sz="2000" dirty="0"/>
              <a:t>Already tested </a:t>
            </a:r>
            <a:r>
              <a:rPr lang="en-US" sz="2000" b="1" dirty="0">
                <a:solidFill>
                  <a:srgbClr val="00B0F0"/>
                </a:solidFill>
              </a:rPr>
              <a:t>in life networks</a:t>
            </a:r>
          </a:p>
          <a:p>
            <a:pPr lvl="1"/>
            <a:r>
              <a:rPr lang="en-US" sz="1800" dirty="0"/>
              <a:t>It performs very well with legacy UEs</a:t>
            </a:r>
          </a:p>
          <a:p>
            <a:pPr lvl="1"/>
            <a:r>
              <a:rPr lang="en-US" sz="1800" dirty="0"/>
              <a:t>No additional RLFs observed</a:t>
            </a:r>
          </a:p>
          <a:p>
            <a:pPr lvl="1"/>
            <a:r>
              <a:rPr lang="en-US" sz="1800" dirty="0">
                <a:solidFill>
                  <a:srgbClr val="00B0F0"/>
                </a:solidFill>
              </a:rPr>
              <a:t>Up to 80% increased DL throughput </a:t>
            </a:r>
            <a:r>
              <a:rPr lang="en-US" sz="1800" dirty="0"/>
              <a:t>in low to medium load (of neighbor cells)</a:t>
            </a:r>
          </a:p>
          <a:p>
            <a:pPr lvl="2"/>
            <a:r>
              <a:rPr lang="en-US" sz="1800" dirty="0"/>
              <a:t>Especially due to lower utilization of higher order modulation, like DL 256 QAM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Network Based CRS Mitigation</a:t>
            </a:r>
          </a:p>
        </p:txBody>
      </p:sp>
    </p:spTree>
    <p:extLst>
      <p:ext uri="{BB962C8B-B14F-4D97-AF65-F5344CB8AC3E}">
        <p14:creationId xmlns:p14="http://schemas.microsoft.com/office/powerpoint/2010/main" val="4134101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2810100"/>
          </a:xfrm>
        </p:spPr>
        <p:txBody>
          <a:bodyPr/>
          <a:lstStyle/>
          <a:p>
            <a:r>
              <a:rPr lang="en-US" sz="2000" dirty="0"/>
              <a:t>Tested UEs show stable RSRP measurements if CRS in few TTIs before and after DRX on duration is enabled</a:t>
            </a:r>
          </a:p>
          <a:p>
            <a:pPr lvl="1"/>
            <a:r>
              <a:rPr lang="en-US" sz="1600" dirty="0"/>
              <a:t>The ratio of blanked to non-blanked sub-frames determines feature gain</a:t>
            </a:r>
          </a:p>
          <a:p>
            <a:pPr lvl="1"/>
            <a:r>
              <a:rPr lang="en-US" sz="1600" dirty="0"/>
              <a:t>Shortening warm-up and cool-down increases performance gains, i.e., per-user throughput</a:t>
            </a:r>
          </a:p>
          <a:p>
            <a:r>
              <a:rPr lang="en-US" sz="2000" dirty="0"/>
              <a:t>Specify Rel-14 UE </a:t>
            </a:r>
            <a:r>
              <a:rPr lang="en-US" sz="2000" dirty="0" err="1"/>
              <a:t>perf</a:t>
            </a:r>
            <a:r>
              <a:rPr lang="en-US" sz="2000" dirty="0"/>
              <a:t>. requirements for warm-up and cool down phases</a:t>
            </a:r>
          </a:p>
          <a:p>
            <a:pPr lvl="1"/>
            <a:r>
              <a:rPr lang="en-US" sz="1600" dirty="0"/>
              <a:t>Aim at 1 warm-up and 0 cool-down </a:t>
            </a:r>
            <a:r>
              <a:rPr lang="en-US" sz="1600" dirty="0" err="1"/>
              <a:t>subframes</a:t>
            </a:r>
            <a:r>
              <a:rPr lang="en-US" sz="1600" dirty="0"/>
              <a:t> with full CRS BW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sym typeface="Wingdings" panose="05000000000000000000" pitchFamily="2" charset="2"/>
              </a:rPr>
              <a:t> Higher efficiency of Network based CRS mitigation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UE protection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70689" y="4897993"/>
            <a:ext cx="11725160" cy="1320023"/>
            <a:chOff x="270689" y="4897993"/>
            <a:chExt cx="11725160" cy="1320023"/>
          </a:xfrm>
        </p:grpSpPr>
        <p:sp>
          <p:nvSpPr>
            <p:cNvPr id="5" name="TextBox 4"/>
            <p:cNvSpPr txBox="1"/>
            <p:nvPr/>
          </p:nvSpPr>
          <p:spPr>
            <a:xfrm>
              <a:off x="270689" y="5883679"/>
              <a:ext cx="10198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Radio frame</a:t>
              </a:r>
            </a:p>
          </p:txBody>
        </p:sp>
        <p:sp>
          <p:nvSpPr>
            <p:cNvPr id="9" name="Text Box 401"/>
            <p:cNvSpPr txBox="1">
              <a:spLocks noChangeArrowheads="1"/>
            </p:cNvSpPr>
            <p:nvPr/>
          </p:nvSpPr>
          <p:spPr bwMode="auto">
            <a:xfrm>
              <a:off x="10688028" y="5417845"/>
              <a:ext cx="1055912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 smtClean="0">
                  <a:ea typeface="宋体" pitchFamily="2" charset="-122"/>
                </a:rPr>
                <a:t>Full bandwidth 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6453" y="5521058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CRS BW</a:t>
              </a:r>
            </a:p>
          </p:txBody>
        </p:sp>
        <p:sp>
          <p:nvSpPr>
            <p:cNvPr id="13" name="Text Box 401"/>
            <p:cNvSpPr txBox="1">
              <a:spLocks noChangeArrowheads="1"/>
            </p:cNvSpPr>
            <p:nvPr/>
          </p:nvSpPr>
          <p:spPr bwMode="auto">
            <a:xfrm>
              <a:off x="10419192" y="5142848"/>
              <a:ext cx="11264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>
                  <a:ea typeface="宋体" pitchFamily="2" charset="-122"/>
                </a:rPr>
                <a:t>        DRX </a:t>
              </a:r>
              <a:r>
                <a:rPr lang="en-US" altLang="zh-CN" sz="800" dirty="0" err="1">
                  <a:ea typeface="宋体" pitchFamily="2" charset="-122"/>
                </a:rPr>
                <a:t>onDuration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3628" y="5146220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DRX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608499" y="5584959"/>
              <a:ext cx="1632004" cy="129751"/>
              <a:chOff x="1832499" y="5711824"/>
              <a:chExt cx="1362506" cy="119364"/>
            </a:xfrm>
          </p:grpSpPr>
          <p:sp>
            <p:nvSpPr>
              <p:cNvPr id="75" name="Line 212"/>
              <p:cNvSpPr>
                <a:spLocks noChangeShapeType="1"/>
              </p:cNvSpPr>
              <p:nvPr/>
            </p:nvSpPr>
            <p:spPr bwMode="auto">
              <a:xfrm>
                <a:off x="3194733" y="5717249"/>
                <a:ext cx="0" cy="1085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1967760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2103020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8" name="Rectangle 176"/>
              <p:cNvSpPr>
                <a:spLocks noChangeArrowheads="1"/>
              </p:cNvSpPr>
              <p:nvPr/>
            </p:nvSpPr>
            <p:spPr bwMode="auto">
              <a:xfrm>
                <a:off x="2239931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9" name="Rectangle 177"/>
              <p:cNvSpPr>
                <a:spLocks noChangeArrowheads="1"/>
              </p:cNvSpPr>
              <p:nvPr/>
            </p:nvSpPr>
            <p:spPr bwMode="auto">
              <a:xfrm>
                <a:off x="2512102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0" name="Rectangle 178"/>
              <p:cNvSpPr>
                <a:spLocks noChangeArrowheads="1"/>
              </p:cNvSpPr>
              <p:nvPr/>
            </p:nvSpPr>
            <p:spPr bwMode="auto">
              <a:xfrm>
                <a:off x="2649013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1" name="Rectangle 180"/>
              <p:cNvSpPr>
                <a:spLocks noChangeArrowheads="1"/>
              </p:cNvSpPr>
              <p:nvPr/>
            </p:nvSpPr>
            <p:spPr bwMode="auto">
              <a:xfrm>
                <a:off x="2784274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2" name="Rectangle 181"/>
              <p:cNvSpPr>
                <a:spLocks noChangeArrowheads="1"/>
              </p:cNvSpPr>
              <p:nvPr/>
            </p:nvSpPr>
            <p:spPr bwMode="auto">
              <a:xfrm>
                <a:off x="2925188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3" name="Rectangle 182"/>
              <p:cNvSpPr>
                <a:spLocks noChangeArrowheads="1"/>
              </p:cNvSpPr>
              <p:nvPr/>
            </p:nvSpPr>
            <p:spPr bwMode="auto">
              <a:xfrm>
                <a:off x="3059744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4" name="Rectangle 173"/>
              <p:cNvSpPr>
                <a:spLocks noChangeArrowheads="1"/>
              </p:cNvSpPr>
              <p:nvPr/>
            </p:nvSpPr>
            <p:spPr bwMode="auto">
              <a:xfrm>
                <a:off x="1832499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5" name="Rectangle 173"/>
              <p:cNvSpPr>
                <a:spLocks noChangeArrowheads="1"/>
              </p:cNvSpPr>
              <p:nvPr/>
            </p:nvSpPr>
            <p:spPr bwMode="auto">
              <a:xfrm>
                <a:off x="2376842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240503" y="5584959"/>
              <a:ext cx="1632004" cy="129751"/>
              <a:chOff x="1126564" y="6118649"/>
              <a:chExt cx="1362506" cy="119364"/>
            </a:xfrm>
          </p:grpSpPr>
          <p:sp>
            <p:nvSpPr>
              <p:cNvPr id="6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4872507" y="5584959"/>
              <a:ext cx="1632004" cy="129751"/>
              <a:chOff x="1126564" y="6118649"/>
              <a:chExt cx="1362506" cy="119364"/>
            </a:xfrm>
          </p:grpSpPr>
          <p:sp>
            <p:nvSpPr>
              <p:cNvPr id="5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6506755" y="5584959"/>
              <a:ext cx="1632004" cy="129751"/>
              <a:chOff x="1126564" y="6118649"/>
              <a:chExt cx="1362506" cy="119364"/>
            </a:xfrm>
          </p:grpSpPr>
          <p:sp>
            <p:nvSpPr>
              <p:cNvPr id="4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sp>
          <p:nvSpPr>
            <p:cNvPr id="20" name="Line 212"/>
            <p:cNvSpPr>
              <a:spLocks noChangeShapeType="1"/>
            </p:cNvSpPr>
            <p:nvPr/>
          </p:nvSpPr>
          <p:spPr bwMode="auto">
            <a:xfrm>
              <a:off x="4872507" y="5590854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212"/>
            <p:cNvSpPr>
              <a:spLocks noChangeShapeType="1"/>
            </p:cNvSpPr>
            <p:nvPr/>
          </p:nvSpPr>
          <p:spPr bwMode="auto">
            <a:xfrm>
              <a:off x="6504185" y="5588026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60511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0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79694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524519" y="593762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2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16487" y="5956406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3</a:t>
              </a:r>
            </a:p>
          </p:txBody>
        </p:sp>
        <p:sp>
          <p:nvSpPr>
            <p:cNvPr id="26" name="Rectangle 173"/>
            <p:cNvSpPr>
              <a:spLocks noChangeArrowheads="1"/>
            </p:cNvSpPr>
            <p:nvPr/>
          </p:nvSpPr>
          <p:spPr bwMode="auto">
            <a:xfrm>
              <a:off x="1771485" y="558377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7" name="Rectangle 173"/>
            <p:cNvSpPr>
              <a:spLocks noChangeArrowheads="1"/>
            </p:cNvSpPr>
            <p:nvPr/>
          </p:nvSpPr>
          <p:spPr bwMode="auto">
            <a:xfrm>
              <a:off x="2120609" y="5235869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8" name="Rectangle 173"/>
            <p:cNvSpPr>
              <a:spLocks noChangeArrowheads="1"/>
            </p:cNvSpPr>
            <p:nvPr/>
          </p:nvSpPr>
          <p:spPr bwMode="auto">
            <a:xfrm>
              <a:off x="2290113" y="5235864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9" name="Rectangle 173"/>
            <p:cNvSpPr>
              <a:spLocks noChangeArrowheads="1"/>
            </p:cNvSpPr>
            <p:nvPr/>
          </p:nvSpPr>
          <p:spPr bwMode="auto">
            <a:xfrm>
              <a:off x="8308091" y="558468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cxnSp>
          <p:nvCxnSpPr>
            <p:cNvPr id="30" name="Straight Connector 29"/>
            <p:cNvCxnSpPr/>
            <p:nvPr/>
          </p:nvCxnSpPr>
          <p:spPr bwMode="auto">
            <a:xfrm>
              <a:off x="1608500" y="5371368"/>
              <a:ext cx="832756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Rectangle 173"/>
            <p:cNvSpPr>
              <a:spLocks noChangeArrowheads="1"/>
            </p:cNvSpPr>
            <p:nvPr/>
          </p:nvSpPr>
          <p:spPr bwMode="auto">
            <a:xfrm>
              <a:off x="1934461" y="558494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2" name="Rectangle 173"/>
            <p:cNvSpPr>
              <a:spLocks noChangeArrowheads="1"/>
            </p:cNvSpPr>
            <p:nvPr/>
          </p:nvSpPr>
          <p:spPr bwMode="auto">
            <a:xfrm>
              <a:off x="209092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3" name="Rectangle 173"/>
            <p:cNvSpPr>
              <a:spLocks noChangeArrowheads="1"/>
            </p:cNvSpPr>
            <p:nvPr/>
          </p:nvSpPr>
          <p:spPr bwMode="auto">
            <a:xfrm>
              <a:off x="8474982" y="558493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4" name="Rectangle 173"/>
            <p:cNvSpPr>
              <a:spLocks noChangeArrowheads="1"/>
            </p:cNvSpPr>
            <p:nvPr/>
          </p:nvSpPr>
          <p:spPr bwMode="auto">
            <a:xfrm>
              <a:off x="8629670" y="55849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5" name="Rectangle 173"/>
            <p:cNvSpPr>
              <a:spLocks noChangeArrowheads="1"/>
            </p:cNvSpPr>
            <p:nvPr/>
          </p:nvSpPr>
          <p:spPr bwMode="auto">
            <a:xfrm>
              <a:off x="8305599" y="5584966"/>
              <a:ext cx="162015" cy="129751"/>
            </a:xfrm>
            <a:prstGeom prst="rect">
              <a:avLst/>
            </a:prstGeom>
            <a:solidFill>
              <a:srgbClr val="FF66CC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6" name="Rectangle 174"/>
            <p:cNvSpPr>
              <a:spLocks noChangeArrowheads="1"/>
            </p:cNvSpPr>
            <p:nvPr/>
          </p:nvSpPr>
          <p:spPr bwMode="auto">
            <a:xfrm>
              <a:off x="8465327" y="5234500"/>
              <a:ext cx="163992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7" name="Rectangle 176"/>
            <p:cNvSpPr>
              <a:spLocks noChangeArrowheads="1"/>
            </p:cNvSpPr>
            <p:nvPr/>
          </p:nvSpPr>
          <p:spPr bwMode="auto">
            <a:xfrm>
              <a:off x="8629317" y="5234500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8" name="Rectangle 177"/>
            <p:cNvSpPr>
              <a:spLocks noChangeArrowheads="1"/>
            </p:cNvSpPr>
            <p:nvPr/>
          </p:nvSpPr>
          <p:spPr bwMode="auto">
            <a:xfrm>
              <a:off x="8955323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9" name="Rectangle 178"/>
            <p:cNvSpPr>
              <a:spLocks noChangeArrowheads="1"/>
            </p:cNvSpPr>
            <p:nvPr/>
          </p:nvSpPr>
          <p:spPr bwMode="auto">
            <a:xfrm>
              <a:off x="9119315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40" name="Rectangle 180"/>
            <p:cNvSpPr>
              <a:spLocks noChangeArrowheads="1"/>
            </p:cNvSpPr>
            <p:nvPr/>
          </p:nvSpPr>
          <p:spPr bwMode="auto">
            <a:xfrm>
              <a:off x="9281329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1" name="Rectangle 181"/>
            <p:cNvSpPr>
              <a:spLocks noChangeArrowheads="1"/>
            </p:cNvSpPr>
            <p:nvPr/>
          </p:nvSpPr>
          <p:spPr bwMode="auto">
            <a:xfrm>
              <a:off x="9450116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2" name="Rectangle 182"/>
            <p:cNvSpPr>
              <a:spLocks noChangeArrowheads="1"/>
            </p:cNvSpPr>
            <p:nvPr/>
          </p:nvSpPr>
          <p:spPr bwMode="auto">
            <a:xfrm>
              <a:off x="9611287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3" name="Rectangle 173"/>
            <p:cNvSpPr>
              <a:spLocks noChangeArrowheads="1"/>
            </p:cNvSpPr>
            <p:nvPr/>
          </p:nvSpPr>
          <p:spPr bwMode="auto">
            <a:xfrm>
              <a:off x="8141298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4" name="Rectangle 173"/>
            <p:cNvSpPr>
              <a:spLocks noChangeArrowheads="1"/>
            </p:cNvSpPr>
            <p:nvPr/>
          </p:nvSpPr>
          <p:spPr bwMode="auto">
            <a:xfrm>
              <a:off x="8793310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753300" y="5949870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4</a:t>
              </a:r>
            </a:p>
          </p:txBody>
        </p:sp>
        <p:sp>
          <p:nvSpPr>
            <p:cNvPr id="86" name="Rectangle 173"/>
            <p:cNvSpPr>
              <a:spLocks noChangeArrowheads="1"/>
            </p:cNvSpPr>
            <p:nvPr/>
          </p:nvSpPr>
          <p:spPr bwMode="auto">
            <a:xfrm>
              <a:off x="1609470" y="5583960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7" name="Rectangle 173"/>
            <p:cNvSpPr>
              <a:spLocks noChangeArrowheads="1"/>
            </p:cNvSpPr>
            <p:nvPr/>
          </p:nvSpPr>
          <p:spPr bwMode="auto">
            <a:xfrm>
              <a:off x="226224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8" name="Rectangle 173"/>
            <p:cNvSpPr>
              <a:spLocks noChangeArrowheads="1"/>
            </p:cNvSpPr>
            <p:nvPr/>
          </p:nvSpPr>
          <p:spPr bwMode="auto">
            <a:xfrm>
              <a:off x="2917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9" name="Rectangle 173"/>
            <p:cNvSpPr>
              <a:spLocks noChangeArrowheads="1"/>
            </p:cNvSpPr>
            <p:nvPr/>
          </p:nvSpPr>
          <p:spPr bwMode="auto">
            <a:xfrm>
              <a:off x="324239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0" name="Rectangle 173"/>
            <p:cNvSpPr>
              <a:spLocks noChangeArrowheads="1"/>
            </p:cNvSpPr>
            <p:nvPr/>
          </p:nvSpPr>
          <p:spPr bwMode="auto">
            <a:xfrm>
              <a:off x="9129221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1" name="Rectangle 173"/>
            <p:cNvSpPr>
              <a:spLocks noChangeArrowheads="1"/>
            </p:cNvSpPr>
            <p:nvPr/>
          </p:nvSpPr>
          <p:spPr bwMode="auto">
            <a:xfrm>
              <a:off x="2409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2" name="Rectangle 173"/>
            <p:cNvSpPr>
              <a:spLocks noChangeArrowheads="1"/>
            </p:cNvSpPr>
            <p:nvPr/>
          </p:nvSpPr>
          <p:spPr bwMode="auto">
            <a:xfrm>
              <a:off x="257860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3" name="Rectangle 173"/>
            <p:cNvSpPr>
              <a:spLocks noChangeArrowheads="1"/>
            </p:cNvSpPr>
            <p:nvPr/>
          </p:nvSpPr>
          <p:spPr bwMode="auto">
            <a:xfrm>
              <a:off x="275471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4" name="Rectangle 173"/>
            <p:cNvSpPr>
              <a:spLocks noChangeArrowheads="1"/>
            </p:cNvSpPr>
            <p:nvPr/>
          </p:nvSpPr>
          <p:spPr bwMode="auto">
            <a:xfrm>
              <a:off x="307983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5" name="Rectangle 173"/>
            <p:cNvSpPr>
              <a:spLocks noChangeArrowheads="1"/>
            </p:cNvSpPr>
            <p:nvPr/>
          </p:nvSpPr>
          <p:spPr bwMode="auto">
            <a:xfrm>
              <a:off x="8961873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6" name="Rectangle 173"/>
            <p:cNvSpPr>
              <a:spLocks noChangeArrowheads="1"/>
            </p:cNvSpPr>
            <p:nvPr/>
          </p:nvSpPr>
          <p:spPr bwMode="auto">
            <a:xfrm>
              <a:off x="7815274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8" name="Rectangle 173"/>
            <p:cNvSpPr>
              <a:spLocks noChangeArrowheads="1"/>
            </p:cNvSpPr>
            <p:nvPr/>
          </p:nvSpPr>
          <p:spPr bwMode="auto">
            <a:xfrm>
              <a:off x="9606330" y="558489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9" name="Rectangle 173"/>
            <p:cNvSpPr>
              <a:spLocks noChangeArrowheads="1"/>
            </p:cNvSpPr>
            <p:nvPr/>
          </p:nvSpPr>
          <p:spPr bwMode="auto">
            <a:xfrm>
              <a:off x="9445321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0" name="Rectangle 173"/>
            <p:cNvSpPr>
              <a:spLocks noChangeArrowheads="1"/>
            </p:cNvSpPr>
            <p:nvPr/>
          </p:nvSpPr>
          <p:spPr bwMode="auto">
            <a:xfrm>
              <a:off x="9281330" y="55852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1" name="Rectangle 173"/>
            <p:cNvSpPr>
              <a:spLocks noChangeArrowheads="1"/>
            </p:cNvSpPr>
            <p:nvPr/>
          </p:nvSpPr>
          <p:spPr bwMode="auto">
            <a:xfrm>
              <a:off x="8793310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2" name="Rectangle 173"/>
            <p:cNvSpPr>
              <a:spLocks noChangeArrowheads="1"/>
            </p:cNvSpPr>
            <p:nvPr/>
          </p:nvSpPr>
          <p:spPr bwMode="auto">
            <a:xfrm>
              <a:off x="7981776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3" name="Rectangle 173"/>
            <p:cNvSpPr>
              <a:spLocks noChangeArrowheads="1"/>
            </p:cNvSpPr>
            <p:nvPr/>
          </p:nvSpPr>
          <p:spPr bwMode="auto">
            <a:xfrm>
              <a:off x="8146077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6" name="Rectangle 176"/>
            <p:cNvSpPr>
              <a:spLocks noChangeArrowheads="1"/>
            </p:cNvSpPr>
            <p:nvPr/>
          </p:nvSpPr>
          <p:spPr bwMode="auto">
            <a:xfrm>
              <a:off x="10517719" y="5199504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7" name="Rectangle 173"/>
            <p:cNvSpPr>
              <a:spLocks noChangeArrowheads="1"/>
            </p:cNvSpPr>
            <p:nvPr/>
          </p:nvSpPr>
          <p:spPr bwMode="auto">
            <a:xfrm>
              <a:off x="9774054" y="558546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8" name="Rectangle 173"/>
            <p:cNvSpPr>
              <a:spLocks noChangeArrowheads="1"/>
            </p:cNvSpPr>
            <p:nvPr/>
          </p:nvSpPr>
          <p:spPr bwMode="auto">
            <a:xfrm>
              <a:off x="10518707" y="5460693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9" name="Rectangle 174"/>
            <p:cNvSpPr>
              <a:spLocks noChangeArrowheads="1"/>
            </p:cNvSpPr>
            <p:nvPr/>
          </p:nvSpPr>
          <p:spPr bwMode="auto">
            <a:xfrm>
              <a:off x="10518707" y="5708812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10" name="Text Box 401"/>
            <p:cNvSpPr txBox="1">
              <a:spLocks noChangeArrowheads="1"/>
            </p:cNvSpPr>
            <p:nvPr/>
          </p:nvSpPr>
          <p:spPr bwMode="auto">
            <a:xfrm>
              <a:off x="10691471" y="5668731"/>
              <a:ext cx="1304378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 smtClean="0">
                  <a:ea typeface="宋体" pitchFamily="2" charset="-122"/>
                </a:rPr>
                <a:t>Reduced bandwidth 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>
              <a:off x="7815574" y="5245683"/>
              <a:ext cx="64263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1" name="Text Box 401"/>
            <p:cNvSpPr txBox="1">
              <a:spLocks noChangeArrowheads="1"/>
            </p:cNvSpPr>
            <p:nvPr/>
          </p:nvSpPr>
          <p:spPr bwMode="auto">
            <a:xfrm>
              <a:off x="7211176" y="4897993"/>
              <a:ext cx="123865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warm-up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2" name="Straight Arrow Connector 111"/>
            <p:cNvCxnSpPr/>
            <p:nvPr/>
          </p:nvCxnSpPr>
          <p:spPr bwMode="auto">
            <a:xfrm>
              <a:off x="8795588" y="5249731"/>
              <a:ext cx="114048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3" name="Text Box 401"/>
            <p:cNvSpPr txBox="1">
              <a:spLocks noChangeArrowheads="1"/>
            </p:cNvSpPr>
            <p:nvPr/>
          </p:nvSpPr>
          <p:spPr bwMode="auto">
            <a:xfrm>
              <a:off x="8385871" y="4904176"/>
              <a:ext cx="135888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cool-down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5595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45932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1028</TotalTime>
  <Words>324</Words>
  <Application>Microsoft Office PowerPoint</Application>
  <PresentationFormat>Custom</PresentationFormat>
  <Paragraphs>65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Ericsson Capital TT</vt:lpstr>
      <vt:lpstr>宋体</vt:lpstr>
      <vt:lpstr>맑은 고딕</vt:lpstr>
      <vt:lpstr>Wingdings</vt:lpstr>
      <vt:lpstr>PresentationTemplate2011</vt:lpstr>
      <vt:lpstr>Motivation for New Work Item on Network Based CRS Mitigation for LTE</vt:lpstr>
      <vt:lpstr>Background &amp; motivation</vt:lpstr>
      <vt:lpstr>Network Based CRS Mitigation</vt:lpstr>
      <vt:lpstr>Legacy UE protection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based CRS mitigation</dc:title>
  <dc:creator>Christian Hoymann</dc:creator>
  <dc:description>Rev PA1</dc:description>
  <cp:lastModifiedBy>Iana Siomina</cp:lastModifiedBy>
  <cp:revision>140</cp:revision>
  <dcterms:created xsi:type="dcterms:W3CDTF">2011-05-24T09:22:48Z</dcterms:created>
  <dcterms:modified xsi:type="dcterms:W3CDTF">2017-03-24T01:08:56Z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>Network based CRS mitigation</vt:lpwstr>
  </property>
  <property fmtid="{D5CDD505-2E9C-101B-9397-08002B2CF9AE}" pid="31" name="RightFooterField2">
    <vt:lpwstr>2016-09-02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Christian Hoymann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>Network based CRS mitigation</vt:lpwstr>
  </property>
  <property fmtid="{D5CDD505-2E9C-101B-9397-08002B2CF9AE}" pid="44" name="Date">
    <vt:lpwstr>2016-09-02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