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8" r:id="rId2"/>
    <p:sldId id="259" r:id="rId3"/>
    <p:sldId id="260" r:id="rId4"/>
    <p:sldId id="266" r:id="rId5"/>
    <p:sldId id="267" r:id="rId6"/>
    <p:sldId id="268" r:id="rId7"/>
  </p:sldIdLst>
  <p:sldSz cx="9144000" cy="5143500" type="screen16x9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0" autoAdjust="0"/>
    <p:restoredTop sz="94660"/>
  </p:normalViewPr>
  <p:slideViewPr>
    <p:cSldViewPr snapToGrid="0">
      <p:cViewPr varScale="1">
        <p:scale>
          <a:sx n="99" d="100"/>
          <a:sy n="99" d="100"/>
        </p:scale>
        <p:origin x="-408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FB8FCF-A5F7-4ED4-9A16-587780C65D49}" type="datetimeFigureOut">
              <a:rPr kumimoji="1" lang="ja-JP" altLang="en-US" smtClean="0"/>
              <a:t>2017/3/24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429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8975" y="4416425"/>
            <a:ext cx="55054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97313" y="8829675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0D4D9-52B0-49AB-83A4-1CEB993B2D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0883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D1870-FD74-4BAE-AC86-E55B459037A1}" type="datetime1">
              <a:rPr lang="en-US" altLang="ja-JP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9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10854-2671-4AC2-8F09-152FFF150F35}" type="datetime1">
              <a:rPr lang="en-US" altLang="ja-JP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228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7676E-931C-4126-A08F-550238FDE773}" type="datetime1">
              <a:rPr lang="en-US" altLang="ja-JP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463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0D7F3-F114-46D5-9B69-D774F7BEC792}" type="datetime1">
              <a:rPr lang="en-US" altLang="ja-JP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34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96E12-B676-4A54-A50D-EA3223D4BAE8}" type="datetime1">
              <a:rPr lang="en-US" altLang="ja-JP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44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707E-CCDD-4641-AF66-02694AEE5E7D}" type="datetime1">
              <a:rPr lang="en-US" altLang="ja-JP" smtClean="0"/>
              <a:t>3/24/2017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838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93405-CF07-4355-B271-AB2B16BDB34D}" type="datetime1">
              <a:rPr lang="en-US" altLang="ja-JP" smtClean="0"/>
              <a:t>3/24/2017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273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D6495-4B46-41BB-A15B-B8B06700AEBB}" type="datetime1">
              <a:rPr lang="en-US" altLang="ja-JP" smtClean="0"/>
              <a:t>3/24/2017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948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EA89C-2DE5-40B9-B4F4-67CDC9581048}" type="datetime1">
              <a:rPr lang="en-US" altLang="ja-JP" smtClean="0"/>
              <a:t>3/24/2017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438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5025-C054-42C4-87E2-5A4EB3586BCE}" type="datetime1">
              <a:rPr lang="en-US" altLang="ja-JP" smtClean="0"/>
              <a:t>3/24/2017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48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0D37E-3177-47BE-B84B-042F9A90959D}" type="datetime1">
              <a:rPr lang="en-US" altLang="ja-JP" smtClean="0"/>
              <a:t>3/24/2017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663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6ECBC2-9707-4F7D-93E3-F749B207E7B3}" type="datetime1">
              <a:rPr lang="en-US" altLang="ja-JP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700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2244" y="235362"/>
            <a:ext cx="8621853" cy="707886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tabLst>
                <a:tab pos="4590574" algn="r"/>
              </a:tabLst>
            </a:pPr>
            <a:r>
              <a:rPr lang="de-DE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TSG-RAN WG4 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#</a:t>
            </a:r>
            <a:r>
              <a:rPr lang="en-US" altLang="ja-JP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82-bis</a:t>
            </a:r>
            <a:r>
              <a:rPr lang="de-DE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r>
              <a:rPr lang="de-DE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     R4-1</a:t>
            </a:r>
            <a:r>
              <a:rPr lang="en-US" altLang="ja-JP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7028</a:t>
            </a:r>
            <a:r>
              <a:rPr lang="en-US" altLang="ja-JP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66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/>
            </a:r>
            <a:b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altLang="ja-JP" sz="2000" b="1" dirty="0">
                <a:latin typeface="Arial" panose="020B0604020202020204" pitchFamily="34" charset="0"/>
                <a:cs typeface="Arial" panose="020B0604020202020204" pitchFamily="34" charset="0"/>
              </a:rPr>
              <a:t>Spokane, US, 3 - 7 April, 2017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74925" y="934095"/>
            <a:ext cx="8312027" cy="946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Agenda item:</a:t>
            </a:r>
            <a:r>
              <a:rPr 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ja-JP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7.18.1 </a:t>
            </a:r>
            <a:r>
              <a:rPr lang="en-US" altLang="ja-JP" sz="2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General [</a:t>
            </a:r>
            <a:r>
              <a:rPr lang="en-US" altLang="ja-JP" sz="2400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LTE_feMTC</a:t>
            </a:r>
            <a:r>
              <a:rPr lang="en-US" altLang="ja-JP" sz="2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-Core]</a:t>
            </a:r>
            <a:endParaRPr lang="en-US" sz="1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57300" marR="0" indent="-1257300">
              <a:spcBef>
                <a:spcPts val="0"/>
              </a:spcBef>
              <a:spcAft>
                <a:spcPts val="900"/>
              </a:spcAft>
              <a:tabLst>
                <a:tab pos="1260475" algn="l"/>
              </a:tabLst>
            </a:pP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Document for:</a:t>
            </a:r>
            <a:r>
              <a:rPr 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Approval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99387" y="1771940"/>
            <a:ext cx="8312027" cy="3147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4000" b="1" dirty="0" smtClean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40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Proposals on how to </a:t>
            </a:r>
            <a:r>
              <a:rPr lang="en-US" sz="4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specify</a:t>
            </a:r>
            <a:br>
              <a:rPr lang="en-US" sz="4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4.5 </a:t>
            </a:r>
            <a:r>
              <a:rPr lang="en-US" sz="40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GHz spectra</a:t>
            </a:r>
            <a:endParaRPr lang="en-US" sz="2400" b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24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32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KDDI Corporation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90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0632" y="1155032"/>
            <a:ext cx="8826365" cy="3477691"/>
          </a:xfrm>
        </p:spPr>
        <p:txBody>
          <a:bodyPr lIns="36000" rIns="36000">
            <a:normAutofit fontScale="92500" lnSpcReduction="20000"/>
          </a:bodyPr>
          <a:lstStyle/>
          <a:p>
            <a:endParaRPr lang="en-US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r>
              <a:rPr lang="en-US" altLang="ja-JP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#1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For NR spectra 4.4 – 4.99GHz, </a:t>
            </a:r>
            <a:b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we recommend that single NR band be specified.</a:t>
            </a:r>
          </a:p>
          <a:p>
            <a:endParaRPr lang="en-US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Proposal#2: If proposal#1 is agreeable, co-existence studies for LTE-NR combinations should be commenced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Proposal#3: For other NR spectra candidate, RAN4 should decide band plan to accelerate discussion.</a:t>
            </a:r>
            <a:endParaRPr lang="en-US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359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3</a:t>
            </a:fld>
            <a:endParaRPr lang="en-US"/>
          </a:p>
        </p:txBody>
      </p:sp>
      <p:sp>
        <p:nvSpPr>
          <p:cNvPr id="14" name="コンテンツ プレースホルダー 2"/>
          <p:cNvSpPr txBox="1">
            <a:spLocks/>
          </p:cNvSpPr>
          <p:nvPr/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2">
              <a:spcBef>
                <a:spcPts val="1000"/>
              </a:spcBef>
            </a:pPr>
            <a:r>
              <a:rPr lang="en-GB" altLang="ja-JP" sz="2800" dirty="0"/>
              <a:t>We have 7 (or 8) RAN4 meetings for completion of NSA specification.</a:t>
            </a:r>
          </a:p>
          <a:p>
            <a:pPr marL="228600" lvl="2">
              <a:spcBef>
                <a:spcPts val="1000"/>
              </a:spcBef>
            </a:pPr>
            <a:r>
              <a:rPr lang="en-GB" altLang="ja-JP" sz="2800" dirty="0"/>
              <a:t>RAN4 identified 53 LTE-NR combinations in RAN4#82, hence we can expect a lot of work.</a:t>
            </a:r>
          </a:p>
          <a:p>
            <a:pPr marL="228600" lvl="2">
              <a:spcBef>
                <a:spcPts val="1000"/>
              </a:spcBef>
            </a:pPr>
            <a:r>
              <a:rPr lang="en-GB" altLang="ja-JP" sz="2800" dirty="0"/>
              <a:t>In order to accelerate LTE-NR combination discussion, how to specify NR band is quite important.</a:t>
            </a:r>
          </a:p>
          <a:p>
            <a:pPr marL="228600" lvl="2">
              <a:spcBef>
                <a:spcPts val="1000"/>
              </a:spcBef>
            </a:pPr>
            <a:endParaRPr lang="en-GB" altLang="ja-JP" sz="2800" dirty="0"/>
          </a:p>
        </p:txBody>
      </p:sp>
    </p:spTree>
    <p:extLst>
      <p:ext uri="{BB962C8B-B14F-4D97-AF65-F5344CB8AC3E}">
        <p14:creationId xmlns:p14="http://schemas.microsoft.com/office/powerpoint/2010/main" val="299105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Justification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After extensive discussion, RAN4 decided to specify single band for frequency range 5150 – 5925 MHz as Band 46.</a:t>
            </a:r>
          </a:p>
          <a:p>
            <a:endParaRPr kumimoji="1" lang="en-US" altLang="ja-JP" dirty="0" smtClean="0"/>
          </a:p>
          <a:p>
            <a:r>
              <a:rPr kumimoji="1" lang="en-US" altLang="ja-JP" dirty="0" smtClean="0"/>
              <a:t>For 4.5 GHz spectra, 4.4 – 4.99 GHz was identified as one of candidates.  Passband is 599 MHz and this is narrower enough than that of Band 46 (775MHz).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2071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Positive factors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RAN4 can start co-existence studies of NR-LTE combinations including 4.5 GHz.  The number of them is currently 10.</a:t>
            </a:r>
          </a:p>
          <a:p>
            <a:endParaRPr kumimoji="1" lang="en-US" altLang="ja-JP" dirty="0" smtClean="0"/>
          </a:p>
          <a:p>
            <a:r>
              <a:rPr kumimoji="1" lang="en-US" altLang="ja-JP" dirty="0" smtClean="0"/>
              <a:t>RAN4 can also begin discussions on UE architecture which supports NR-LTE combinations including 4.5 GHz.</a:t>
            </a:r>
          </a:p>
          <a:p>
            <a:pPr marL="0" indent="0">
              <a:buNone/>
            </a:pP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3039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Appendix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kumimoji="1" lang="en-US" altLang="ja-JP" dirty="0" smtClean="0"/>
              <a:t>We believe that how to specify NR bands would contribute to accelerate NR discussion.</a:t>
            </a:r>
          </a:p>
          <a:p>
            <a:endParaRPr kumimoji="1" lang="en-US" altLang="ja-JP" dirty="0"/>
          </a:p>
          <a:p>
            <a:r>
              <a:rPr kumimoji="1" lang="en-US" altLang="ja-JP" dirty="0" smtClean="0"/>
              <a:t>Here, we make proposals by raising 4.5GHz, which seems easiest frequency range of all NR spectra so far.</a:t>
            </a:r>
          </a:p>
          <a:p>
            <a:endParaRPr kumimoji="1" lang="en-US" altLang="ja-JP" dirty="0"/>
          </a:p>
          <a:p>
            <a:r>
              <a:rPr kumimoji="1" lang="en-US" altLang="ja-JP" dirty="0" smtClean="0"/>
              <a:t>We would like to expect technical input for other NR spectra as well.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4153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4994</TotalTime>
  <Words>223</Words>
  <Application>Microsoft Office PowerPoint</Application>
  <PresentationFormat>画面に合わせる (16:9)</PresentationFormat>
  <Paragraphs>38</Paragraphs>
  <Slides>6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7" baseType="lpstr">
      <vt:lpstr>Office Theme</vt:lpstr>
      <vt:lpstr>PowerPoint プレゼンテーション</vt:lpstr>
      <vt:lpstr>Proposal</vt:lpstr>
      <vt:lpstr>Background</vt:lpstr>
      <vt:lpstr>Justification</vt:lpstr>
      <vt:lpstr>Positive factors</vt:lpstr>
      <vt:lpstr>Appendix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High level objectives</dc:title>
  <dc:creator>Fong, Gene</dc:creator>
  <cp:lastModifiedBy>OM</cp:lastModifiedBy>
  <cp:revision>59</cp:revision>
  <cp:lastPrinted>2015-11-02T18:42:05Z</cp:lastPrinted>
  <dcterms:created xsi:type="dcterms:W3CDTF">2015-10-30T15:37:37Z</dcterms:created>
  <dcterms:modified xsi:type="dcterms:W3CDTF">2017-03-24T10:36:47Z</dcterms:modified>
</cp:coreProperties>
</file>