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0" r:id="rId3"/>
    <p:sldId id="273" r:id="rId4"/>
    <p:sldId id="278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0" autoAdjust="0"/>
    <p:restoredTop sz="95981" autoAdjust="0"/>
  </p:normalViewPr>
  <p:slideViewPr>
    <p:cSldViewPr>
      <p:cViewPr varScale="1">
        <p:scale>
          <a:sx n="80" d="100"/>
          <a:sy n="80" d="100"/>
        </p:scale>
        <p:origin x="-78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B2EE4-A4BA-4B10-A9B5-B2DD35C27306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52034-F0E7-4B87-92CC-D5021AD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54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Band 41, Band 66, band 3, band 8, band 7</a:t>
            </a:r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52034-F0E7-4B87-92CC-D5021AD94B2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389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WF on NR spectrum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77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#</a:t>
            </a:r>
            <a:r>
              <a:rPr lang="en-GB" altLang="ja-JP" b="1" dirty="0" smtClean="0"/>
              <a:t>82</a:t>
            </a:r>
            <a:r>
              <a:rPr lang="en-GB" altLang="ja-JP" dirty="0"/>
              <a:t> </a:t>
            </a:r>
            <a:endParaRPr lang="ja-JP" altLang="ja-JP" dirty="0"/>
          </a:p>
          <a:p>
            <a:r>
              <a:rPr lang="en-GB" altLang="ja-JP" b="1" dirty="0"/>
              <a:t>Athens, Greece, 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– 17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</a:t>
            </a:r>
            <a:r>
              <a:rPr lang="en-GB" altLang="ja-JP" b="1" dirty="0" smtClean="0"/>
              <a:t>February</a:t>
            </a:r>
            <a:r>
              <a:rPr lang="en-GB" altLang="ja-JP" b="1" dirty="0"/>
              <a:t>, </a:t>
            </a:r>
            <a:r>
              <a:rPr lang="en-GB" altLang="ja-JP" b="1" dirty="0" smtClean="0"/>
              <a:t>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R4-1702504</a:t>
            </a:r>
          </a:p>
          <a:p>
            <a:r>
              <a:rPr lang="en-US" altLang="ja-JP" b="1" dirty="0" smtClean="0"/>
              <a:t>Agenda </a:t>
            </a:r>
            <a:r>
              <a:rPr lang="en-US" altLang="ja-JP" b="1" dirty="0"/>
              <a:t>item:</a:t>
            </a:r>
            <a:r>
              <a:rPr lang="en-US" altLang="ja-JP" dirty="0"/>
              <a:t>	</a:t>
            </a:r>
            <a:r>
              <a:rPr lang="en-US" altLang="ja-JP" dirty="0" smtClean="0"/>
              <a:t>10.2</a:t>
            </a:r>
            <a:endParaRPr lang="ja-JP" altLang="ja-JP" dirty="0"/>
          </a:p>
          <a:p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</a:t>
            </a:r>
            <a:r>
              <a:rPr lang="en-US" altLang="ja-JP" dirty="0" smtClean="0"/>
              <a:t>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5381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guideline for general aspect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091877"/>
            <a:ext cx="8784976" cy="5361459"/>
          </a:xfrm>
        </p:spPr>
        <p:txBody>
          <a:bodyPr>
            <a:noAutofit/>
          </a:bodyPr>
          <a:lstStyle/>
          <a:p>
            <a:r>
              <a:rPr lang="en-US" altLang="ko-KR" sz="1400" u="sng" dirty="0" smtClean="0"/>
              <a:t>In this WF</a:t>
            </a:r>
            <a:r>
              <a:rPr lang="en-US" altLang="ko-KR" sz="1400" dirty="0" smtClean="0"/>
              <a:t>, following terminologies apply:</a:t>
            </a:r>
          </a:p>
          <a:p>
            <a:pPr lvl="1"/>
            <a:r>
              <a:rPr lang="en-US" altLang="ko-KR" sz="1400" b="1" dirty="0"/>
              <a:t>NR band</a:t>
            </a:r>
            <a:r>
              <a:rPr lang="en-US" altLang="ko-KR" sz="1400" dirty="0"/>
              <a:t>: Operating band to be specified for NR operation </a:t>
            </a:r>
            <a:r>
              <a:rPr lang="en-US" altLang="ko-KR" sz="1400" dirty="0" smtClean="0"/>
              <a:t>in </a:t>
            </a:r>
            <a:r>
              <a:rPr lang="en-US" altLang="ko-KR" sz="1400" dirty="0"/>
              <a:t>NR WI. </a:t>
            </a:r>
          </a:p>
          <a:p>
            <a:pPr lvl="1"/>
            <a:r>
              <a:rPr lang="en-US" altLang="ko-KR" sz="1400" b="1" dirty="0"/>
              <a:t>LTE-NR band combination</a:t>
            </a:r>
            <a:r>
              <a:rPr lang="en-US" altLang="ko-KR" sz="1400" dirty="0"/>
              <a:t>: Combination of LTE </a:t>
            </a:r>
            <a:r>
              <a:rPr lang="en-US" altLang="ko-KR" sz="1400" dirty="0" smtClean="0"/>
              <a:t>band(s) </a:t>
            </a:r>
            <a:r>
              <a:rPr lang="en-US" altLang="ko-KR" sz="1400" dirty="0"/>
              <a:t>and NR </a:t>
            </a:r>
            <a:r>
              <a:rPr lang="en-US" altLang="ko-KR" sz="1400" dirty="0" smtClean="0"/>
              <a:t>band(s) </a:t>
            </a:r>
            <a:r>
              <a:rPr lang="en-US" altLang="ko-KR" sz="1400" dirty="0"/>
              <a:t>for dual connectivity operation for Non-stand-alone operation</a:t>
            </a:r>
            <a:r>
              <a:rPr lang="en-US" altLang="ko-KR" sz="1400" dirty="0" smtClean="0"/>
              <a:t>.</a:t>
            </a:r>
            <a:endParaRPr lang="en-US" altLang="ko-KR" sz="1400" strike="sngStrike" dirty="0" smtClean="0"/>
          </a:p>
          <a:p>
            <a:r>
              <a:rPr lang="en-US" altLang="ko-KR" sz="1400" dirty="0" smtClean="0"/>
              <a:t>RAN4 </a:t>
            </a:r>
            <a:r>
              <a:rPr lang="en-US" altLang="ko-KR" sz="1400" dirty="0"/>
              <a:t>recommend following guideline to </a:t>
            </a:r>
            <a:r>
              <a:rPr lang="en-US" altLang="ko-KR" sz="1400" dirty="0" smtClean="0"/>
              <a:t>RAN-Plenary#75</a:t>
            </a:r>
            <a:endParaRPr lang="en-US" altLang="ko-KR" sz="1400" dirty="0"/>
          </a:p>
          <a:p>
            <a:pPr lvl="1"/>
            <a:r>
              <a:rPr lang="en-US" altLang="ko-KR" sz="1400" b="1" dirty="0" smtClean="0"/>
              <a:t>How to propose NR spectrum in Rel-15 timeline</a:t>
            </a:r>
          </a:p>
          <a:p>
            <a:pPr lvl="2"/>
            <a:r>
              <a:rPr lang="en-US" altLang="ko-KR" sz="1400" dirty="0" smtClean="0"/>
              <a:t>NR bands/LTE-NR band combinations related to NR are handled in a Rel-15 NR WI</a:t>
            </a:r>
          </a:p>
          <a:p>
            <a:pPr lvl="2"/>
            <a:r>
              <a:rPr lang="en-US" altLang="ko-KR" sz="1400" dirty="0"/>
              <a:t>NR bands/LTE-NR band combinations </a:t>
            </a:r>
            <a:r>
              <a:rPr lang="en-US" altLang="ko-KR" sz="1400" dirty="0" smtClean="0"/>
              <a:t>to </a:t>
            </a:r>
            <a:r>
              <a:rPr lang="en-US" altLang="ko-KR" sz="1400" dirty="0"/>
              <a:t>be handled </a:t>
            </a:r>
            <a:r>
              <a:rPr lang="en-US" altLang="ko-KR" sz="1400" dirty="0" smtClean="0"/>
              <a:t>in the </a:t>
            </a:r>
            <a:r>
              <a:rPr lang="en-US" altLang="ko-KR" sz="1400" dirty="0"/>
              <a:t>Rel-15 NR WI can be </a:t>
            </a:r>
            <a:r>
              <a:rPr lang="en-US" altLang="ko-KR" sz="1400" dirty="0" smtClean="0"/>
              <a:t>added at every </a:t>
            </a:r>
            <a:r>
              <a:rPr lang="en-US" altLang="ko-KR" sz="1400" dirty="0"/>
              <a:t>RAN </a:t>
            </a:r>
            <a:r>
              <a:rPr lang="en-US" altLang="ko-KR" sz="1400" dirty="0" smtClean="0"/>
              <a:t>plenary</a:t>
            </a:r>
          </a:p>
          <a:p>
            <a:pPr lvl="3"/>
            <a:r>
              <a:rPr lang="en-US" altLang="ja-JP" sz="1400" dirty="0"/>
              <a:t>In order to update the Rel-15 NR WID, the new </a:t>
            </a:r>
            <a:r>
              <a:rPr lang="en-US" altLang="ja-JP" sz="1400" dirty="0" smtClean="0"/>
              <a:t>NR bands/LTE-NR band </a:t>
            </a:r>
            <a:r>
              <a:rPr lang="en-US" altLang="ja-JP" sz="1400" dirty="0"/>
              <a:t>combinations need to be </a:t>
            </a:r>
            <a:r>
              <a:rPr lang="en-US" altLang="ja-JP" sz="1400" dirty="0" smtClean="0"/>
              <a:t>proposed/approved  in </a:t>
            </a:r>
            <a:r>
              <a:rPr lang="en-US" altLang="ja-JP" sz="1400" dirty="0"/>
              <a:t>RAN4 in </a:t>
            </a:r>
            <a:r>
              <a:rPr lang="en-US" altLang="ja-JP" sz="1400" dirty="0" smtClean="0"/>
              <a:t>advance with at least 4 supporting companies. </a:t>
            </a:r>
            <a:endParaRPr lang="en-US" altLang="ko-KR" sz="1400" dirty="0" smtClean="0"/>
          </a:p>
          <a:p>
            <a:pPr lvl="4"/>
            <a:r>
              <a:rPr lang="en-US" altLang="ja-JP" sz="1400" dirty="0" smtClean="0"/>
              <a:t>E.g</a:t>
            </a:r>
            <a:r>
              <a:rPr lang="en-US" altLang="ja-JP" sz="1400" dirty="0"/>
              <a:t>. </a:t>
            </a:r>
            <a:r>
              <a:rPr lang="en-US" altLang="ja-JP" sz="1400" dirty="0" smtClean="0"/>
              <a:t>NR bands/LTE-NR band </a:t>
            </a:r>
            <a:r>
              <a:rPr lang="en-US" altLang="ja-JP" sz="1400" dirty="0"/>
              <a:t>combinations to be proposed in June 2017 </a:t>
            </a:r>
            <a:r>
              <a:rPr lang="en-US" altLang="ja-JP" sz="1400" dirty="0" smtClean="0"/>
              <a:t>RAN-Plenary </a:t>
            </a:r>
            <a:r>
              <a:rPr lang="en-US" altLang="ja-JP" sz="1400" dirty="0"/>
              <a:t>need to be </a:t>
            </a:r>
            <a:r>
              <a:rPr lang="en-US" altLang="ja-JP" sz="1400" dirty="0" smtClean="0"/>
              <a:t>proposed/approved by 2017 </a:t>
            </a:r>
            <a:r>
              <a:rPr lang="en-US" altLang="ja-JP" sz="1400" dirty="0"/>
              <a:t>May RAN4.</a:t>
            </a:r>
          </a:p>
          <a:p>
            <a:pPr lvl="3"/>
            <a:r>
              <a:rPr lang="en-US" altLang="ja-JP" sz="1400" dirty="0" smtClean="0"/>
              <a:t>Rel-15 </a:t>
            </a:r>
            <a:r>
              <a:rPr lang="en-US" altLang="ja-JP" sz="1400" dirty="0"/>
              <a:t>NR WID will be updated at every RAN plenary according to the </a:t>
            </a:r>
            <a:r>
              <a:rPr lang="en-US" altLang="ja-JP" sz="1400" dirty="0" smtClean="0"/>
              <a:t>new NR bands/LTE-NR band </a:t>
            </a:r>
            <a:r>
              <a:rPr lang="en-US" altLang="ja-JP" sz="1400" dirty="0"/>
              <a:t>combinations </a:t>
            </a:r>
            <a:r>
              <a:rPr lang="en-US" altLang="ja-JP" sz="1400" dirty="0" smtClean="0"/>
              <a:t>which RAN4 approved.</a:t>
            </a:r>
          </a:p>
          <a:p>
            <a:pPr lvl="2"/>
            <a:r>
              <a:rPr lang="en-US" altLang="ko-KR" sz="1400" dirty="0" smtClean="0"/>
              <a:t>NR </a:t>
            </a:r>
            <a:r>
              <a:rPr lang="en-US" altLang="ko-KR" sz="1400" dirty="0"/>
              <a:t>Bands/LTE-NR band </a:t>
            </a:r>
            <a:r>
              <a:rPr lang="en-US" altLang="ko-KR" sz="1400" dirty="0" smtClean="0"/>
              <a:t>combinations </a:t>
            </a:r>
            <a:r>
              <a:rPr lang="en-US" altLang="ko-KR" sz="1400" dirty="0"/>
              <a:t>which will not be completed before the end of </a:t>
            </a:r>
            <a:r>
              <a:rPr lang="en-US" altLang="ko-KR" sz="1400" dirty="0" smtClean="0"/>
              <a:t>Release </a:t>
            </a:r>
            <a:r>
              <a:rPr lang="en-US" altLang="ko-KR" sz="1400" dirty="0"/>
              <a:t>15 will </a:t>
            </a:r>
            <a:r>
              <a:rPr lang="en-US" altLang="ko-KR" sz="1400" dirty="0" smtClean="0"/>
              <a:t>be transferred into an equivalent Rel-16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NR </a:t>
            </a:r>
            <a:r>
              <a:rPr lang="en-US" altLang="ko-KR" sz="1400" dirty="0"/>
              <a:t>WI, and added to the specifications as soon as they are </a:t>
            </a:r>
            <a:r>
              <a:rPr lang="en-US" altLang="ko-KR" sz="1400" dirty="0" smtClean="0"/>
              <a:t>completed.</a:t>
            </a:r>
          </a:p>
          <a:p>
            <a:pPr lvl="1"/>
            <a:r>
              <a:rPr lang="en-US" altLang="ko-KR" sz="1400" b="1" dirty="0" smtClean="0"/>
              <a:t>Release independence</a:t>
            </a:r>
            <a:endParaRPr lang="en-US" altLang="ko-KR" sz="1400" b="1" dirty="0"/>
          </a:p>
          <a:p>
            <a:pPr lvl="2"/>
            <a:r>
              <a:rPr lang="en-US" altLang="ko-KR" sz="1400" dirty="0" smtClean="0"/>
              <a:t>Release </a:t>
            </a:r>
            <a:r>
              <a:rPr lang="en-US" altLang="ko-KR" sz="1400" dirty="0"/>
              <a:t>independent manner which is used in LTE is applied to NR </a:t>
            </a:r>
            <a:r>
              <a:rPr lang="en-US" altLang="ko-KR" sz="1400" dirty="0" smtClean="0"/>
              <a:t>bands/LTE-NR band combinations.</a:t>
            </a:r>
          </a:p>
          <a:p>
            <a:pPr lvl="2"/>
            <a:r>
              <a:rPr lang="en-US" altLang="ko-KR" sz="1400" dirty="0" smtClean="0"/>
              <a:t>NR bands and LTE-NR  band combinations will be release independent from Rel-15. </a:t>
            </a:r>
          </a:p>
        </p:txBody>
      </p:sp>
    </p:spTree>
    <p:extLst>
      <p:ext uri="{BB962C8B-B14F-4D97-AF65-F5344CB8AC3E}">
        <p14:creationId xmlns:p14="http://schemas.microsoft.com/office/powerpoint/2010/main" val="321889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guideline for </a:t>
            </a:r>
            <a:r>
              <a:rPr lang="en-US" altLang="ja-JP" dirty="0" smtClean="0"/>
              <a:t>NR </a:t>
            </a:r>
            <a:r>
              <a:rPr kumimoji="1" lang="en-US" altLang="ja-JP" dirty="0" smtClean="0"/>
              <a:t>frequency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836712"/>
            <a:ext cx="8568952" cy="5550099"/>
          </a:xfrm>
        </p:spPr>
        <p:txBody>
          <a:bodyPr>
            <a:noAutofit/>
          </a:bodyPr>
          <a:lstStyle/>
          <a:p>
            <a:r>
              <a:rPr lang="en-US" altLang="ko-KR" sz="1800" dirty="0" smtClean="0"/>
              <a:t>RAN4 recommends following guideline to RAN-Plenary#75 </a:t>
            </a:r>
          </a:p>
          <a:p>
            <a:pPr lvl="1"/>
            <a:r>
              <a:rPr lang="en-US" altLang="ko-KR" sz="1400" dirty="0" smtClean="0"/>
              <a:t>At least following the frequency ranges are included in scope of NR bands in Rel-15 NR WI</a:t>
            </a:r>
          </a:p>
          <a:p>
            <a:pPr lvl="1"/>
            <a:r>
              <a:rPr lang="en-US" altLang="ko-KR" sz="1400" dirty="0" smtClean="0"/>
              <a:t>For new frequencies, how to define band(s) for each frequency range will be determined in WI phase taking into account deployment plan, spectrum holding possibility, regional/national regulatory requirements, global harmonization and implementation difficulty including PA feasibility etc.. 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887686"/>
              </p:ext>
            </p:extLst>
          </p:nvPr>
        </p:nvGraphicFramePr>
        <p:xfrm>
          <a:off x="179512" y="2332816"/>
          <a:ext cx="8856984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60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Frequency range/LTE</a:t>
                      </a:r>
                      <a:r>
                        <a:rPr kumimoji="1" lang="en-US" altLang="ja-JP" sz="1200" baseline="0" dirty="0" smtClean="0"/>
                        <a:t> band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dirty="0" smtClean="0"/>
                        <a:t>Operators whose</a:t>
                      </a:r>
                      <a:r>
                        <a:rPr kumimoji="1" lang="en-US" altLang="ja-JP" sz="1200" baseline="0" dirty="0" smtClean="0"/>
                        <a:t> </a:t>
                      </a:r>
                      <a:r>
                        <a:rPr kumimoji="1" lang="en-US" altLang="ja-JP" sz="1200" dirty="0" smtClean="0"/>
                        <a:t>request is included in the frequency range</a:t>
                      </a:r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3.3-4.2 GHz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DOCOMO,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KDDI, SBM, CMCC, China Unicom, China Telecom, KT, SK Telecom, LG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Uplus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, Etisalat, Orange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, Telecom Italia, British Telecom, Deutsche Telekom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2576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4.4-4.99 GHz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DOCOMO,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KDDI, SBM, CMCC, China Unicom, China Telecom, 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6288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24.25-29.5 GHz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DOCOMO,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KDDI, SBM, CMCC, KT, SK Telecom, LG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Uplus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, Etisalat, Orange, Verizon,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T-mobile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, Telecom Italia, British Telecom, Deutsche Telekom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21136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31.8-33.4GHz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Orange, Telecom Italia, British Telecom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34848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37-40 GHz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AT&amp;T, 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Verizon, </a:t>
                      </a:r>
                      <a:r>
                        <a:rPr kumimoji="1" lang="en-US" altLang="ja-JP" sz="1200" baseline="0" dirty="0" err="1" smtClean="0">
                          <a:solidFill>
                            <a:schemeClr val="tx1"/>
                          </a:solidFill>
                        </a:rPr>
                        <a:t>T-mobile</a:t>
                      </a:r>
                      <a:endParaRPr kumimoji="1" lang="en-US" altLang="ja-JP" sz="120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</a:rPr>
                        <a:t>1.427-1.518G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Etisalat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1710-1785MHz/1805-1880MHz (Band 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CMCC, China Telecom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2500-2570MHz/2620-2690MHz</a:t>
                      </a:r>
                      <a:r>
                        <a:rPr kumimoji="1" lang="ja-JP" altLang="en-US" sz="1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(Band 7)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CHTTL, British Telecom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880-915MHz/925-960MHz</a:t>
                      </a:r>
                      <a:r>
                        <a:rPr kumimoji="1" lang="en-GB" altLang="ja-JP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(Band 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CMCC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832–862MHz/791–821MHz (Band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 20)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Orange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703-748MHz/758–803MHz (Band 28)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Orange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2496-2690MHz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(Ban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d 41)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it-IT" altLang="ja-JP" sz="1200" dirty="0" smtClean="0">
                          <a:solidFill>
                            <a:schemeClr val="tx1"/>
                          </a:solidFill>
                        </a:rPr>
                        <a:t>Sprint, China Telecom, C-Spire, China Unicom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1710-1780MHz/2110-2200MHz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(band 66)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err="1" smtClean="0">
                          <a:solidFill>
                            <a:schemeClr val="tx1"/>
                          </a:solidFill>
                        </a:rPr>
                        <a:t>T-mobile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43034">
                <a:tc>
                  <a:txBody>
                    <a:bodyPr/>
                    <a:lstStyle/>
                    <a:p>
                      <a:pPr marL="0" marR="0" lvl="2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1920-1980MHz/2110-2170MHz (Band 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China Unicom, China Telecom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784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en-US" altLang="ja-JP" sz="2800" dirty="0"/>
              <a:t>WF on guideline </a:t>
            </a:r>
            <a:r>
              <a:rPr lang="en-US" altLang="ja-JP" sz="2800" dirty="0" smtClean="0"/>
              <a:t>for LTE-NR band combination</a:t>
            </a:r>
            <a:endParaRPr kumimoji="1" lang="ja-JP" altLang="en-US" sz="2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836712"/>
            <a:ext cx="8856984" cy="5361459"/>
          </a:xfrm>
        </p:spPr>
        <p:txBody>
          <a:bodyPr>
            <a:noAutofit/>
          </a:bodyPr>
          <a:lstStyle/>
          <a:p>
            <a:r>
              <a:rPr lang="en-US" altLang="ko-KR" sz="2000" dirty="0"/>
              <a:t>RAN4 </a:t>
            </a:r>
            <a:r>
              <a:rPr lang="en-US" altLang="ko-KR" sz="2000" dirty="0" smtClean="0"/>
              <a:t>recommends </a:t>
            </a:r>
            <a:r>
              <a:rPr lang="en-US" altLang="ko-KR" sz="2000" dirty="0"/>
              <a:t>following guideline to </a:t>
            </a:r>
            <a:r>
              <a:rPr lang="en-US" altLang="ko-KR" sz="2000" dirty="0" smtClean="0"/>
              <a:t>RAN-Plenary#75</a:t>
            </a:r>
            <a:endParaRPr lang="en-US" altLang="ko-KR" sz="2000" dirty="0"/>
          </a:p>
          <a:p>
            <a:pPr lvl="1"/>
            <a:r>
              <a:rPr lang="en-US" altLang="ko-KR" sz="1600" dirty="0" smtClean="0"/>
              <a:t>At least following combinations of NR frequency range (1CC) and LTE band (1CC) are proposed to be included in scope of the LTE-NR band combinations in Rel-15 WI</a:t>
            </a:r>
          </a:p>
          <a:p>
            <a:pPr lvl="2"/>
            <a:r>
              <a:rPr lang="en-US" altLang="ko-KR" sz="1600" dirty="0" smtClean="0"/>
              <a:t>Note that specific NR bands within new frequency ranges depend on outcome of NR band discussion</a:t>
            </a:r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2"/>
            <a:endParaRPr lang="en-US" altLang="ko-KR" sz="1600" dirty="0" smtClean="0"/>
          </a:p>
          <a:p>
            <a:pPr lvl="2"/>
            <a:endParaRPr lang="en-US" altLang="ko-KR" sz="1600" dirty="0"/>
          </a:p>
          <a:p>
            <a:pPr lvl="1"/>
            <a:r>
              <a:rPr lang="en-US" altLang="ja-JP" sz="2000" dirty="0" smtClean="0"/>
              <a:t>US </a:t>
            </a:r>
            <a:r>
              <a:rPr lang="en-US" altLang="ja-JP" sz="2000" dirty="0"/>
              <a:t>cellular proposal: including all the LTE bands to be combined with NR frequency range in </a:t>
            </a:r>
            <a:r>
              <a:rPr lang="en-US" altLang="ja-JP" sz="2000" dirty="0" smtClean="0"/>
              <a:t>above table in Rel-15</a:t>
            </a:r>
            <a:endParaRPr lang="en-US" altLang="ja-JP" sz="2000" dirty="0"/>
          </a:p>
          <a:p>
            <a:pPr lvl="1"/>
            <a:endParaRPr lang="en-US" altLang="ko-KR" sz="2000" dirty="0" smtClean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705882"/>
              </p:ext>
            </p:extLst>
          </p:nvPr>
        </p:nvGraphicFramePr>
        <p:xfrm>
          <a:off x="179512" y="2333600"/>
          <a:ext cx="8784979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46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215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7525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75253"/>
                <a:gridCol w="47525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7525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7525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7525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7525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75253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75253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475253"/>
                <a:gridCol w="475253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475253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475253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  <a:gridCol w="475253">
                  <a:extLst>
                    <a:ext uri="{9D8B030D-6E8A-4147-A177-3AD203B41FA5}">
                      <a16:colId xmlns="" xmlns:a16="http://schemas.microsoft.com/office/drawing/2014/main" val="20013"/>
                    </a:ext>
                  </a:extLst>
                </a:gridCol>
                <a:gridCol w="475253"/>
              </a:tblGrid>
              <a:tr h="0">
                <a:tc rowSpan="2" gridSpan="2"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15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LTE band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gridSpan="2"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21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25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28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39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41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66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 rowSpan="8"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NR</a:t>
                      </a:r>
                    </a:p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Freq.</a:t>
                      </a:r>
                      <a:r>
                        <a:rPr kumimoji="1" lang="en-US" altLang="ja-JP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 Range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3.3-4.2 GHz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4.4-4.99 GHz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24.25-29.5GHz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31.8-33.4GHz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37-40GHz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Band 7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Band 28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en-US" altLang="ja-JP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Band</a:t>
                      </a:r>
                      <a:r>
                        <a:rPr kumimoji="1" lang="en-US" altLang="ja-JP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</a:rPr>
                        <a:t>41</a:t>
                      </a:r>
                      <a:endParaRPr kumimoji="1" lang="ja-JP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81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</TotalTime>
  <Words>695</Words>
  <Application>Microsoft Office PowerPoint</Application>
  <PresentationFormat>画面に合わせる (4:3)</PresentationFormat>
  <Paragraphs>154</Paragraphs>
  <Slides>4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NR spectrum</vt:lpstr>
      <vt:lpstr>WF on guideline for general aspect</vt:lpstr>
      <vt:lpstr>WF on guideline for NR frequency</vt:lpstr>
      <vt:lpstr>WF on guideline for LTE-NR band combination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5498505</dc:creator>
  <cp:lastModifiedBy>エヌ・ティ・ティ・ドコモ情報システム部</cp:lastModifiedBy>
  <cp:revision>144</cp:revision>
  <dcterms:created xsi:type="dcterms:W3CDTF">2017-01-10T15:55:54Z</dcterms:created>
  <dcterms:modified xsi:type="dcterms:W3CDTF">2017-02-17T14:06:58Z</dcterms:modified>
</cp:coreProperties>
</file>