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98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3FBBC-3A2E-435A-B76E-770F74A65CD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28E70-AB29-4CEF-BA30-C8C8984E36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76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A3473-D9B2-4679-8500-22430687DF9C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BF041-4568-4E9D-965F-93D3EDCEA9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538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006EE-339A-485C-9565-A0B80CE8C69B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F59E4-D262-4AFC-AFC7-0C2FCFDB6C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71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2C2C-7A7A-4CB9-A30A-B960D83726B1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60E5D-4616-423D-8461-689D17A987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84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47444-32FC-4D99-A766-CA7898E6A3FC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4E7DD-CAD4-474D-BCAC-82CE7A23C5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581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CB632-83B8-4CBA-ADED-093C38BC0D33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76698-6261-413C-8ECA-084120A437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8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F63D1-93F5-47E2-9397-121999AA861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3BA0E-C4EB-4509-AC3B-98334448A4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439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018CA-F5F8-412B-84FA-AAD683AD0375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F2BA2-1AEB-4166-9399-26C8CE923C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4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24D61-6342-4695-ABF6-3C03E0311C50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A563B-A400-429A-99C9-9236239C3F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20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99235-BB1C-45F3-A291-B7A995C5D657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C869B-C0B1-43CA-857A-340DE08959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700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BE657-35B0-4BE0-B6A3-A46BE24B5D7B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A8F47-187E-4C23-A772-70B1638C9C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4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14ECC4-6D39-4B71-A377-38827B8BD92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32667D0-24E2-4B3A-8550-FAE984B24E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NR band structure</a:t>
            </a: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rgbClr val="898989"/>
                </a:solidFill>
              </a:rPr>
              <a:t>Huawei, HiSilicon, China Unicom, Telefonica, Deutsche Telekom, Orange, CMCC, China Telecom</a:t>
            </a:r>
            <a:endParaRPr lang="zh-CN" altLang="en-US" dirty="0" smtClean="0">
              <a:solidFill>
                <a:srgbClr val="898989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107950" y="188913"/>
            <a:ext cx="488473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ea typeface="MS PGothic" panose="020B0600070205080204" pitchFamily="50" charset="-128"/>
              </a:rPr>
              <a:t>3GPP TSG-RAN WG4 Meeting #82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ea typeface="MS PGothic" panose="020B0600070205080204" pitchFamily="50" charset="-128"/>
              </a:rPr>
              <a:t>Athens, Greece, 13 - 17 February,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800" b="1">
              <a:ea typeface="MS PGothic" panose="020B0600070205080204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ea typeface="MS PGothic" panose="020B0600070205080204" pitchFamily="50" charset="-128"/>
              </a:rPr>
              <a:t>Agenda item:	10.2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ea typeface="MS PGothic" panose="020B0600070205080204" pitchFamily="50" charset="-128"/>
              </a:rPr>
              <a:t>Document for:	Approval</a:t>
            </a:r>
            <a:endParaRPr lang="ja-JP" altLang="ja-JP" sz="1800">
              <a:ea typeface="MS PGothic" panose="020B0600070205080204" pitchFamily="50" charset="-128"/>
            </a:endParaRPr>
          </a:p>
        </p:txBody>
      </p:sp>
      <p:sp>
        <p:nvSpPr>
          <p:cNvPr id="2053" name="正方形/長方形 4"/>
          <p:cNvSpPr>
            <a:spLocks noChangeArrowheads="1"/>
          </p:cNvSpPr>
          <p:nvPr/>
        </p:nvSpPr>
        <p:spPr bwMode="auto">
          <a:xfrm>
            <a:off x="5897563" y="188913"/>
            <a:ext cx="3067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ja-JP" sz="1800" b="1">
                <a:ea typeface="MS PGothic" panose="020B0600070205080204" pitchFamily="50" charset="-128"/>
              </a:rPr>
              <a:t>R4-1702443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2000" dirty="0" smtClean="0"/>
              <a:t>In RAN4 NR AH#1-2017, the following agreement was reached in R4-1700298</a:t>
            </a:r>
          </a:p>
          <a:p>
            <a:pPr lvl="1" eaLnBrk="1" hangingPunct="1">
              <a:defRPr/>
            </a:pPr>
            <a:r>
              <a:rPr kumimoji="1" lang="en-US" altLang="ja-JP" sz="1800" i="1" dirty="0" smtClean="0">
                <a:ea typeface="MS PGothic" panose="020B0600070205080204" pitchFamily="34" charset="-128"/>
              </a:rPr>
              <a:t>The requirements for LTE-NR co-existence with uplink sharing  should be specified in Rel-15 NR WI</a:t>
            </a:r>
          </a:p>
          <a:p>
            <a:pPr lvl="2" eaLnBrk="1" hangingPunct="1">
              <a:defRPr/>
            </a:pPr>
            <a:r>
              <a:rPr kumimoji="1" lang="en-US" altLang="zh-CN" sz="1800" i="1" dirty="0" smtClean="0"/>
              <a:t>To specify the requirements, the frequency range of LTE bands where the UL carrier is shared by LTE and NR needs be introduced.</a:t>
            </a:r>
          </a:p>
          <a:p>
            <a:pPr lvl="2" eaLnBrk="1" hangingPunct="1">
              <a:defRPr/>
            </a:pPr>
            <a:r>
              <a:rPr lang="en-US" altLang="zh-CN" sz="1800" i="1" dirty="0" smtClean="0"/>
              <a:t>Additionally, the pairing of UL in such band with DL NR band used should be defined.</a:t>
            </a:r>
            <a:endParaRPr kumimoji="1" lang="en-US" altLang="zh-CN" sz="1800" i="1" dirty="0" smtClean="0"/>
          </a:p>
          <a:p>
            <a:pPr lvl="2" eaLnBrk="1" hangingPunct="1">
              <a:defRPr/>
            </a:pPr>
            <a:r>
              <a:rPr kumimoji="1" lang="en-US" altLang="zh-CN" sz="1800" i="1" dirty="0" smtClean="0"/>
              <a:t>The candidate LTE bands will be discussed in the next meeting</a:t>
            </a:r>
            <a:r>
              <a:rPr lang="en-US" altLang="zh-CN" sz="1800" i="1" dirty="0" smtClean="0"/>
              <a:t> and the further discussion is needed to keep reasonable workload.</a:t>
            </a:r>
            <a:endParaRPr lang="en-US" altLang="zh-CN" sz="1800" i="1" baseline="30000" dirty="0" smtClean="0"/>
          </a:p>
          <a:p>
            <a:pPr lvl="2" eaLnBrk="1" hangingPunct="1">
              <a:defRPr/>
            </a:pPr>
            <a:r>
              <a:rPr lang="en-US" altLang="zh-CN" sz="1800" i="1" dirty="0" smtClean="0"/>
              <a:t>The details on the requirements are FFS.</a:t>
            </a:r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r>
              <a:rPr lang="en-US" altLang="zh-CN" sz="2000" strike="sngStrike" dirty="0" smtClean="0"/>
              <a:t>To facilitate such uplink sharing with SDL and TDD spectrum, a concept of “band package” is proposed in [R4-1701820].</a:t>
            </a:r>
            <a:endParaRPr lang="en-US" altLang="zh-CN" sz="1400" strike="sngStrike" dirty="0" smtClean="0"/>
          </a:p>
          <a:p>
            <a:pPr lvl="1" eaLnBrk="1" hangingPunct="1">
              <a:defRPr/>
            </a:pPr>
            <a:endParaRPr lang="en-US" altLang="zh-CN" sz="16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Way forward</a:t>
            </a:r>
            <a:endParaRPr lang="zh-CN" altLang="en-US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549027"/>
            <a:ext cx="8229600" cy="5544269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ja-JP" sz="2000" dirty="0" smtClean="0">
                <a:ea typeface="MS PGothic" panose="020B0600070205080204" pitchFamily="34" charset="-128"/>
              </a:rPr>
              <a:t>If NR bands need to be defined in a new way compared to LTE and how to do it </a:t>
            </a:r>
            <a:r>
              <a:rPr kumimoji="1" lang="en-US" altLang="zh-CN" sz="2000" dirty="0" smtClean="0">
                <a:ea typeface="MS PGothic" panose="020B0600070205080204" pitchFamily="34" charset="-128"/>
              </a:rPr>
              <a:t>can </a:t>
            </a:r>
            <a:r>
              <a:rPr kumimoji="1" lang="en-US" altLang="zh-CN" sz="2000" dirty="0">
                <a:ea typeface="MS PGothic" panose="020B0600070205080204" pitchFamily="34" charset="-128"/>
              </a:rPr>
              <a:t>be further studied to consider the following </a:t>
            </a:r>
            <a:r>
              <a:rPr kumimoji="1" lang="en-US" altLang="zh-CN" sz="2000" dirty="0" smtClean="0">
                <a:ea typeface="MS PGothic" panose="020B0600070205080204" pitchFamily="34" charset="-128"/>
              </a:rPr>
              <a:t>aspects. </a:t>
            </a:r>
            <a:r>
              <a:rPr kumimoji="1" lang="en-US" altLang="ja-JP" sz="2000" dirty="0">
                <a:ea typeface="MS PGothic" panose="020B0600070205080204" pitchFamily="34" charset="-128"/>
              </a:rPr>
              <a:t>It is FFS how to carry out such study.</a:t>
            </a:r>
            <a:endParaRPr kumimoji="1" lang="zh-CN" altLang="zh-CN" sz="2000" dirty="0">
              <a:ea typeface="MS PGothic" panose="020B0600070205080204" pitchFamily="34" charset="-128"/>
            </a:endParaRPr>
          </a:p>
          <a:p>
            <a:pPr lvl="2" eaLnBrk="1" hangingPunct="1">
              <a:defRPr/>
            </a:pPr>
            <a:r>
              <a:rPr lang="en-US" altLang="zh-CN" sz="1800" dirty="0" smtClean="0"/>
              <a:t>Feasibility study should be conducted by considering</a:t>
            </a:r>
            <a:endParaRPr lang="en-US" altLang="zh-CN" sz="1400" dirty="0" smtClean="0"/>
          </a:p>
          <a:p>
            <a:pPr lvl="3" eaLnBrk="1" hangingPunct="1">
              <a:defRPr/>
            </a:pPr>
            <a:r>
              <a:rPr lang="en-US" altLang="zh-CN" sz="1400" dirty="0" smtClean="0"/>
              <a:t>Benefits compared to current band structure  with practical assumptions and limitations</a:t>
            </a:r>
          </a:p>
          <a:p>
            <a:pPr lvl="3" eaLnBrk="1" hangingPunct="1">
              <a:defRPr/>
            </a:pPr>
            <a:r>
              <a:rPr lang="en-US" altLang="zh-CN" sz="1400" dirty="0" smtClean="0"/>
              <a:t>Implementation impact and complexity of both BS and UE</a:t>
            </a:r>
          </a:p>
          <a:p>
            <a:pPr lvl="2" eaLnBrk="1" hangingPunct="1">
              <a:defRPr/>
            </a:pPr>
            <a:r>
              <a:rPr lang="en-US" altLang="zh-CN" sz="1800" dirty="0" smtClean="0"/>
              <a:t>Regulatory aspects</a:t>
            </a:r>
          </a:p>
          <a:p>
            <a:pPr lvl="2" eaLnBrk="1" hangingPunct="1">
              <a:defRPr/>
            </a:pPr>
            <a:r>
              <a:rPr lang="en-US" altLang="zh-CN" sz="1800" dirty="0" smtClean="0"/>
              <a:t>Specification impact and complexity</a:t>
            </a:r>
            <a:endParaRPr lang="zh-CN" altLang="zh-CN" sz="1800" dirty="0" smtClean="0"/>
          </a:p>
          <a:p>
            <a:pPr lvl="3" eaLnBrk="1" hangingPunct="1">
              <a:defRPr/>
            </a:pPr>
            <a:r>
              <a:rPr lang="en-US" altLang="zh-CN" sz="1400" dirty="0" smtClean="0"/>
              <a:t>Timeline with respect to other RAN4 R15 NR work</a:t>
            </a:r>
          </a:p>
          <a:p>
            <a:pPr marL="342900" lvl="1" indent="-342900" eaLnBrk="1" hangingPunct="1">
              <a:buFont typeface="Arial" panose="020B0604020202020204" pitchFamily="34" charset="0"/>
              <a:buChar char="•"/>
              <a:defRPr/>
            </a:pPr>
            <a:r>
              <a:rPr kumimoji="1" lang="en-US" altLang="ja-JP" sz="2000" strike="sngStrike" dirty="0">
                <a:ea typeface="MS PGothic" panose="020B0600070205080204" pitchFamily="34" charset="-128"/>
              </a:rPr>
              <a:t>The requirements for LTE-NR co-existence with uplink sharing  should be specified in Rel-15 NR </a:t>
            </a:r>
            <a:r>
              <a:rPr kumimoji="1" lang="en-US" altLang="ja-JP" sz="2000" strike="sngStrike" dirty="0" smtClean="0">
                <a:ea typeface="MS PGothic" panose="020B0600070205080204" pitchFamily="34" charset="-128"/>
              </a:rPr>
              <a:t>WI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. If LTE-NR 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co-existence with uplink sharing 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will be included in the Rel-15 NR WI, RAN4 should study the possible band combinations according to operators</a:t>
            </a:r>
            <a:r>
              <a:rPr kumimoji="1" lang="en-US" altLang="ja-JP" sz="2000" dirty="0">
                <a:ea typeface="MS PGothic" panose="020B0600070205080204" pitchFamily="34" charset="-128"/>
              </a:rPr>
              <a:t>’ interests, 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for </a:t>
            </a:r>
            <a:r>
              <a:rPr kumimoji="1" lang="en-US" altLang="ja-JP" sz="2000" dirty="0">
                <a:ea typeface="MS PGothic" panose="020B0600070205080204" pitchFamily="34" charset="-128"/>
              </a:rPr>
              <a:t>example, 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Bands 20/28/8/1 (UL) </a:t>
            </a:r>
            <a:r>
              <a:rPr kumimoji="1" lang="en-US" altLang="ja-JP" sz="2000" dirty="0">
                <a:ea typeface="MS PGothic" panose="020B0600070205080204" pitchFamily="34" charset="-128"/>
              </a:rPr>
              <a:t>+ C 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band (UL/DL), by </a:t>
            </a:r>
            <a:r>
              <a:rPr kumimoji="1" lang="en-US" altLang="ja-JP" sz="2000" dirty="0" err="1" smtClean="0">
                <a:ea typeface="MS PGothic" panose="020B0600070205080204" pitchFamily="34" charset="-128"/>
              </a:rPr>
              <a:t>considering</a:t>
            </a:r>
            <a:r>
              <a:rPr kumimoji="1" lang="en-US" altLang="zh-CN" sz="1800" strike="sngStrike" dirty="0" err="1" smtClean="0">
                <a:ea typeface="MS PGothic" panose="020B0600070205080204" pitchFamily="34" charset="-128"/>
              </a:rPr>
              <a:t>Band</a:t>
            </a:r>
            <a:r>
              <a:rPr kumimoji="1" lang="en-US" altLang="zh-CN" sz="1800" strike="sngStrike" dirty="0" smtClean="0">
                <a:ea typeface="MS PGothic" panose="020B0600070205080204" pitchFamily="34" charset="-128"/>
              </a:rPr>
              <a:t> 20/Band 28/Band 8/Band 1 (UL)+C-band </a:t>
            </a:r>
            <a:r>
              <a:rPr kumimoji="1" lang="en-US" altLang="zh-CN" sz="1800" strike="sngStrike" dirty="0">
                <a:ea typeface="MS PGothic" panose="020B0600070205080204" pitchFamily="34" charset="-128"/>
              </a:rPr>
              <a:t>(UL/DL</a:t>
            </a:r>
            <a:r>
              <a:rPr kumimoji="1" lang="en-US" altLang="zh-CN" sz="1800" strike="sngStrike" dirty="0" smtClean="0">
                <a:ea typeface="MS PGothic" panose="020B0600070205080204" pitchFamily="34" charset="-128"/>
              </a:rPr>
              <a:t>)</a:t>
            </a:r>
          </a:p>
          <a:p>
            <a:pPr marL="742950" lvl="2" indent="-342900" eaLnBrk="1" hangingPunct="1">
              <a:defRPr/>
            </a:pPr>
            <a:r>
              <a:rPr kumimoji="1" lang="en-US" altLang="ja-JP" sz="1800" dirty="0" smtClean="0">
                <a:ea typeface="MS PGothic" panose="020B0600070205080204" pitchFamily="34" charset="-128"/>
              </a:rPr>
              <a:t>Whether 1UL or 2 ULs will be allowed should be studied further</a:t>
            </a:r>
            <a:endParaRPr kumimoji="1" lang="en-US" altLang="zh-CN" sz="1800" dirty="0" smtClean="0">
              <a:ea typeface="MS PGothic" panose="020B0600070205080204" pitchFamily="34" charset="-128"/>
            </a:endParaRPr>
          </a:p>
          <a:p>
            <a:pPr marL="742950" lvl="2" indent="-342900" eaLnBrk="1" hangingPunct="1">
              <a:defRPr/>
            </a:pPr>
            <a:r>
              <a:rPr kumimoji="1" lang="en-US" altLang="zh-CN" sz="1800" dirty="0" smtClean="0">
                <a:ea typeface="MS PGothic" panose="020B0600070205080204" pitchFamily="34" charset="-128"/>
              </a:rPr>
              <a:t>Impact on implementation such as flexible duplex distance, as well as specification complexity needs to be studied</a:t>
            </a:r>
          </a:p>
          <a:p>
            <a:pPr marL="742950" lvl="2" indent="-342900" eaLnBrk="1" hangingPunct="1">
              <a:defRPr/>
            </a:pPr>
            <a:r>
              <a:rPr kumimoji="1" lang="en-US" altLang="zh-CN" sz="1800" dirty="0" smtClean="0">
                <a:ea typeface="MS PGothic" panose="020B0600070205080204" pitchFamily="34" charset="-128"/>
              </a:rPr>
              <a:t>The exact completion date is FFS and set in such a way that progress on NSA is not impacted.</a:t>
            </a:r>
            <a:endParaRPr kumimoji="1" lang="en-US" altLang="zh-CN" sz="2000" dirty="0" smtClean="0">
              <a:ea typeface="MS PGothic" panose="020B0600070205080204" pitchFamily="34" charset="-128"/>
            </a:endParaRPr>
          </a:p>
          <a:p>
            <a:pPr marL="742950" lvl="2" indent="-342900" eaLnBrk="1" hangingPunct="1">
              <a:defRPr/>
            </a:pPr>
            <a:endParaRPr kumimoji="1" lang="en-US" altLang="zh-CN" sz="2000" dirty="0">
              <a:ea typeface="MS PGothic" panose="020B0600070205080204" pitchFamily="34" charset="-128"/>
            </a:endParaRPr>
          </a:p>
          <a:p>
            <a:pPr eaLnBrk="1" hangingPunct="1">
              <a:defRPr/>
            </a:pPr>
            <a:endParaRPr kumimoji="1" lang="zh-CN" altLang="zh-CN" sz="2400" dirty="0">
              <a:ea typeface="MS PGothic" panose="020B0600070205080204" pitchFamily="34" charset="-128"/>
            </a:endParaRPr>
          </a:p>
          <a:p>
            <a:pPr lvl="2" eaLnBrk="1" hangingPunct="1">
              <a:defRPr/>
            </a:pPr>
            <a:endParaRPr lang="en-US" altLang="zh-CN" sz="2000" dirty="0" smtClean="0"/>
          </a:p>
          <a:p>
            <a:pPr lvl="2" eaLnBrk="1" hangingPunct="1">
              <a:defRPr/>
            </a:pPr>
            <a:endParaRPr lang="en-US" altLang="zh-CN" sz="2000" dirty="0" smtClean="0"/>
          </a:p>
          <a:p>
            <a:pPr lvl="2" eaLnBrk="1" hangingPunct="1">
              <a:defRPr/>
            </a:pPr>
            <a:endParaRPr lang="en-US" altLang="zh-CN" sz="2000" dirty="0" smtClean="0"/>
          </a:p>
          <a:p>
            <a:pPr lvl="1" eaLnBrk="1" hangingPunct="1">
              <a:defRPr/>
            </a:pPr>
            <a:endParaRPr lang="en-US" altLang="zh-CN" sz="2400" dirty="0" smtClean="0"/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2503</TotalTime>
  <Words>372</Words>
  <Application>Microsoft Office PowerPoint</Application>
  <PresentationFormat>On-screen Show (4:3)</PresentationFormat>
  <Paragraphs>43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SimSun</vt:lpstr>
      <vt:lpstr>SimSun</vt:lpstr>
      <vt:lpstr>Arial</vt:lpstr>
      <vt:lpstr>Calibri</vt:lpstr>
      <vt:lpstr>Office 主题</vt:lpstr>
      <vt:lpstr>WF on NR band structure</vt:lpstr>
      <vt:lpstr>Background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flexible duplex distance</dc:title>
  <dc:creator>Daixizeng</dc:creator>
  <cp:lastModifiedBy>Steven Chen</cp:lastModifiedBy>
  <cp:revision>96</cp:revision>
  <dcterms:created xsi:type="dcterms:W3CDTF">2017-01-19T01:36:37Z</dcterms:created>
  <dcterms:modified xsi:type="dcterms:W3CDTF">2017-02-17T14:23:25Z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(2)vV5ftdTS5RcX96+kZ6pTBjwa7ieTnwb3C+kvrtwr2sQugPH23rbzt9b0n51KIaj9jeB26HBy_x000d_
d5OmlXRrvxkHOMEWsizNO7r50iQureQlGsrhtG/RR93hrFkBVod24gDA3cO3YK/i27EVv5De_x000d_
28CB3i1PMW1NS15uLwyuUJf8F42sZx4eCIVspJRqcuxtiVD6EB+S1+I+WJfWqzvuqj7PxbTk_x000d_
aK0GQby2m9is77pNBp</vt:lpwstr>
  </property>
  <property fmtid="{D5CDD505-2E9C-101B-9397-08002B2CF9AE}" pid="3" name="_2015_ms_pID_7253431">
    <vt:lpwstr>Y/d36+iOTEpLhkROBkvc0qL+uOSEndAsSE14QTdiS7p3GgbBYNdYhq_x000d_
7w8+pQjRefTX3cDMXNI+RpKuVAZuJ3tONhYufRzmDEvX2ODkX7Jwfp0t9RynHD8+boyusZGM_x000d_
FYehZRu4GyLzHSlHkWwjXX2jW2AXt4rfg6ClXZbYvfkueAk+AoxIMZYFXizrcpZc9UFXuMVP_x000d_
ETCn/UMmyjZnB8/B</vt:lpwstr>
  </property>
  <property fmtid="{D5CDD505-2E9C-101B-9397-08002B2CF9AE}" pid="4" name="_2015_ms_pID_725343_00">
    <vt:lpwstr>_2015_ms_pID_725343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1486634701</vt:lpwstr>
  </property>
  <property fmtid="{D5CDD505-2E9C-101B-9397-08002B2CF9AE}" pid="10" name="_AdHocReviewCycleID">
    <vt:i4>-2074203130</vt:i4>
  </property>
  <property fmtid="{D5CDD505-2E9C-101B-9397-08002B2CF9AE}" pid="11" name="_NewReviewCycle">
    <vt:lpwstr/>
  </property>
  <property fmtid="{D5CDD505-2E9C-101B-9397-08002B2CF9AE}" pid="12" name="_EmailSubject">
    <vt:lpwstr>draft R4-1702503</vt:lpwstr>
  </property>
  <property fmtid="{D5CDD505-2E9C-101B-9397-08002B2CF9AE}" pid="13" name="_AuthorEmail">
    <vt:lpwstr>vgheorgh@qti.qualcomm.com</vt:lpwstr>
  </property>
  <property fmtid="{D5CDD505-2E9C-101B-9397-08002B2CF9AE}" pid="14" name="_AuthorEmailDisplayName">
    <vt:lpwstr>Gheorghiu, Valentin</vt:lpwstr>
  </property>
</Properties>
</file>