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64" r:id="rId3"/>
    <p:sldId id="266" r:id="rId4"/>
    <p:sldId id="265" r:id="rId5"/>
    <p:sldId id="269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7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FA730F9F-99BA-4859-B0DF-382F27FDEAFD}" type="datetimeFigureOut">
              <a:rPr lang="en-US"/>
              <a:pPr>
                <a:defRPr/>
              </a:pPr>
              <a:t>2/17/2017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4FE291-1CE9-4680-984D-302BE7C4D776}" type="slidenum">
              <a:rPr lang="en-US" altLang="sv-SE"/>
              <a:pPr>
                <a:defRPr/>
              </a:pPr>
              <a:t>‹#›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3608936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altLang="en-US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B4EBF3C2-5DE8-4EF7-B6C2-B39423CBCE4B}" type="slidenum">
              <a:rPr lang="en-US" altLang="sv-SE" smtClean="0"/>
              <a:pPr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20045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695FD-0292-4176-9282-9DBD692771C6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A43E2-BAD9-4C9F-BD4F-A0EEB390A3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186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2CCAA-9365-4E0C-B7F9-80CB76F674AE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ED3A4-0A25-4A16-95A3-AF23EAE823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36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8991B-F9DA-4AC4-BA77-98FD146CC04E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B7A0-213D-4BD5-892B-222187C0E1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6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8C64F-2B99-4988-BAF4-9713B65F2F9F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F79A9-E7E9-454B-91A8-28F165B58C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02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DC37E-5818-47B3-AEDD-E89FA4F92681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0A322-4BA0-418F-AF56-BD4A46A944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83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E4E66-7E64-4115-81FC-7C725236AED8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47D06-EA8C-445F-9113-3CAE1A3333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6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B2C2D-E990-4911-A6E6-FB2EBAB0A616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726E0-17E0-4CC3-9D8F-CABF3E01EF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5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D5370-B5C4-4C98-B073-1C41346AD57F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C86D-9B65-48BE-85F9-1DE700E16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2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4A46-BC73-4CBC-824D-9D803614000A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A9B06-40DD-40D5-A163-EDC96B4132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11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17BA-540A-43EE-B923-7EA909164334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59B4D-A537-44BA-ADFA-FAFB78C24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8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07947-19F2-48DD-986F-5ED554A7DE1E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D0EB3-3BD2-4B28-A433-0AE7CCDC44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3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36CC589B-10F2-44C2-B7E6-6E4603BB4026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1E4CCD3-9A25-436E-94B4-0F06012AA1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HST unidirectional test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2" y="323850"/>
            <a:ext cx="84516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3GPP TSG-RAN WG4 Meeting #82				</a:t>
            </a:r>
            <a:r>
              <a:rPr lang="en-US" altLang="zh-CN" sz="1800" b="1">
                <a:cs typeface="Arial" panose="020B0604020202020204" pitchFamily="34" charset="0"/>
              </a:rPr>
              <a:t>             R4-1702461</a:t>
            </a:r>
            <a:br>
              <a:rPr lang="en-US" altLang="zh-CN" sz="1800" b="1" dirty="0">
                <a:cs typeface="Arial" panose="020B0604020202020204" pitchFamily="34" charset="0"/>
              </a:rPr>
            </a:br>
            <a:r>
              <a:rPr lang="en-US" altLang="zh-CN" sz="1800" b="1" dirty="0">
                <a:cs typeface="Arial" panose="020B0604020202020204" pitchFamily="34" charset="0"/>
              </a:rPr>
              <a:t>Athens</a:t>
            </a:r>
            <a:r>
              <a:rPr lang="en-US" altLang="en-US" sz="1800" b="1" dirty="0">
                <a:cs typeface="Arial" panose="020B0604020202020204" pitchFamily="34" charset="0"/>
              </a:rPr>
              <a:t>, Greece, 13th-17th Feb, 2017</a:t>
            </a:r>
            <a:endParaRPr lang="sv-SE" altLang="sv-SE" sz="1800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cs typeface="Arial" panose="020B0604020202020204" pitchFamily="34" charset="0"/>
              </a:rPr>
              <a:t>Agenda Item: 7.29.3.2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Background</a:t>
            </a: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FA1FFF3-5FA4-4E8C-A583-214AED9FE134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0" y="1417638"/>
            <a:ext cx="9144000" cy="4531643"/>
          </a:xfrm>
        </p:spPr>
        <p:txBody>
          <a:bodyPr/>
          <a:lstStyle/>
          <a:p>
            <a:pPr>
              <a:defRPr/>
            </a:pPr>
            <a:r>
              <a:rPr lang="sv-SE" dirty="0"/>
              <a:t>The </a:t>
            </a:r>
            <a:r>
              <a:rPr lang="sv-SE" dirty="0" err="1"/>
              <a:t>unidirectional</a:t>
            </a:r>
            <a:r>
              <a:rPr lang="sv-SE" dirty="0"/>
              <a:t> HST </a:t>
            </a:r>
            <a:r>
              <a:rPr lang="sv-SE" dirty="0" err="1"/>
              <a:t>model</a:t>
            </a:r>
            <a:r>
              <a:rPr lang="sv-SE" dirty="0"/>
              <a:t> is </a:t>
            </a:r>
            <a:r>
              <a:rPr lang="sv-SE" dirty="0" err="1"/>
              <a:t>studied</a:t>
            </a:r>
            <a:r>
              <a:rPr lang="sv-SE" dirty="0"/>
              <a:t> </a:t>
            </a:r>
            <a:r>
              <a:rPr lang="sv-SE" dirty="0" err="1"/>
              <a:t>during</a:t>
            </a:r>
            <a:r>
              <a:rPr lang="sv-SE" dirty="0"/>
              <a:t> HST SI and it </a:t>
            </a:r>
            <a:r>
              <a:rPr lang="sv-SE" dirty="0" err="1"/>
              <a:t>was</a:t>
            </a:r>
            <a:r>
              <a:rPr lang="sv-SE" dirty="0"/>
              <a:t> </a:t>
            </a:r>
            <a:r>
              <a:rPr lang="sv-SE" dirty="0" err="1"/>
              <a:t>included</a:t>
            </a:r>
            <a:r>
              <a:rPr lang="sv-SE" dirty="0"/>
              <a:t> in the TR </a:t>
            </a:r>
            <a:r>
              <a:rPr lang="sv-SE" dirty="0" err="1"/>
              <a:t>during</a:t>
            </a:r>
            <a:r>
              <a:rPr lang="sv-SE" dirty="0"/>
              <a:t> the SI.</a:t>
            </a:r>
          </a:p>
          <a:p>
            <a:pPr>
              <a:defRPr/>
            </a:pPr>
            <a:r>
              <a:rPr lang="sv-SE" dirty="0"/>
              <a:t>It is </a:t>
            </a:r>
            <a:r>
              <a:rPr lang="sv-SE" dirty="0" err="1"/>
              <a:t>important</a:t>
            </a:r>
            <a:r>
              <a:rPr lang="sv-SE" dirty="0"/>
              <a:t> </a:t>
            </a:r>
            <a:r>
              <a:rPr lang="sv-SE" dirty="0" err="1"/>
              <a:t>that</a:t>
            </a:r>
            <a:r>
              <a:rPr lang="sv-SE" dirty="0"/>
              <a:t> RAN4 </a:t>
            </a:r>
            <a:r>
              <a:rPr lang="sv-SE" dirty="0" err="1"/>
              <a:t>does</a:t>
            </a:r>
            <a:r>
              <a:rPr lang="sv-SE" dirty="0"/>
              <a:t> </a:t>
            </a:r>
            <a:r>
              <a:rPr lang="sv-SE" dirty="0" err="1"/>
              <a:t>further</a:t>
            </a:r>
            <a:r>
              <a:rPr lang="sv-SE" dirty="0"/>
              <a:t> </a:t>
            </a:r>
            <a:r>
              <a:rPr lang="sv-SE" dirty="0" err="1"/>
              <a:t>evaluations</a:t>
            </a:r>
            <a:r>
              <a:rPr lang="sv-SE" dirty="0"/>
              <a:t> and </a:t>
            </a:r>
            <a:r>
              <a:rPr lang="sv-SE" dirty="0" err="1"/>
              <a:t>specifies</a:t>
            </a:r>
            <a:r>
              <a:rPr lang="sv-SE" dirty="0"/>
              <a:t> relevant UE test under the WI for </a:t>
            </a:r>
            <a:r>
              <a:rPr lang="sv-SE" dirty="0" err="1"/>
              <a:t>uniredtional</a:t>
            </a:r>
            <a:r>
              <a:rPr lang="sv-SE" dirty="0"/>
              <a:t> </a:t>
            </a:r>
            <a:r>
              <a:rPr lang="sv-SE" dirty="0" err="1"/>
              <a:t>deployment</a:t>
            </a:r>
            <a:r>
              <a:rPr lang="sv-SE" dirty="0"/>
              <a:t>.</a:t>
            </a:r>
          </a:p>
          <a:p>
            <a:pPr>
              <a:defRPr/>
            </a:pPr>
            <a:endParaRPr lang="sv-S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Performance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/>
          <a:lstStyle/>
          <a:p>
            <a:r>
              <a:rPr lang="sv-SE" sz="2400" dirty="0"/>
              <a:t>Same </a:t>
            </a:r>
            <a:r>
              <a:rPr lang="sv-SE" sz="2400" dirty="0" err="1"/>
              <a:t>legacy</a:t>
            </a:r>
            <a:r>
              <a:rPr lang="sv-SE" sz="2400" dirty="0"/>
              <a:t> </a:t>
            </a:r>
            <a:r>
              <a:rPr lang="sv-SE" sz="2400" dirty="0" err="1"/>
              <a:t>UEs</a:t>
            </a:r>
            <a:r>
              <a:rPr lang="sv-SE" sz="2400" dirty="0"/>
              <a:t> under </a:t>
            </a:r>
            <a:r>
              <a:rPr lang="sv-SE" sz="2400" dirty="0" err="1"/>
              <a:t>legacy</a:t>
            </a:r>
            <a:r>
              <a:rPr lang="sv-SE" sz="2400" dirty="0"/>
              <a:t> HST </a:t>
            </a:r>
            <a:r>
              <a:rPr lang="sv-SE" sz="2400" dirty="0" err="1"/>
              <a:t>model</a:t>
            </a:r>
            <a:r>
              <a:rPr lang="sv-SE" sz="2400" dirty="0"/>
              <a:t> and new </a:t>
            </a:r>
            <a:r>
              <a:rPr lang="sv-SE" sz="2400" dirty="0" err="1"/>
              <a:t>unidirectional</a:t>
            </a:r>
            <a:r>
              <a:rPr lang="sv-SE" sz="2400" dirty="0"/>
              <a:t> </a:t>
            </a:r>
            <a:r>
              <a:rPr lang="sv-SE" sz="2400" dirty="0" err="1"/>
              <a:t>model</a:t>
            </a:r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endParaRPr lang="sv-SE" sz="2400" dirty="0"/>
          </a:p>
          <a:p>
            <a:r>
              <a:rPr lang="en-GB" sz="2400" dirty="0"/>
              <a:t>Here it is seen that the performance of the legacy HST scenario and with the HST unidirectional deployment at 70% of the max throughput is comparable within 0.4 </a:t>
            </a:r>
            <a:r>
              <a:rPr lang="en-GB" sz="2400" dirty="0" err="1"/>
              <a:t>dB.</a:t>
            </a:r>
            <a:endParaRPr lang="sv-SE" sz="2400" dirty="0"/>
          </a:p>
          <a:p>
            <a:endParaRPr lang="sv-SE" sz="2400" dirty="0"/>
          </a:p>
        </p:txBody>
      </p:sp>
      <p:pic>
        <p:nvPicPr>
          <p:cNvPr id="4" name="Picture 3" descr="Z:\fga\branches\2016\RAN4_78bis_Apr2016_DL4RX_CCH_IM_HST\results\36_101_tests\HST_alternate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74" y="2060848"/>
            <a:ext cx="4085329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203" y="2060848"/>
            <a:ext cx="4280597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90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95536" y="73717"/>
            <a:ext cx="8229600" cy="979019"/>
          </a:xfrm>
        </p:spPr>
        <p:txBody>
          <a:bodyPr/>
          <a:lstStyle/>
          <a:p>
            <a:r>
              <a:rPr lang="sv-SE" altLang="sv-SE" dirty="0" err="1"/>
              <a:t>Suggested</a:t>
            </a:r>
            <a:r>
              <a:rPr lang="sv-SE" altLang="sv-SE" dirty="0"/>
              <a:t> WF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0" y="1052737"/>
            <a:ext cx="9144000" cy="5616624"/>
          </a:xfrm>
        </p:spPr>
        <p:txBody>
          <a:bodyPr/>
          <a:lstStyle/>
          <a:p>
            <a:r>
              <a:rPr lang="sv-SE" altLang="sv-SE" sz="2800" dirty="0" err="1"/>
              <a:t>Further</a:t>
            </a:r>
            <a:r>
              <a:rPr lang="sv-SE" altLang="sv-SE" sz="2800" dirty="0"/>
              <a:t> </a:t>
            </a:r>
            <a:r>
              <a:rPr lang="sv-SE" altLang="sv-SE" sz="2800" dirty="0" err="1"/>
              <a:t>evaluate</a:t>
            </a:r>
            <a:r>
              <a:rPr lang="sv-SE" altLang="sv-SE" sz="2800" dirty="0"/>
              <a:t> different MCS </a:t>
            </a:r>
            <a:r>
              <a:rPr lang="sv-SE" altLang="sv-SE" sz="2800" dirty="0" err="1"/>
              <a:t>based</a:t>
            </a:r>
            <a:r>
              <a:rPr lang="sv-SE" altLang="sv-SE" sz="2800" dirty="0"/>
              <a:t> on </a:t>
            </a:r>
            <a:r>
              <a:rPr lang="sv-SE" altLang="sv-SE" sz="2800" dirty="0" err="1"/>
              <a:t>antenna</a:t>
            </a:r>
            <a:r>
              <a:rPr lang="sv-SE" altLang="sv-SE" sz="2800" dirty="0"/>
              <a:t> </a:t>
            </a:r>
            <a:r>
              <a:rPr lang="sv-SE" altLang="sv-SE" sz="2800" dirty="0" err="1"/>
              <a:t>angle</a:t>
            </a:r>
            <a:r>
              <a:rPr lang="sv-SE" altLang="sv-SE" sz="2800" dirty="0"/>
              <a:t> as 45 </a:t>
            </a:r>
            <a:r>
              <a:rPr lang="sv-SE" altLang="sv-SE" sz="2800" dirty="0" err="1"/>
              <a:t>degrees</a:t>
            </a:r>
            <a:r>
              <a:rPr lang="sv-SE" altLang="sv-SE" sz="2800" dirty="0"/>
              <a:t> under </a:t>
            </a:r>
            <a:r>
              <a:rPr lang="sv-SE" altLang="sv-SE" sz="2800" dirty="0" err="1"/>
              <a:t>unidirectional</a:t>
            </a:r>
            <a:r>
              <a:rPr lang="sv-SE" altLang="sv-SE" sz="2800" dirty="0"/>
              <a:t> HST 1250 </a:t>
            </a:r>
            <a:r>
              <a:rPr lang="sv-SE" altLang="sv-SE" sz="2800" dirty="0" err="1"/>
              <a:t>model</a:t>
            </a:r>
            <a:r>
              <a:rPr lang="sv-SE" altLang="sv-SE" sz="2800" dirty="0"/>
              <a:t>.</a:t>
            </a:r>
          </a:p>
          <a:p>
            <a:pPr lvl="1"/>
            <a:r>
              <a:rPr lang="sv-SE" altLang="sv-SE" sz="2400" dirty="0"/>
              <a:t>MCS 5</a:t>
            </a:r>
          </a:p>
          <a:p>
            <a:pPr lvl="1"/>
            <a:r>
              <a:rPr lang="sv-SE" altLang="sv-SE" sz="2400" dirty="0"/>
              <a:t>MCS 13</a:t>
            </a:r>
          </a:p>
          <a:p>
            <a:pPr lvl="1"/>
            <a:r>
              <a:rPr lang="sv-SE" altLang="sv-SE" sz="2400" dirty="0"/>
              <a:t>MCS 21</a:t>
            </a:r>
          </a:p>
          <a:p>
            <a:endParaRPr lang="sv-SE" altLang="sv-SE" sz="2800" dirty="0"/>
          </a:p>
          <a:p>
            <a:endParaRPr lang="sv-SE" altLang="sv-SE" sz="2800" dirty="0"/>
          </a:p>
          <a:p>
            <a:endParaRPr lang="sv-SE" altLang="sv-SE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r>
              <a:rPr lang="en-US" dirty="0"/>
              <a:t>R4-166185, “</a:t>
            </a:r>
            <a:r>
              <a:rPr lang="en-GB" dirty="0"/>
              <a:t>Discussion and simulation for HST unidirectional deployment for SFN scenario</a:t>
            </a:r>
            <a:r>
              <a:rPr lang="en-US" dirty="0"/>
              <a:t>”, Ericsson</a:t>
            </a:r>
          </a:p>
          <a:p>
            <a:r>
              <a:rPr lang="en-US" dirty="0"/>
              <a:t>R4-169901, “</a:t>
            </a:r>
            <a:r>
              <a:rPr lang="en-GB" dirty="0"/>
              <a:t>Discussion and simulation results for HST unidirectional performance</a:t>
            </a:r>
            <a:r>
              <a:rPr lang="en-US" dirty="0"/>
              <a:t>”, Ericsson</a:t>
            </a:r>
          </a:p>
          <a:p>
            <a:r>
              <a:rPr lang="en-US" dirty="0"/>
              <a:t>R4-1610859, “</a:t>
            </a:r>
            <a:r>
              <a:rPr lang="en-GB" altLang="en-US" dirty="0"/>
              <a:t>WF on HST unidirectional test</a:t>
            </a:r>
            <a:r>
              <a:rPr lang="en-US" dirty="0"/>
              <a:t>”, Ericsson</a:t>
            </a:r>
          </a:p>
        </p:txBody>
      </p:sp>
    </p:spTree>
    <p:extLst>
      <p:ext uri="{BB962C8B-B14F-4D97-AF65-F5344CB8AC3E}">
        <p14:creationId xmlns:p14="http://schemas.microsoft.com/office/powerpoint/2010/main" val="4285754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11106</TotalTime>
  <Words>160</Words>
  <Application>Microsoft Office PowerPoint</Application>
  <PresentationFormat>On-screen Show (4:3)</PresentationFormat>
  <Paragraphs>29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SimSun</vt:lpstr>
      <vt:lpstr>SimSun</vt:lpstr>
      <vt:lpstr>Arial</vt:lpstr>
      <vt:lpstr>Calibri</vt:lpstr>
      <vt:lpstr>Office 主题</vt:lpstr>
      <vt:lpstr>HST unidirectional test</vt:lpstr>
      <vt:lpstr>Background</vt:lpstr>
      <vt:lpstr>Performance</vt:lpstr>
      <vt:lpstr>Suggested WF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Maomao Chen</cp:lastModifiedBy>
  <cp:revision>167</cp:revision>
  <dcterms:created xsi:type="dcterms:W3CDTF">2014-03-20T14:32:54Z</dcterms:created>
  <dcterms:modified xsi:type="dcterms:W3CDTF">2017-02-17T09:30:41Z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