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3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68467-89C5-4471-917C-5B763EE1629F}" type="datetimeFigureOut">
              <a:rPr lang="fi-FI" smtClean="0"/>
              <a:pPr/>
              <a:t>17.2.2017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B3A9D-958F-47B5-AAEC-5EB71CC42190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38227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68467-89C5-4471-917C-5B763EE1629F}" type="datetimeFigureOut">
              <a:rPr lang="fi-FI" smtClean="0"/>
              <a:pPr/>
              <a:t>17.2.2017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B3A9D-958F-47B5-AAEC-5EB71CC42190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82848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68467-89C5-4471-917C-5B763EE1629F}" type="datetimeFigureOut">
              <a:rPr lang="fi-FI" smtClean="0"/>
              <a:pPr/>
              <a:t>17.2.2017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B3A9D-958F-47B5-AAEC-5EB71CC42190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50976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68467-89C5-4471-917C-5B763EE1629F}" type="datetimeFigureOut">
              <a:rPr lang="fi-FI" smtClean="0"/>
              <a:pPr/>
              <a:t>17.2.2017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B3A9D-958F-47B5-AAEC-5EB71CC42190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5338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68467-89C5-4471-917C-5B763EE1629F}" type="datetimeFigureOut">
              <a:rPr lang="fi-FI" smtClean="0"/>
              <a:pPr/>
              <a:t>17.2.2017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B3A9D-958F-47B5-AAEC-5EB71CC42190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52987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68467-89C5-4471-917C-5B763EE1629F}" type="datetimeFigureOut">
              <a:rPr lang="fi-FI" smtClean="0"/>
              <a:pPr/>
              <a:t>17.2.2017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B3A9D-958F-47B5-AAEC-5EB71CC42190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40470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68467-89C5-4471-917C-5B763EE1629F}" type="datetimeFigureOut">
              <a:rPr lang="fi-FI" smtClean="0"/>
              <a:pPr/>
              <a:t>17.2.2017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B3A9D-958F-47B5-AAEC-5EB71CC42190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38025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68467-89C5-4471-917C-5B763EE1629F}" type="datetimeFigureOut">
              <a:rPr lang="fi-FI" smtClean="0"/>
              <a:pPr/>
              <a:t>17.2.2017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B3A9D-958F-47B5-AAEC-5EB71CC42190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32467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68467-89C5-4471-917C-5B763EE1629F}" type="datetimeFigureOut">
              <a:rPr lang="fi-FI" smtClean="0"/>
              <a:pPr/>
              <a:t>17.2.2017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B3A9D-958F-47B5-AAEC-5EB71CC42190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1710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68467-89C5-4471-917C-5B763EE1629F}" type="datetimeFigureOut">
              <a:rPr lang="fi-FI" smtClean="0"/>
              <a:pPr/>
              <a:t>17.2.2017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B3A9D-958F-47B5-AAEC-5EB71CC42190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84135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68467-89C5-4471-917C-5B763EE1629F}" type="datetimeFigureOut">
              <a:rPr lang="fi-FI" smtClean="0"/>
              <a:pPr/>
              <a:t>17.2.2017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B3A9D-958F-47B5-AAEC-5EB71CC42190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1337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68467-89C5-4471-917C-5B763EE1629F}" type="datetimeFigureOut">
              <a:rPr lang="fi-FI" smtClean="0"/>
              <a:pPr/>
              <a:t>17.2.2017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B3A9D-958F-47B5-AAEC-5EB71CC42190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98542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NB-IoT new power class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Nokia, Alcatel-</a:t>
            </a:r>
            <a:r>
              <a:rPr lang="fi-FI" dirty="0" err="1"/>
              <a:t>Lucent</a:t>
            </a:r>
            <a:r>
              <a:rPr lang="fi-FI" dirty="0"/>
              <a:t> Shanghai Bell,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09807" y="66095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R4-1702422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31033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Background</a:t>
            </a:r>
            <a:r>
              <a:rPr lang="fi-FI" dirty="0"/>
              <a:t> </a:t>
            </a:r>
            <a:r>
              <a:rPr lang="fi-FI" dirty="0" err="1"/>
              <a:t>information</a:t>
            </a:r>
            <a:endParaRPr lang="fi-FI" dirty="0"/>
          </a:p>
        </p:txBody>
      </p:sp>
      <p:sp>
        <p:nvSpPr>
          <p:cNvPr id="3" name="TextBox 2"/>
          <p:cNvSpPr txBox="1"/>
          <p:nvPr/>
        </p:nvSpPr>
        <p:spPr>
          <a:xfrm>
            <a:off x="758190" y="5303520"/>
            <a:ext cx="101747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REFERENCES </a:t>
            </a:r>
          </a:p>
          <a:p>
            <a:r>
              <a:rPr lang="en-US" dirty="0"/>
              <a:t>[1] R4-1701007 Necessary specification changes due to introduction of new UE Cat NB1 power class, Nokia</a:t>
            </a:r>
          </a:p>
          <a:p>
            <a:r>
              <a:rPr lang="en-US" dirty="0"/>
              <a:t>[2] R4-1701266 RF requirements for the new NB-IoT UE power class,	Huawei, </a:t>
            </a:r>
            <a:r>
              <a:rPr lang="en-US" dirty="0" err="1"/>
              <a:t>Neul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2137410"/>
            <a:ext cx="10789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How to </a:t>
            </a:r>
            <a:r>
              <a:rPr lang="fi-FI" dirty="0" err="1"/>
              <a:t>define</a:t>
            </a:r>
            <a:r>
              <a:rPr lang="fi-FI" dirty="0"/>
              <a:t> </a:t>
            </a:r>
            <a:r>
              <a:rPr lang="fi-FI" dirty="0" err="1"/>
              <a:t>new</a:t>
            </a:r>
            <a:r>
              <a:rPr lang="fi-FI" dirty="0"/>
              <a:t> +14 dBm </a:t>
            </a:r>
            <a:r>
              <a:rPr lang="fi-FI" dirty="0" err="1"/>
              <a:t>power</a:t>
            </a:r>
            <a:r>
              <a:rPr lang="fi-FI" dirty="0"/>
              <a:t> </a:t>
            </a:r>
            <a:r>
              <a:rPr lang="fi-FI" dirty="0" err="1"/>
              <a:t>class</a:t>
            </a:r>
            <a:r>
              <a:rPr lang="fi-FI" dirty="0"/>
              <a:t> for NB-IoT </a:t>
            </a:r>
            <a:r>
              <a:rPr lang="fi-FI" dirty="0" err="1"/>
              <a:t>has</a:t>
            </a:r>
            <a:r>
              <a:rPr lang="fi-FI" dirty="0"/>
              <a:t> </a:t>
            </a:r>
            <a:r>
              <a:rPr lang="fi-FI" dirty="0" err="1"/>
              <a:t>been</a:t>
            </a:r>
            <a:r>
              <a:rPr lang="fi-FI" dirty="0"/>
              <a:t> </a:t>
            </a:r>
            <a:r>
              <a:rPr lang="fi-FI" dirty="0" err="1"/>
              <a:t>discussed</a:t>
            </a:r>
            <a:r>
              <a:rPr lang="fi-FI" dirty="0"/>
              <a:t> in RAN4#82 [1][2]. </a:t>
            </a:r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meeting</a:t>
            </a:r>
            <a:r>
              <a:rPr lang="fi-FI" dirty="0"/>
              <a:t> RAN2 </a:t>
            </a:r>
            <a:r>
              <a:rPr lang="fi-FI" dirty="0" err="1"/>
              <a:t>decided</a:t>
            </a:r>
            <a:r>
              <a:rPr lang="fi-FI" dirty="0"/>
              <a:t> to </a:t>
            </a:r>
            <a:r>
              <a:rPr lang="fi-FI" dirty="0" err="1"/>
              <a:t>introduce</a:t>
            </a:r>
            <a:r>
              <a:rPr lang="fi-FI" dirty="0"/>
              <a:t> </a:t>
            </a:r>
            <a:r>
              <a:rPr lang="fi-FI" dirty="0" err="1"/>
              <a:t>new</a:t>
            </a:r>
            <a:r>
              <a:rPr lang="fi-FI" dirty="0"/>
              <a:t> UE </a:t>
            </a:r>
            <a:r>
              <a:rPr lang="fi-FI" dirty="0" err="1"/>
              <a:t>category</a:t>
            </a:r>
            <a:r>
              <a:rPr lang="fi-FI" dirty="0"/>
              <a:t> NB2 </a:t>
            </a:r>
            <a:r>
              <a:rPr lang="fi-FI" dirty="0" err="1"/>
              <a:t>under</a:t>
            </a:r>
            <a:r>
              <a:rPr lang="fi-FI" dirty="0"/>
              <a:t> NB-IoT </a:t>
            </a:r>
            <a:r>
              <a:rPr lang="fi-FI" dirty="0" err="1"/>
              <a:t>enhancement</a:t>
            </a:r>
            <a:r>
              <a:rPr lang="fi-FI" dirty="0"/>
              <a:t> WI. RAN2 </a:t>
            </a:r>
            <a:r>
              <a:rPr lang="fi-FI" dirty="0" err="1"/>
              <a:t>agreements</a:t>
            </a:r>
            <a:r>
              <a:rPr lang="fi-FI" dirty="0"/>
              <a:t> </a:t>
            </a:r>
            <a:r>
              <a:rPr lang="fi-FI" dirty="0" err="1"/>
              <a:t>do</a:t>
            </a:r>
            <a:r>
              <a:rPr lang="fi-FI" dirty="0"/>
              <a:t> </a:t>
            </a:r>
            <a:r>
              <a:rPr lang="fi-FI" dirty="0" err="1"/>
              <a:t>not</a:t>
            </a:r>
            <a:r>
              <a:rPr lang="fi-FI" dirty="0"/>
              <a:t> </a:t>
            </a:r>
            <a:r>
              <a:rPr lang="fi-FI" dirty="0" err="1"/>
              <a:t>restrict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power</a:t>
            </a:r>
            <a:r>
              <a:rPr lang="fi-FI" dirty="0"/>
              <a:t> </a:t>
            </a:r>
            <a:r>
              <a:rPr lang="fi-FI" dirty="0" err="1"/>
              <a:t>class</a:t>
            </a:r>
            <a:r>
              <a:rPr lang="fi-FI" dirty="0"/>
              <a:t> </a:t>
            </a:r>
            <a:r>
              <a:rPr lang="fi-FI" dirty="0" err="1"/>
              <a:t>usage</a:t>
            </a:r>
            <a:r>
              <a:rPr lang="fi-FI" dirty="0"/>
              <a:t> to NB2 </a:t>
            </a:r>
            <a:r>
              <a:rPr lang="fi-FI" dirty="0" err="1"/>
              <a:t>only</a:t>
            </a:r>
            <a:r>
              <a:rPr lang="fi-FI" dirty="0"/>
              <a:t>. </a:t>
            </a:r>
            <a:r>
              <a:rPr lang="fi-FI" dirty="0" err="1"/>
              <a:t>Furthermore</a:t>
            </a:r>
            <a:r>
              <a:rPr lang="fi-FI" dirty="0"/>
              <a:t> RAN2 </a:t>
            </a:r>
            <a:r>
              <a:rPr lang="fi-FI" dirty="0" err="1"/>
              <a:t>has</a:t>
            </a:r>
            <a:r>
              <a:rPr lang="fi-FI" dirty="0"/>
              <a:t> </a:t>
            </a:r>
            <a:r>
              <a:rPr lang="fi-FI" dirty="0" err="1"/>
              <a:t>agreed</a:t>
            </a:r>
            <a:r>
              <a:rPr lang="fi-FI" dirty="0"/>
              <a:t> </a:t>
            </a:r>
            <a:r>
              <a:rPr lang="fi-FI" dirty="0" err="1"/>
              <a:t>that</a:t>
            </a:r>
            <a:r>
              <a:rPr lang="fi-FI" dirty="0"/>
              <a:t> </a:t>
            </a:r>
            <a:r>
              <a:rPr lang="fi-FI" dirty="0" err="1"/>
              <a:t>if</a:t>
            </a:r>
            <a:r>
              <a:rPr lang="fi-FI" dirty="0"/>
              <a:t> NB-IoT UE </a:t>
            </a:r>
            <a:r>
              <a:rPr lang="fi-FI" dirty="0" err="1"/>
              <a:t>supports</a:t>
            </a:r>
            <a:r>
              <a:rPr lang="fi-FI" dirty="0"/>
              <a:t> cat NB2 it </a:t>
            </a:r>
            <a:r>
              <a:rPr lang="fi-FI" dirty="0" err="1"/>
              <a:t>also</a:t>
            </a:r>
            <a:r>
              <a:rPr lang="fi-FI" dirty="0"/>
              <a:t> </a:t>
            </a:r>
            <a:r>
              <a:rPr lang="fi-FI" dirty="0" err="1"/>
              <a:t>supports</a:t>
            </a:r>
            <a:r>
              <a:rPr lang="fi-FI" dirty="0"/>
              <a:t> cat NB1. NB-IoT UE </a:t>
            </a:r>
            <a:r>
              <a:rPr lang="fi-FI" dirty="0" err="1"/>
              <a:t>can</a:t>
            </a:r>
            <a:r>
              <a:rPr lang="fi-FI" dirty="0"/>
              <a:t> </a:t>
            </a:r>
            <a:r>
              <a:rPr lang="fi-FI" dirty="0" err="1"/>
              <a:t>indicate</a:t>
            </a:r>
            <a:r>
              <a:rPr lang="fi-FI" dirty="0"/>
              <a:t> </a:t>
            </a:r>
            <a:r>
              <a:rPr lang="fi-FI" dirty="0" err="1"/>
              <a:t>only</a:t>
            </a:r>
            <a:r>
              <a:rPr lang="fi-FI" dirty="0"/>
              <a:t> </a:t>
            </a:r>
            <a:r>
              <a:rPr lang="fi-FI" dirty="0" err="1"/>
              <a:t>one</a:t>
            </a:r>
            <a:r>
              <a:rPr lang="fi-FI" dirty="0"/>
              <a:t> </a:t>
            </a:r>
            <a:r>
              <a:rPr lang="fi-FI" dirty="0" err="1"/>
              <a:t>power</a:t>
            </a:r>
            <a:r>
              <a:rPr lang="fi-FI" dirty="0"/>
              <a:t> </a:t>
            </a:r>
            <a:r>
              <a:rPr lang="fi-FI" dirty="0" err="1"/>
              <a:t>class</a:t>
            </a:r>
            <a:r>
              <a:rPr lang="fi-FI" dirty="0"/>
              <a:t>. RAN2 </a:t>
            </a:r>
            <a:r>
              <a:rPr lang="fi-FI" dirty="0" err="1"/>
              <a:t>has</a:t>
            </a:r>
            <a:r>
              <a:rPr lang="fi-FI" dirty="0"/>
              <a:t> </a:t>
            </a:r>
            <a:r>
              <a:rPr lang="fi-FI" dirty="0" err="1"/>
              <a:t>agreed</a:t>
            </a:r>
            <a:r>
              <a:rPr lang="fi-FI" dirty="0"/>
              <a:t> NPRACH </a:t>
            </a:r>
            <a:r>
              <a:rPr lang="fi-FI" dirty="0" err="1"/>
              <a:t>enhancements</a:t>
            </a:r>
            <a:r>
              <a:rPr lang="fi-FI" dirty="0"/>
              <a:t> for rel-14 for </a:t>
            </a:r>
            <a:r>
              <a:rPr lang="fi-FI" dirty="0" err="1"/>
              <a:t>new</a:t>
            </a:r>
            <a:r>
              <a:rPr lang="fi-FI" dirty="0"/>
              <a:t> NB-IoT </a:t>
            </a:r>
            <a:r>
              <a:rPr lang="fi-FI" dirty="0" err="1"/>
              <a:t>lower</a:t>
            </a:r>
            <a:r>
              <a:rPr lang="fi-FI" dirty="0"/>
              <a:t> </a:t>
            </a:r>
            <a:r>
              <a:rPr lang="fi-FI" dirty="0" err="1"/>
              <a:t>power</a:t>
            </a:r>
            <a:r>
              <a:rPr lang="fi-FI" dirty="0"/>
              <a:t> </a:t>
            </a:r>
            <a:r>
              <a:rPr lang="fi-FI" dirty="0" err="1"/>
              <a:t>class</a:t>
            </a:r>
            <a:r>
              <a:rPr lang="fi-FI" dirty="0"/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758190" y="4232910"/>
            <a:ext cx="10306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0"/>
              </a:spcAft>
              <a:buSzPts val="1100"/>
              <a:buFont typeface="Symbol" panose="05050102010706020507" pitchFamily="18" charset="2"/>
              <a:buChar char=""/>
              <a:tabLst>
                <a:tab pos="1143000" algn="l"/>
                <a:tab pos="1428750" algn="l"/>
              </a:tabLst>
            </a:pP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Introduce UE category NB2 for NB-IoT that indicates the support of larger TBS sizes of 2536 bits. A UE that supports NB2 shall also support NB1.</a:t>
            </a:r>
            <a:endParaRPr lang="fi-FI" b="1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4430" y="3876794"/>
            <a:ext cx="3240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/>
              <a:t>From</a:t>
            </a:r>
            <a:r>
              <a:rPr lang="fi-FI" dirty="0"/>
              <a:t> RAN2#79 </a:t>
            </a:r>
            <a:r>
              <a:rPr lang="fi-FI" dirty="0" err="1"/>
              <a:t>meeting</a:t>
            </a:r>
            <a:r>
              <a:rPr lang="fi-FI" dirty="0"/>
              <a:t> </a:t>
            </a:r>
            <a:r>
              <a:rPr lang="fi-FI" dirty="0" err="1"/>
              <a:t>minutes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6224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75055"/>
          </a:xfrm>
        </p:spPr>
        <p:txBody>
          <a:bodyPr/>
          <a:lstStyle/>
          <a:p>
            <a:r>
              <a:rPr lang="en-US" dirty="0"/>
              <a:t>WF on NB-IoT new power class</a:t>
            </a:r>
            <a:endParaRPr lang="fi-FI" dirty="0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834634" y="1553234"/>
            <a:ext cx="10519166" cy="276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6800" algn="l"/>
                <a:tab pos="30607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6800" algn="l"/>
                <a:tab pos="30607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6800" algn="l"/>
                <a:tab pos="30607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6800" algn="l"/>
                <a:tab pos="30607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6800" algn="l"/>
                <a:tab pos="30607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6800" algn="l"/>
                <a:tab pos="30607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6800" algn="l"/>
                <a:tab pos="30607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6800" algn="l"/>
                <a:tab pos="30607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6800" algn="l"/>
                <a:tab pos="30607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kumimoji="0" lang="en-GB" altLang="fi-FI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Proposal 1: Power class 6 = + 14 dBm (±2.5) is </a:t>
            </a:r>
            <a:r>
              <a:rPr kumimoji="0" lang="en-GB" altLang="fi-FI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applicaple</a:t>
            </a:r>
            <a:r>
              <a:rPr kumimoji="0" lang="en-GB" altLang="fi-FI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to </a:t>
            </a:r>
            <a:r>
              <a:rPr lang="en-GB" altLang="fi-FI" sz="1600" b="1" dirty="0">
                <a:ea typeface="Times New Roman" panose="02020603050405020304" pitchFamily="18" charset="0"/>
              </a:rPr>
              <a:t>NB-IoT </a:t>
            </a:r>
            <a:r>
              <a:rPr kumimoji="0" lang="en-GB" altLang="fi-FI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UE categories NB1 and NB2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6800" algn="l"/>
                <a:tab pos="3060700" algn="ctr"/>
              </a:tabLst>
            </a:pPr>
            <a:endParaRPr kumimoji="0" lang="fi-FI" altLang="fi-FI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lvl="0"/>
            <a:r>
              <a:rPr kumimoji="0" lang="en-GB" altLang="fi-FI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Proposal 2: UE Cat NB1 PC 3 and PC 5 emission requirements (SEM, ACLR and spurious emissions) are </a:t>
            </a:r>
            <a:r>
              <a:rPr kumimoji="0" lang="en-GB" altLang="fi-FI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applicaple</a:t>
            </a:r>
            <a:r>
              <a:rPr kumimoji="0" lang="en-GB" altLang="fi-FI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also to </a:t>
            </a:r>
            <a:r>
              <a:rPr lang="en-GB" altLang="fi-FI" sz="1600" b="1" dirty="0">
                <a:ea typeface="Times New Roman" panose="02020603050405020304" pitchFamily="18" charset="0"/>
              </a:rPr>
              <a:t>NB-IoT</a:t>
            </a:r>
            <a:r>
              <a:rPr kumimoji="0" lang="en-GB" altLang="fi-FI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GB" altLang="fi-FI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PC 6 UE.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6800" algn="l"/>
                <a:tab pos="3060700" algn="ctr"/>
              </a:tabLst>
            </a:pPr>
            <a:endParaRPr kumimoji="0" lang="fi-FI" altLang="fi-FI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lvl="0"/>
            <a:r>
              <a:rPr kumimoji="0" lang="en-GB" altLang="fi-FI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Proposal 3: No MPR is allowed for </a:t>
            </a:r>
            <a:r>
              <a:rPr lang="en-GB" altLang="fi-FI" sz="1600" b="1" dirty="0">
                <a:ea typeface="Times New Roman" panose="02020603050405020304" pitchFamily="18" charset="0"/>
              </a:rPr>
              <a:t>NB-IoT</a:t>
            </a:r>
            <a:r>
              <a:rPr lang="en-GB" altLang="fi-FI" sz="1600" dirty="0">
                <a:ea typeface="Times New Roman" panose="02020603050405020304" pitchFamily="18" charset="0"/>
              </a:rPr>
              <a:t> </a:t>
            </a:r>
            <a:r>
              <a:rPr lang="en-GB" altLang="fi-FI" sz="1600" b="1" dirty="0">
                <a:ea typeface="Times New Roman" panose="02020603050405020304" pitchFamily="18" charset="0"/>
              </a:rPr>
              <a:t>PC 6 UE</a:t>
            </a:r>
          </a:p>
          <a:p>
            <a:pPr lvl="0"/>
            <a:endParaRPr kumimoji="0" lang="en-GB" altLang="fi-FI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0"/>
            <a:r>
              <a:rPr lang="en-GB" altLang="fi-FI" sz="1600" b="1" dirty="0">
                <a:ea typeface="Times New Roman" panose="02020603050405020304" pitchFamily="18" charset="0"/>
              </a:rPr>
              <a:t>Proposal 4: PC 6 is release independent from release 14 </a:t>
            </a:r>
            <a:r>
              <a:rPr lang="en-GB" altLang="fi-FI" sz="1600" b="1" dirty="0" err="1">
                <a:ea typeface="Times New Roman" panose="02020603050405020304" pitchFamily="18" charset="0"/>
              </a:rPr>
              <a:t>owards</a:t>
            </a:r>
            <a:r>
              <a:rPr lang="en-GB" altLang="fi-FI" sz="1600" b="1" dirty="0">
                <a:ea typeface="Times New Roman" panose="02020603050405020304" pitchFamily="18" charset="0"/>
              </a:rPr>
              <a:t>.</a:t>
            </a:r>
            <a:endParaRPr kumimoji="0" lang="en-GB" altLang="fi-FI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6800" algn="l"/>
                <a:tab pos="3060700" algn="ctr"/>
              </a:tabLst>
            </a:pPr>
            <a:endParaRPr kumimoji="0" lang="fi-FI" altLang="fi-FI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6800" algn="l"/>
                <a:tab pos="3060700" algn="ctr"/>
              </a:tabLst>
            </a:pPr>
            <a:endParaRPr kumimoji="0" lang="fi-FI" altLang="fi-FI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821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9295"/>
          </a:xfrm>
        </p:spPr>
        <p:txBody>
          <a:bodyPr>
            <a:normAutofit/>
          </a:bodyPr>
          <a:lstStyle/>
          <a:p>
            <a:r>
              <a:rPr lang="en-US" sz="4000" dirty="0"/>
              <a:t>WF on NB-IoT new power class </a:t>
            </a:r>
            <a:r>
              <a:rPr lang="en-US" sz="4000" dirty="0" err="1"/>
              <a:t>Pcmax</a:t>
            </a:r>
            <a:r>
              <a:rPr lang="en-US" sz="4000" dirty="0"/>
              <a:t> tolerance</a:t>
            </a:r>
            <a:endParaRPr lang="fi-FI" sz="4000" dirty="0"/>
          </a:p>
        </p:txBody>
      </p:sp>
      <p:sp>
        <p:nvSpPr>
          <p:cNvPr id="3" name="Rectangle 2"/>
          <p:cNvSpPr/>
          <p:nvPr/>
        </p:nvSpPr>
        <p:spPr>
          <a:xfrm>
            <a:off x="1264920" y="2110025"/>
            <a:ext cx="96621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66800" algn="l"/>
                <a:tab pos="3060700" algn="ctr"/>
              </a:tabLst>
            </a:pPr>
            <a:r>
              <a:rPr lang="en-GB" altLang="fi-FI" sz="1600" b="1" dirty="0">
                <a:latin typeface="Arial" panose="020B0604020202020204" pitchFamily="34" charset="0"/>
                <a:ea typeface="Times New Roman" panose="02020603050405020304" pitchFamily="18" charset="0"/>
              </a:rPr>
              <a:t>Proposal 5:  NB-IoT PC 6 </a:t>
            </a:r>
            <a:r>
              <a:rPr lang="en-GB" altLang="fi-FI" sz="1600" b="1" dirty="0" err="1">
                <a:latin typeface="Arial" panose="020B0604020202020204" pitchFamily="34" charset="0"/>
                <a:ea typeface="Times New Roman" panose="02020603050405020304" pitchFamily="18" charset="0"/>
              </a:rPr>
              <a:t>Pcmax</a:t>
            </a:r>
            <a:r>
              <a:rPr lang="en-GB" altLang="fi-FI" sz="1600" b="1" dirty="0">
                <a:latin typeface="Arial" panose="020B0604020202020204" pitchFamily="34" charset="0"/>
                <a:ea typeface="Times New Roman" panose="02020603050405020304" pitchFamily="18" charset="0"/>
              </a:rPr>
              <a:t> tolerance is specified according to Table 1.	</a:t>
            </a:r>
            <a:endParaRPr kumimoji="0" lang="fi-FI" altLang="fi-FI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037092"/>
              </p:ext>
            </p:extLst>
          </p:nvPr>
        </p:nvGraphicFramePr>
        <p:xfrm>
          <a:off x="2783605" y="3147903"/>
          <a:ext cx="5544849" cy="2194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7244">
                  <a:extLst>
                    <a:ext uri="{9D8B030D-6E8A-4147-A177-3AD203B41FA5}">
                      <a16:colId xmlns:a16="http://schemas.microsoft.com/office/drawing/2014/main" val="489447811"/>
                    </a:ext>
                  </a:extLst>
                </a:gridCol>
                <a:gridCol w="2967605">
                  <a:extLst>
                    <a:ext uri="{9D8B030D-6E8A-4147-A177-3AD203B41FA5}">
                      <a16:colId xmlns:a16="http://schemas.microsoft.com/office/drawing/2014/main" val="1885317054"/>
                    </a:ext>
                  </a:extLst>
                </a:gridCol>
              </a:tblGrid>
              <a:tr h="53142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P</a:t>
                      </a:r>
                      <a:r>
                        <a:rPr lang="en-GB" sz="1800" baseline="-25000" dirty="0" err="1">
                          <a:effectLst/>
                        </a:rPr>
                        <a:t>CMAX,c</a:t>
                      </a:r>
                      <a:br>
                        <a:rPr lang="en-GB" sz="1800" baseline="-250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(dBm)</a:t>
                      </a:r>
                      <a:endParaRPr lang="fi-FI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800" dirty="0" err="1">
                          <a:effectLst/>
                        </a:rPr>
                        <a:t>Tolerance</a:t>
                      </a:r>
                      <a:r>
                        <a:rPr lang="fr-FR" sz="1800" dirty="0">
                          <a:effectLst/>
                        </a:rPr>
                        <a:t> T(</a:t>
                      </a:r>
                      <a:r>
                        <a:rPr lang="fr-FR" sz="1800" dirty="0" err="1">
                          <a:effectLst/>
                        </a:rPr>
                        <a:t>P</a:t>
                      </a:r>
                      <a:r>
                        <a:rPr lang="fr-FR" sz="1800" baseline="-25000" dirty="0" err="1">
                          <a:effectLst/>
                        </a:rPr>
                        <a:t>CMAX,c</a:t>
                      </a:r>
                      <a:r>
                        <a:rPr lang="fr-FR" sz="1800" dirty="0">
                          <a:effectLst/>
                        </a:rPr>
                        <a:t>)</a:t>
                      </a:r>
                      <a:br>
                        <a:rPr lang="fr-FR" sz="1800" dirty="0">
                          <a:effectLst/>
                        </a:rPr>
                      </a:br>
                      <a:r>
                        <a:rPr lang="fr-FR" sz="1800" dirty="0">
                          <a:effectLst/>
                        </a:rPr>
                        <a:t>(dB)</a:t>
                      </a:r>
                      <a:endParaRPr lang="fi-FI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39519781"/>
                  </a:ext>
                </a:extLst>
              </a:tr>
              <a:tr h="26571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13 ≤ </a:t>
                      </a:r>
                      <a:r>
                        <a:rPr lang="en-GB" sz="1800" dirty="0" err="1">
                          <a:effectLst/>
                        </a:rPr>
                        <a:t>P</a:t>
                      </a:r>
                      <a:r>
                        <a:rPr lang="en-GB" sz="1800" baseline="-25000" dirty="0" err="1">
                          <a:effectLst/>
                        </a:rPr>
                        <a:t>CMAX,c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>
                          <a:effectLst/>
                        </a:rPr>
                        <a:t>≤</a:t>
                      </a:r>
                      <a:r>
                        <a:rPr lang="en-GB" sz="1800" dirty="0">
                          <a:effectLst/>
                        </a:rPr>
                        <a:t> 14</a:t>
                      </a:r>
                      <a:endParaRPr lang="fi-FI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2.5</a:t>
                      </a:r>
                      <a:endParaRPr lang="fi-FI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22050164"/>
                  </a:ext>
                </a:extLst>
              </a:tr>
              <a:tr h="26571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12 ≤ </a:t>
                      </a:r>
                      <a:r>
                        <a:rPr lang="en-GB" sz="1800" dirty="0" err="1">
                          <a:effectLst/>
                        </a:rPr>
                        <a:t>P</a:t>
                      </a:r>
                      <a:r>
                        <a:rPr lang="en-GB" sz="1800" baseline="-25000" dirty="0" err="1">
                          <a:effectLst/>
                        </a:rPr>
                        <a:t>CMAX,c</a:t>
                      </a:r>
                      <a:r>
                        <a:rPr lang="en-GB" sz="1800" dirty="0">
                          <a:effectLst/>
                        </a:rPr>
                        <a:t> &lt; 13</a:t>
                      </a:r>
                      <a:endParaRPr lang="fi-FI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3.5</a:t>
                      </a:r>
                      <a:endParaRPr lang="fi-FI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57435524"/>
                  </a:ext>
                </a:extLst>
              </a:tr>
              <a:tr h="26571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11 ≤ P</a:t>
                      </a:r>
                      <a:r>
                        <a:rPr lang="en-GB" sz="1800" baseline="-25000">
                          <a:effectLst/>
                        </a:rPr>
                        <a:t>CMAX,c</a:t>
                      </a:r>
                      <a:r>
                        <a:rPr lang="en-GB" sz="1800">
                          <a:effectLst/>
                        </a:rPr>
                        <a:t> &lt; 12</a:t>
                      </a:r>
                      <a:endParaRPr lang="fi-FI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4.0</a:t>
                      </a:r>
                      <a:endParaRPr lang="fi-FI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6358003"/>
                  </a:ext>
                </a:extLst>
              </a:tr>
              <a:tr h="26571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8 ≤ P</a:t>
                      </a:r>
                      <a:r>
                        <a:rPr lang="en-GB" sz="1800" baseline="-25000">
                          <a:effectLst/>
                        </a:rPr>
                        <a:t>CMAX,c</a:t>
                      </a:r>
                      <a:r>
                        <a:rPr lang="en-GB" sz="1800">
                          <a:effectLst/>
                        </a:rPr>
                        <a:t> &lt; 11</a:t>
                      </a:r>
                      <a:endParaRPr lang="fi-FI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5.0</a:t>
                      </a:r>
                      <a:endParaRPr lang="fi-FI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10111079"/>
                  </a:ext>
                </a:extLst>
              </a:tr>
              <a:tr h="26571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5 ≤ </a:t>
                      </a:r>
                      <a:r>
                        <a:rPr lang="en-GB" sz="1800" dirty="0" err="1">
                          <a:effectLst/>
                        </a:rPr>
                        <a:t>P</a:t>
                      </a:r>
                      <a:r>
                        <a:rPr lang="en-GB" sz="1800" baseline="-25000" dirty="0" err="1">
                          <a:effectLst/>
                        </a:rPr>
                        <a:t>CMAX,c</a:t>
                      </a:r>
                      <a:r>
                        <a:rPr lang="en-GB" sz="1800" dirty="0">
                          <a:effectLst/>
                        </a:rPr>
                        <a:t> &lt; 8</a:t>
                      </a:r>
                      <a:endParaRPr lang="fi-FI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6.0</a:t>
                      </a:r>
                      <a:endParaRPr lang="fi-FI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8503553"/>
                  </a:ext>
                </a:extLst>
              </a:tr>
              <a:tr h="26571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-40 ≤ </a:t>
                      </a:r>
                      <a:r>
                        <a:rPr lang="en-GB" sz="1800" dirty="0" err="1">
                          <a:effectLst/>
                        </a:rPr>
                        <a:t>P</a:t>
                      </a:r>
                      <a:r>
                        <a:rPr lang="en-GB" sz="1800" baseline="-25000" dirty="0" err="1">
                          <a:effectLst/>
                        </a:rPr>
                        <a:t>CMAX,c</a:t>
                      </a:r>
                      <a:r>
                        <a:rPr lang="en-GB" sz="1800" dirty="0">
                          <a:effectLst/>
                        </a:rPr>
                        <a:t> &lt; 5</a:t>
                      </a:r>
                      <a:endParaRPr lang="fi-FI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7.0</a:t>
                      </a:r>
                      <a:endParaRPr lang="fi-FI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3172894" y="2805667"/>
            <a:ext cx="43923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66800" algn="l"/>
                <a:tab pos="3060700" algn="ctr"/>
              </a:tabLst>
            </a:pPr>
            <a:r>
              <a:rPr lang="en-GB" altLang="fi-FI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1: P</a:t>
            </a:r>
            <a:r>
              <a:rPr lang="en-GB" altLang="fi-FI" sz="1200" b="1" baseline="-30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CMAX</a:t>
            </a:r>
            <a:r>
              <a:rPr lang="en-GB" altLang="fi-FI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tolerance for </a:t>
            </a:r>
            <a:r>
              <a:rPr lang="en-GB" altLang="fi-FI" sz="1200" b="1" dirty="0">
                <a:ea typeface="Times New Roman" panose="02020603050405020304" pitchFamily="18" charset="0"/>
              </a:rPr>
              <a:t>NB-IoT</a:t>
            </a:r>
            <a:r>
              <a:rPr lang="en-GB" altLang="fi-FI" sz="1200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GB" altLang="fi-FI" sz="1200" b="1" dirty="0">
                <a:latin typeface="Arial" panose="020B0604020202020204" pitchFamily="34" charset="0"/>
                <a:ea typeface="Times New Roman" panose="02020603050405020304" pitchFamily="18" charset="0"/>
              </a:rPr>
              <a:t>PC 6 UE  </a:t>
            </a:r>
            <a:r>
              <a:rPr lang="en-GB" altLang="fi-FI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power class 6</a:t>
            </a:r>
            <a:endParaRPr kumimoji="0" lang="fi-FI" altLang="fi-FI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89084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306</Words>
  <Application>Microsoft Office PowerPoint</Application>
  <PresentationFormat>Widescreen</PresentationFormat>
  <Paragraphs>35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MS Mincho</vt:lpstr>
      <vt:lpstr>Arial</vt:lpstr>
      <vt:lpstr>Calibri</vt:lpstr>
      <vt:lpstr>Calibri Light</vt:lpstr>
      <vt:lpstr>Symbol</vt:lpstr>
      <vt:lpstr>Times New Roman</vt:lpstr>
      <vt:lpstr>Office Theme</vt:lpstr>
      <vt:lpstr>WF on NB-IoT new power class</vt:lpstr>
      <vt:lpstr>Background information</vt:lpstr>
      <vt:lpstr>WF on NB-IoT new power class</vt:lpstr>
      <vt:lpstr>WF on NB-IoT new power class Pcmax tolerance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NB-IoT new power class</dc:title>
  <dc:creator>Vasenkari, Petri J. (Nokia - FI/Espoo)</dc:creator>
  <cp:lastModifiedBy>Vasenkari, Petri J. (Nokia - FI/Espoo)</cp:lastModifiedBy>
  <cp:revision>15</cp:revision>
  <dcterms:created xsi:type="dcterms:W3CDTF">2017-02-16T16:14:50Z</dcterms:created>
  <dcterms:modified xsi:type="dcterms:W3CDTF">2017-02-17T09:19:56Z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1487277941</vt:lpwstr>
  </property>
</Properties>
</file>