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74" r:id="rId3"/>
    <p:sldId id="275" r:id="rId4"/>
    <p:sldId id="276" r:id="rId5"/>
    <p:sldId id="278" r:id="rId6"/>
    <p:sldId id="281" r:id="rId7"/>
    <p:sldId id="280" r:id="rId8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3827" autoAdjust="0"/>
    <p:restoredTop sz="94660"/>
  </p:normalViewPr>
  <p:slideViewPr>
    <p:cSldViewPr>
      <p:cViewPr>
        <p:scale>
          <a:sx n="100" d="100"/>
          <a:sy n="100" d="100"/>
        </p:scale>
        <p:origin x="1668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C52A44C0-4679-45EA-917A-5A42CCD58AE5}" type="datetimeFigureOut">
              <a:rPr lang="en-US"/>
              <a:pPr>
                <a:defRPr/>
              </a:pPr>
              <a:t>2/17/2017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3005257B-5D90-4E7F-8BDE-EB245DF1B93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54505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46A152-21A8-4B23-8938-264CDDD209BB}" type="datetimeFigureOut">
              <a:rPr lang="zh-CN" altLang="en-US"/>
              <a:pPr>
                <a:defRPr/>
              </a:pPr>
              <a:t>2017/2/17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A845F-6455-484F-A297-7811B5B1ABA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83105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E1C953-3DEB-4085-8B36-F394993EF815}" type="datetimeFigureOut">
              <a:rPr lang="zh-CN" altLang="en-US"/>
              <a:pPr>
                <a:defRPr/>
              </a:pPr>
              <a:t>2017/2/17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346AFB-B1EC-468C-A3E4-7207DD14269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91684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6F0821-8D2E-4737-903C-74EFEFAAA750}" type="datetimeFigureOut">
              <a:rPr lang="zh-CN" altLang="en-US"/>
              <a:pPr>
                <a:defRPr/>
              </a:pPr>
              <a:t>2017/2/17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36C46B-869B-447D-94FD-CADEB08E28E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31513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E03A3E-58EA-44D2-8968-B8B5B3FFFA99}" type="datetimeFigureOut">
              <a:rPr lang="zh-CN" altLang="en-US"/>
              <a:pPr>
                <a:defRPr/>
              </a:pPr>
              <a:t>2017/2/17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DBF5B9-6568-49B3-8312-0AD424538FA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50592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592667-A61F-4AAF-BFDD-198583104BFC}" type="datetimeFigureOut">
              <a:rPr lang="zh-CN" altLang="en-US"/>
              <a:pPr>
                <a:defRPr/>
              </a:pPr>
              <a:t>2017/2/17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405271-7825-4D56-8FD0-E41A073676A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35045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1A9641-AAE3-4BF4-9ACB-29BF3E0989AA}" type="datetimeFigureOut">
              <a:rPr lang="zh-CN" altLang="en-US"/>
              <a:pPr>
                <a:defRPr/>
              </a:pPr>
              <a:t>2017/2/17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B71753-0D64-42F1-B138-ABE891DAE8C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46479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556C25-E921-4EDA-ABD4-DC774CDC6C8D}" type="datetimeFigureOut">
              <a:rPr lang="zh-CN" altLang="en-US"/>
              <a:pPr>
                <a:defRPr/>
              </a:pPr>
              <a:t>2017/2/17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EF488A-459D-4167-99E3-2F034CE9C35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62288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D47461-D668-47BB-9E39-1448001554E4}" type="datetimeFigureOut">
              <a:rPr lang="zh-CN" altLang="en-US"/>
              <a:pPr>
                <a:defRPr/>
              </a:pPr>
              <a:t>2017/2/17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B33DE8-CD03-407E-96DB-47547C6FD81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78212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A8C1A7-97FB-4A11-A61D-B1FAD2AD8D05}" type="datetimeFigureOut">
              <a:rPr lang="zh-CN" altLang="en-US"/>
              <a:pPr>
                <a:defRPr/>
              </a:pPr>
              <a:t>2017/2/17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B08EE0-006D-405F-818A-D203B959CAA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79463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0214A9-B979-4990-B8AC-694E305C1A35}" type="datetimeFigureOut">
              <a:rPr lang="zh-CN" altLang="en-US"/>
              <a:pPr>
                <a:defRPr/>
              </a:pPr>
              <a:t>2017/2/17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E1D65A-7CA3-4A39-9AF9-0B09F2872B1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02167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4234E9-F91C-4D0B-B850-E0D2F4973DBB}" type="datetimeFigureOut">
              <a:rPr lang="zh-CN" altLang="en-US"/>
              <a:pPr>
                <a:defRPr/>
              </a:pPr>
              <a:t>2017/2/17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DDC276-F2AF-41B0-A424-2ABBEAB3B4B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72439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3DC626EF-4B5C-44C8-BAFF-AE4552E9086C}" type="datetimeFigureOut">
              <a:rPr lang="zh-CN" altLang="en-US"/>
              <a:pPr>
                <a:defRPr/>
              </a:pPr>
              <a:t>2017/2/17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DB7C9E5-CC9D-4C93-944E-66B9C58CC2B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8278813" cy="1470025"/>
          </a:xfrm>
        </p:spPr>
        <p:txBody>
          <a:bodyPr/>
          <a:lstStyle/>
          <a:p>
            <a:pPr eaLnBrk="1" hangingPunct="1"/>
            <a:r>
              <a:rPr lang="en-GB" altLang="zh-CN" sz="4000" b="1" dirty="0"/>
              <a:t>Way Forward on</a:t>
            </a:r>
            <a:r>
              <a:rPr lang="en-GB" altLang="zh-CN" sz="4000" b="1" dirty="0">
                <a:solidFill>
                  <a:srgbClr val="FF0000"/>
                </a:solidFill>
              </a:rPr>
              <a:t> </a:t>
            </a:r>
            <a:r>
              <a:rPr lang="en-GB" altLang="zh-CN" sz="4000" b="1" dirty="0"/>
              <a:t>UE RF Requirements</a:t>
            </a:r>
            <a:endParaRPr lang="zh-CN" altLang="en-US" sz="4000" dirty="0"/>
          </a:p>
        </p:txBody>
      </p:sp>
      <p:sp>
        <p:nvSpPr>
          <p:cNvPr id="3075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en-US" altLang="zh-CN" dirty="0">
                <a:solidFill>
                  <a:schemeClr val="tx1"/>
                </a:solidFill>
              </a:rPr>
              <a:t>Qualcomm </a:t>
            </a:r>
            <a:r>
              <a:rPr lang="en-US" altLang="zh-CN" dirty="0" smtClean="0">
                <a:solidFill>
                  <a:schemeClr val="tx1"/>
                </a:solidFill>
              </a:rPr>
              <a:t>Incorporated, Ericsson, Intel 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3076" name="TextBox 4"/>
          <p:cNvSpPr txBox="1">
            <a:spLocks noChangeArrowheads="1"/>
          </p:cNvSpPr>
          <p:nvPr/>
        </p:nvSpPr>
        <p:spPr bwMode="auto">
          <a:xfrm>
            <a:off x="250825" y="333375"/>
            <a:ext cx="8424863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zh-CN" sz="1800" b="1" dirty="0"/>
              <a:t>3GPP TSG-RAN WG4 Meeting #82	                                                            </a:t>
            </a:r>
            <a:r>
              <a:rPr lang="en-GB" altLang="zh-CN" sz="1800" b="1" dirty="0" smtClean="0"/>
              <a:t>      R4-1702371 </a:t>
            </a:r>
            <a:endParaRPr lang="zh-CN" altLang="zh-CN" sz="18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/>
              <a:t>Athens, Greece, 13-17 February, 2017</a:t>
            </a:r>
            <a:endParaRPr lang="zh-CN" altLang="zh-CN" sz="1800" b="1" i="1" dirty="0"/>
          </a:p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/>
              <a:t>Antenna Configurations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800" dirty="0"/>
              <a:t>Further study UE Rx and </a:t>
            </a:r>
            <a:r>
              <a:rPr lang="en-US" sz="1800" dirty="0" err="1"/>
              <a:t>Tx</a:t>
            </a:r>
            <a:r>
              <a:rPr lang="en-US" sz="1800" dirty="0"/>
              <a:t> </a:t>
            </a:r>
            <a:r>
              <a:rPr lang="en-US" sz="1800" dirty="0" smtClean="0">
                <a:solidFill>
                  <a:srgbClr val="FF0000"/>
                </a:solidFill>
              </a:rPr>
              <a:t>path</a:t>
            </a:r>
            <a:r>
              <a:rPr lang="en-US" sz="1800" dirty="0" smtClean="0"/>
              <a:t> </a:t>
            </a:r>
            <a:r>
              <a:rPr lang="en-US" sz="1800" dirty="0"/>
              <a:t>configuration for which requirements should be defined</a:t>
            </a:r>
          </a:p>
          <a:p>
            <a:r>
              <a:rPr lang="fi-FI" sz="1800" dirty="0">
                <a:solidFill>
                  <a:srgbClr val="FF0000"/>
                </a:solidFill>
              </a:rPr>
              <a:t>For Rel-15 EMBB sub-6</a:t>
            </a:r>
          </a:p>
          <a:p>
            <a:pPr lvl="1"/>
            <a:r>
              <a:rPr lang="fi-FI" sz="1800" dirty="0">
                <a:solidFill>
                  <a:srgbClr val="FF0000"/>
                </a:solidFill>
              </a:rPr>
              <a:t>Baseline is 1 Tx 2 Rx</a:t>
            </a:r>
            <a:endParaRPr lang="en-US" sz="1800" dirty="0">
              <a:solidFill>
                <a:srgbClr val="FF0000"/>
              </a:solidFill>
            </a:endParaRPr>
          </a:p>
          <a:p>
            <a:r>
              <a:rPr lang="en-US" sz="1800" dirty="0"/>
              <a:t>For </a:t>
            </a:r>
            <a:r>
              <a:rPr lang="en-US" sz="1800" dirty="0" err="1"/>
              <a:t>mmWave</a:t>
            </a:r>
            <a:r>
              <a:rPr lang="en-US" sz="1800" dirty="0"/>
              <a:t>, the following will be studied for high level architecture assumptions to be used for EIRP/EIS requirement and test study but these don’t limit the implementation</a:t>
            </a:r>
          </a:p>
          <a:p>
            <a:pPr lvl="1"/>
            <a:r>
              <a:rPr lang="en-GB" sz="1400" dirty="0" smtClean="0"/>
              <a:t>Antenna </a:t>
            </a:r>
            <a:r>
              <a:rPr lang="en-GB" sz="1400" dirty="0"/>
              <a:t>polarization: Dual-polarization or single polarization</a:t>
            </a:r>
            <a:endParaRPr lang="en-US" sz="1400" dirty="0"/>
          </a:p>
          <a:p>
            <a:pPr lvl="1"/>
            <a:r>
              <a:rPr lang="en-GB" sz="1400" dirty="0" smtClean="0"/>
              <a:t>Antenna </a:t>
            </a:r>
            <a:r>
              <a:rPr lang="en-GB" sz="1400" dirty="0"/>
              <a:t>number: Total number and/or number for each polarization</a:t>
            </a:r>
            <a:endParaRPr lang="en-US" sz="1400" dirty="0"/>
          </a:p>
          <a:p>
            <a:pPr lvl="1"/>
            <a:r>
              <a:rPr lang="en-GB" sz="1400" dirty="0" smtClean="0"/>
              <a:t>BB </a:t>
            </a:r>
            <a:r>
              <a:rPr lang="en-GB" sz="1400" dirty="0"/>
              <a:t>path number: Total number and/or number for each polarization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18125178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Spherical coverage Requirement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84784"/>
            <a:ext cx="8229600" cy="5112568"/>
          </a:xfrm>
        </p:spPr>
        <p:txBody>
          <a:bodyPr/>
          <a:lstStyle/>
          <a:p>
            <a:r>
              <a:rPr lang="en-GB" sz="1600" dirty="0" smtClean="0"/>
              <a:t>Chairman minutes for RAN4#82 captured the Agreement</a:t>
            </a:r>
            <a:r>
              <a:rPr lang="en-GB" sz="1600" dirty="0"/>
              <a:t>: </a:t>
            </a:r>
            <a:endParaRPr lang="en-US" sz="1600" dirty="0"/>
          </a:p>
          <a:p>
            <a:pPr lvl="1"/>
            <a:r>
              <a:rPr lang="en-US" sz="2000" b="1" dirty="0" smtClean="0"/>
              <a:t>Proposal</a:t>
            </a:r>
            <a:r>
              <a:rPr lang="en-US" sz="2000" b="1" dirty="0"/>
              <a:t>: For CDF method, RAN4 method for describing spherical coverage of RF parameters is CDF where each point represent equal surface area in sphere surrounding the UE. </a:t>
            </a:r>
            <a:endParaRPr lang="en-US" sz="2000" dirty="0"/>
          </a:p>
          <a:p>
            <a:pPr lvl="2" fontAlgn="auto" hangingPunct="1"/>
            <a:r>
              <a:rPr lang="en-US" sz="1400" b="1" dirty="0"/>
              <a:t>Companies are encouraged to study the advantage of this CDF method.</a:t>
            </a:r>
            <a:endParaRPr lang="en-US" sz="1400" dirty="0"/>
          </a:p>
          <a:p>
            <a:pPr lvl="2" fontAlgn="auto" hangingPunct="1"/>
            <a:r>
              <a:rPr lang="en-US" sz="1400" b="1" dirty="0"/>
              <a:t>The other method(s) are not precluded</a:t>
            </a:r>
            <a:r>
              <a:rPr lang="en-US" sz="1400" b="1" dirty="0" smtClean="0"/>
              <a:t>.</a:t>
            </a:r>
          </a:p>
          <a:p>
            <a:pPr lvl="1" fontAlgn="auto" hangingPunct="1"/>
            <a:endParaRPr lang="en-US" sz="1600" dirty="0"/>
          </a:p>
          <a:p>
            <a:r>
              <a:rPr lang="fi-FI" sz="2000" dirty="0" smtClean="0"/>
              <a:t>Following aspect on defining spherical coverage requirements were agreed</a:t>
            </a:r>
            <a:endParaRPr lang="en-US" sz="2000" dirty="0" smtClean="0"/>
          </a:p>
          <a:p>
            <a:pPr lvl="1"/>
            <a:r>
              <a:rPr lang="en-US" sz="1600" dirty="0" smtClean="0"/>
              <a:t>EIRP </a:t>
            </a:r>
            <a:r>
              <a:rPr lang="en-US" sz="1600" dirty="0"/>
              <a:t>and EIS requirements </a:t>
            </a:r>
            <a:r>
              <a:rPr lang="en-US" sz="1600" dirty="0">
                <a:solidFill>
                  <a:srgbClr val="7030A0"/>
                </a:solidFill>
              </a:rPr>
              <a:t>can</a:t>
            </a:r>
            <a:r>
              <a:rPr lang="en-US" sz="1600" dirty="0"/>
              <a:t> be defined based on a CDF</a:t>
            </a:r>
          </a:p>
          <a:p>
            <a:pPr lvl="2"/>
            <a:r>
              <a:rPr lang="fi-FI" sz="1100" dirty="0">
                <a:solidFill>
                  <a:srgbClr val="FF0000"/>
                </a:solidFill>
              </a:rPr>
              <a:t>CDF will be based on data taken in connected mode and by measuring EIRP and/or EIS after UE beamforming</a:t>
            </a:r>
          </a:p>
          <a:p>
            <a:pPr lvl="2"/>
            <a:r>
              <a:rPr lang="fi-FI" sz="1100" dirty="0">
                <a:solidFill>
                  <a:srgbClr val="FF0000"/>
                </a:solidFill>
              </a:rPr>
              <a:t>Link antenna position in relation to UE is changed for each testpoint</a:t>
            </a:r>
            <a:endParaRPr lang="en-US" sz="1100" dirty="0">
              <a:solidFill>
                <a:srgbClr val="FF0000"/>
              </a:solidFill>
            </a:endParaRPr>
          </a:p>
          <a:p>
            <a:pPr lvl="2"/>
            <a:r>
              <a:rPr lang="en-US" sz="1100" dirty="0"/>
              <a:t>Each test point represents an equal surface area on a sphere surrounding the UE </a:t>
            </a:r>
            <a:r>
              <a:rPr lang="en-US" sz="1100" dirty="0">
                <a:solidFill>
                  <a:srgbClr val="00B050"/>
                </a:solidFill>
              </a:rPr>
              <a:t>The surface area corresponding to each test point is equal to all UE types with different spherical requirement</a:t>
            </a:r>
            <a:endParaRPr lang="en-US" sz="1100" dirty="0"/>
          </a:p>
          <a:p>
            <a:pPr lvl="2"/>
            <a:r>
              <a:rPr lang="fi-FI" sz="1100" dirty="0">
                <a:solidFill>
                  <a:srgbClr val="FF0000"/>
                </a:solidFill>
              </a:rPr>
              <a:t>Test point defintion, </a:t>
            </a:r>
            <a:r>
              <a:rPr lang="fi-FI" sz="1100" dirty="0" err="1">
                <a:solidFill>
                  <a:srgbClr val="7030A0"/>
                </a:solidFill>
              </a:rPr>
              <a:t>applicability</a:t>
            </a:r>
            <a:r>
              <a:rPr lang="fi-FI" sz="1100" dirty="0">
                <a:solidFill>
                  <a:srgbClr val="7030A0"/>
                </a:solidFill>
              </a:rPr>
              <a:t> of CDF-</a:t>
            </a:r>
            <a:r>
              <a:rPr lang="fi-FI" sz="1100" dirty="0" err="1">
                <a:solidFill>
                  <a:srgbClr val="7030A0"/>
                </a:solidFill>
              </a:rPr>
              <a:t>based</a:t>
            </a:r>
            <a:r>
              <a:rPr lang="fi-FI" sz="1100" dirty="0">
                <a:solidFill>
                  <a:srgbClr val="7030A0"/>
                </a:solidFill>
              </a:rPr>
              <a:t> </a:t>
            </a:r>
            <a:r>
              <a:rPr lang="fi-FI" sz="1100" dirty="0" err="1">
                <a:solidFill>
                  <a:srgbClr val="7030A0"/>
                </a:solidFill>
              </a:rPr>
              <a:t>requirements</a:t>
            </a:r>
            <a:r>
              <a:rPr lang="fi-FI" sz="1100" dirty="0">
                <a:solidFill>
                  <a:srgbClr val="7030A0"/>
                </a:solidFill>
              </a:rPr>
              <a:t>, </a:t>
            </a:r>
            <a:r>
              <a:rPr lang="fi-FI" sz="1100" dirty="0" err="1">
                <a:solidFill>
                  <a:srgbClr val="FF0000"/>
                </a:solidFill>
              </a:rPr>
              <a:t>method</a:t>
            </a:r>
            <a:r>
              <a:rPr lang="fi-FI" sz="1100" dirty="0">
                <a:solidFill>
                  <a:srgbClr val="FF0000"/>
                </a:solidFill>
              </a:rPr>
              <a:t> and qua</a:t>
            </a:r>
            <a:r>
              <a:rPr lang="fi-FI" sz="1100" dirty="0">
                <a:solidFill>
                  <a:srgbClr val="0070C0"/>
                </a:solidFill>
              </a:rPr>
              <a:t>n</a:t>
            </a:r>
            <a:r>
              <a:rPr lang="fi-FI" sz="1100" dirty="0">
                <a:solidFill>
                  <a:srgbClr val="FF0000"/>
                </a:solidFill>
              </a:rPr>
              <a:t>tity are FFS</a:t>
            </a:r>
            <a:endParaRPr lang="en-US" sz="1000" dirty="0">
              <a:solidFill>
                <a:srgbClr val="FF0000"/>
              </a:solidFill>
            </a:endParaRPr>
          </a:p>
          <a:p>
            <a:pPr lvl="1"/>
            <a:r>
              <a:rPr lang="fi-FI" sz="1600" dirty="0"/>
              <a:t>Other parameters are FFS</a:t>
            </a:r>
            <a:endParaRPr lang="en-US" sz="1600" dirty="0"/>
          </a:p>
          <a:p>
            <a:pPr lvl="1"/>
            <a:r>
              <a:rPr lang="en-US" sz="1600" dirty="0">
                <a:solidFill>
                  <a:srgbClr val="7030A0"/>
                </a:solidFill>
              </a:rPr>
              <a:t>Companies are encouraged to study the advantage of this CDF method.</a:t>
            </a:r>
          </a:p>
          <a:p>
            <a:pPr lvl="1"/>
            <a:r>
              <a:rPr lang="en-US" sz="1600" dirty="0">
                <a:solidFill>
                  <a:srgbClr val="7030A0"/>
                </a:solidFill>
              </a:rPr>
              <a:t>The other method(s) are not precluded</a:t>
            </a:r>
            <a:r>
              <a:rPr lang="en-US" sz="1600" dirty="0" smtClean="0">
                <a:solidFill>
                  <a:srgbClr val="7030A0"/>
                </a:solidFill>
              </a:rPr>
              <a:t>. </a:t>
            </a:r>
            <a:endParaRPr lang="en-US" sz="1600" dirty="0">
              <a:solidFill>
                <a:srgbClr val="7030A0"/>
              </a:solidFill>
            </a:endParaRPr>
          </a:p>
          <a:p>
            <a:pPr marL="0" indent="0">
              <a:buNone/>
            </a:pP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27836062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Tx Power Requirement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5107706"/>
          </a:xfrm>
        </p:spPr>
        <p:txBody>
          <a:bodyPr>
            <a:normAutofit fontScale="62500" lnSpcReduction="20000"/>
          </a:bodyPr>
          <a:lstStyle/>
          <a:p>
            <a:r>
              <a:rPr lang="en-US" dirty="0"/>
              <a:t>Minimum of peak EIRP</a:t>
            </a:r>
          </a:p>
          <a:p>
            <a:pPr lvl="1"/>
            <a:r>
              <a:rPr lang="en-US" dirty="0"/>
              <a:t>Requirement of peak EIRP level should be studied</a:t>
            </a:r>
            <a:r>
              <a:rPr lang="en-US" dirty="0">
                <a:solidFill>
                  <a:srgbClr val="00B0F0"/>
                </a:solidFill>
              </a:rPr>
              <a:t>, if peak EIRP is defined FFS.</a:t>
            </a:r>
            <a:endParaRPr lang="en-US" dirty="0"/>
          </a:p>
          <a:p>
            <a:pPr lvl="1"/>
            <a:r>
              <a:rPr lang="en-US" dirty="0"/>
              <a:t>Proposed value range [27dBm-34dBm]</a:t>
            </a:r>
          </a:p>
          <a:p>
            <a:pPr lvl="1"/>
            <a:r>
              <a:rPr lang="fi-FI" dirty="0"/>
              <a:t>How to define is FFS, min of peak, min of 90 % in CDF</a:t>
            </a:r>
            <a:endParaRPr lang="en-US" dirty="0"/>
          </a:p>
          <a:p>
            <a:r>
              <a:rPr lang="en-US" dirty="0"/>
              <a:t>Maximum allowed TRP</a:t>
            </a:r>
          </a:p>
          <a:p>
            <a:pPr lvl="1"/>
            <a:r>
              <a:rPr lang="en-US" dirty="0"/>
              <a:t>It should be studied whether TRP should be limited by defining a maximum allowed TRP to limit co-channel interference </a:t>
            </a:r>
            <a:endParaRPr lang="en-US" dirty="0">
              <a:solidFill>
                <a:srgbClr val="7030A0"/>
              </a:solidFill>
            </a:endParaRPr>
          </a:p>
          <a:p>
            <a:pPr lvl="1"/>
            <a:r>
              <a:rPr lang="en-US" dirty="0"/>
              <a:t>Value is FFS</a:t>
            </a:r>
          </a:p>
          <a:p>
            <a:r>
              <a:rPr lang="en-US" dirty="0"/>
              <a:t>Power Class</a:t>
            </a:r>
          </a:p>
          <a:p>
            <a:pPr lvl="1"/>
            <a:r>
              <a:rPr lang="en-US" dirty="0"/>
              <a:t>Power class should be defined based on </a:t>
            </a:r>
            <a:r>
              <a:rPr lang="en-US" strike="sngStrike" dirty="0"/>
              <a:t>maximum </a:t>
            </a:r>
            <a:r>
              <a:rPr lang="en-US" dirty="0" err="1"/>
              <a:t>EIRP</a:t>
            </a:r>
            <a:r>
              <a:rPr lang="en-US" dirty="0" err="1">
                <a:solidFill>
                  <a:srgbClr val="00B0F0"/>
                </a:solidFill>
              </a:rPr>
              <a:t>if</a:t>
            </a:r>
            <a:r>
              <a:rPr lang="en-US" dirty="0">
                <a:solidFill>
                  <a:srgbClr val="00B0F0"/>
                </a:solidFill>
              </a:rPr>
              <a:t> peak, average, minimum EIRP will be used FFS</a:t>
            </a:r>
            <a:endParaRPr lang="en-US" dirty="0"/>
          </a:p>
          <a:p>
            <a:pPr lvl="1"/>
            <a:r>
              <a:rPr lang="en-US" dirty="0">
                <a:solidFill>
                  <a:srgbClr val="7030A0"/>
                </a:solidFill>
              </a:rPr>
              <a:t>Whether TRP is used for power class </a:t>
            </a:r>
            <a:r>
              <a:rPr lang="en-US" dirty="0" smtClean="0">
                <a:solidFill>
                  <a:srgbClr val="7030A0"/>
                </a:solidFill>
              </a:rPr>
              <a:t>definition </a:t>
            </a:r>
            <a:r>
              <a:rPr lang="en-US" dirty="0">
                <a:solidFill>
                  <a:srgbClr val="7030A0"/>
                </a:solidFill>
              </a:rPr>
              <a:t>is FFS: unwanted emissions are specified as TRP and must be met by a device for any in-channel TRP up to its maximum power capability for the UE and (regardless of the antenna configuration)</a:t>
            </a:r>
          </a:p>
          <a:p>
            <a:r>
              <a:rPr lang="en-US" dirty="0"/>
              <a:t>Minimum Power</a:t>
            </a:r>
          </a:p>
          <a:p>
            <a:pPr lvl="1"/>
            <a:r>
              <a:rPr lang="en-US" dirty="0"/>
              <a:t>Minimum power level is FFS </a:t>
            </a:r>
            <a:r>
              <a:rPr lang="en-US" dirty="0" err="1"/>
              <a:t>regalrd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06103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Out of Band Blocking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Blocker</a:t>
            </a:r>
            <a:r>
              <a:rPr lang="en-US" sz="2400" dirty="0">
                <a:solidFill>
                  <a:srgbClr val="0070C0"/>
                </a:solidFill>
              </a:rPr>
              <a:t>s</a:t>
            </a:r>
            <a:r>
              <a:rPr lang="en-US" sz="2400" dirty="0"/>
              <a:t> </a:t>
            </a:r>
            <a:r>
              <a:rPr lang="en-US" sz="2400" dirty="0" smtClean="0"/>
              <a:t>for </a:t>
            </a:r>
            <a:r>
              <a:rPr lang="en-US" sz="2400" dirty="0"/>
              <a:t>&gt;24GHz should be studied based on the systems deployed in adjacent bands</a:t>
            </a:r>
          </a:p>
          <a:p>
            <a:r>
              <a:rPr lang="en-US" sz="2400" dirty="0" smtClean="0"/>
              <a:t>Companies </a:t>
            </a:r>
            <a:r>
              <a:rPr lang="en-US" sz="2400" dirty="0"/>
              <a:t>are encouraged to bring more information on deployed systems in all </a:t>
            </a:r>
            <a:r>
              <a:rPr lang="en-US" sz="2400" dirty="0" smtClean="0"/>
              <a:t>regions</a:t>
            </a:r>
          </a:p>
          <a:p>
            <a:r>
              <a:rPr lang="de-DE" sz="2400" dirty="0">
                <a:solidFill>
                  <a:srgbClr val="00B050"/>
                </a:solidFill>
              </a:rPr>
              <a:t>Companies should share their current view on what are expected values/ at least the direction in which the frequency range definition &amp; power level of blockers should progress further. </a:t>
            </a:r>
          </a:p>
          <a:p>
            <a:r>
              <a:rPr lang="de-DE" sz="2400" dirty="0">
                <a:solidFill>
                  <a:srgbClr val="00B050"/>
                </a:solidFill>
              </a:rPr>
              <a:t>Studying every single radio system should be dealt with caution in favour of time availability.   </a:t>
            </a:r>
            <a:endParaRPr lang="en-US" sz="2400" dirty="0">
              <a:solidFill>
                <a:srgbClr val="00B050"/>
              </a:solidFill>
            </a:endParaRPr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8748056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Out of Band </a:t>
            </a:r>
            <a:r>
              <a:rPr lang="de-DE" dirty="0"/>
              <a:t>B</a:t>
            </a:r>
            <a:r>
              <a:rPr lang="de-DE" dirty="0" smtClean="0"/>
              <a:t>locking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/>
              <a:t>Previous</a:t>
            </a:r>
            <a:r>
              <a:rPr lang="en-US" sz="2400" dirty="0"/>
              <a:t> contributions</a:t>
            </a:r>
            <a:r>
              <a:rPr lang="en-US" dirty="0" smtClean="0"/>
              <a:t>: </a:t>
            </a:r>
          </a:p>
          <a:p>
            <a:pPr>
              <a:buFont typeface="Wingdings" panose="05000000000000000000" pitchFamily="2" charset="2"/>
              <a:buChar char="à"/>
            </a:pPr>
            <a:r>
              <a:rPr lang="en-US" sz="1600" b="1" dirty="0" smtClean="0"/>
              <a:t>R4-1702043, </a:t>
            </a:r>
            <a:r>
              <a:rPr lang="en-US" sz="1600" dirty="0" smtClean="0"/>
              <a:t>Out </a:t>
            </a:r>
            <a:r>
              <a:rPr lang="en-US" sz="1600" dirty="0"/>
              <a:t>of band blocking for UE </a:t>
            </a:r>
            <a:r>
              <a:rPr lang="en-US" sz="1600" dirty="0" smtClean="0"/>
              <a:t>receivers, Intel</a:t>
            </a:r>
          </a:p>
          <a:p>
            <a:pPr>
              <a:buFont typeface="Wingdings" panose="05000000000000000000" pitchFamily="2" charset="2"/>
              <a:buChar char="à"/>
            </a:pPr>
            <a:r>
              <a:rPr lang="en-GB" sz="1600" b="1" dirty="0" smtClean="0"/>
              <a:t>R4-1700261, </a:t>
            </a:r>
            <a:r>
              <a:rPr lang="en-US" sz="1600" dirty="0"/>
              <a:t>RF filters for mm-wave OOB </a:t>
            </a:r>
            <a:r>
              <a:rPr lang="en-US" sz="1600" dirty="0" smtClean="0"/>
              <a:t>blocking, Intel </a:t>
            </a:r>
          </a:p>
          <a:p>
            <a:pPr lvl="0">
              <a:buFont typeface="Wingdings" panose="05000000000000000000" pitchFamily="2" charset="2"/>
              <a:buChar char="à"/>
            </a:pPr>
            <a:r>
              <a:rPr lang="en-US" sz="1600" b="1" dirty="0" smtClean="0"/>
              <a:t>R4-1609756</a:t>
            </a:r>
            <a:r>
              <a:rPr lang="en-US" sz="1600" dirty="0"/>
              <a:t>, </a:t>
            </a:r>
            <a:r>
              <a:rPr lang="en-US" sz="1600" dirty="0" smtClean="0"/>
              <a:t>Out-of-band </a:t>
            </a:r>
            <a:r>
              <a:rPr lang="en-US" sz="1600" dirty="0"/>
              <a:t>blockers in the mm-wave </a:t>
            </a:r>
            <a:r>
              <a:rPr lang="en-US" sz="1600" dirty="0" smtClean="0"/>
              <a:t>spectrum, </a:t>
            </a:r>
            <a:r>
              <a:rPr lang="en-US" sz="1600" dirty="0"/>
              <a:t>Qualcomm  </a:t>
            </a:r>
            <a:endParaRPr lang="en-US" sz="1600" dirty="0" smtClean="0"/>
          </a:p>
          <a:p>
            <a:pPr>
              <a:buFont typeface="Wingdings" panose="05000000000000000000" pitchFamily="2" charset="2"/>
              <a:buChar char="à"/>
            </a:pPr>
            <a:r>
              <a:rPr lang="en-US" sz="1600" b="1" dirty="0" smtClean="0"/>
              <a:t>R4-1700097, </a:t>
            </a:r>
            <a:r>
              <a:rPr lang="en-US" sz="1600" dirty="0"/>
              <a:t>Spurious emissions for </a:t>
            </a:r>
            <a:r>
              <a:rPr lang="en-US" sz="1600" dirty="0" err="1" smtClean="0"/>
              <a:t>mmWave</a:t>
            </a:r>
            <a:r>
              <a:rPr lang="en-US" sz="1600" dirty="0" smtClean="0"/>
              <a:t>, Qualcomm</a:t>
            </a:r>
            <a:endParaRPr lang="en-US" sz="1600" dirty="0" smtClean="0"/>
          </a:p>
          <a:p>
            <a:pPr lvl="0">
              <a:buFont typeface="Wingdings" panose="05000000000000000000" pitchFamily="2" charset="2"/>
              <a:buChar char="à"/>
            </a:pPr>
            <a:r>
              <a:rPr lang="en-GB" sz="1600" b="1" dirty="0" smtClean="0"/>
              <a:t>R4-1702051</a:t>
            </a:r>
            <a:r>
              <a:rPr lang="en-US" sz="1600" dirty="0"/>
              <a:t>/</a:t>
            </a:r>
            <a:r>
              <a:rPr lang="en-GB" sz="1600" b="1" dirty="0" smtClean="0"/>
              <a:t>R4-1702052, </a:t>
            </a:r>
            <a:r>
              <a:rPr lang="en-GB" sz="1600" dirty="0"/>
              <a:t>Update on out-of-band blockers in the mm-wave </a:t>
            </a:r>
            <a:r>
              <a:rPr lang="en-GB" sz="1600" dirty="0" smtClean="0"/>
              <a:t>spectrum(US/EU), Qualcomm </a:t>
            </a:r>
          </a:p>
          <a:p>
            <a:pPr lvl="0">
              <a:buFont typeface="Wingdings" panose="05000000000000000000" pitchFamily="2" charset="2"/>
              <a:buChar char="à"/>
            </a:pPr>
            <a:r>
              <a:rPr lang="en-GB" sz="1600" b="1" dirty="0" smtClean="0"/>
              <a:t>R4-1701504, </a:t>
            </a:r>
            <a:r>
              <a:rPr lang="en-US" sz="1600" dirty="0"/>
              <a:t>UE blocking requirement consideration for </a:t>
            </a:r>
            <a:r>
              <a:rPr lang="en-US" sz="1600" dirty="0" err="1" smtClean="0"/>
              <a:t>mmWave</a:t>
            </a:r>
            <a:r>
              <a:rPr lang="en-US" sz="1600" dirty="0" smtClean="0"/>
              <a:t>, Huawei 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268994657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Reference </a:t>
            </a:r>
            <a:r>
              <a:rPr lang="fi-FI" dirty="0"/>
              <a:t>architecture (</a:t>
            </a:r>
            <a:r>
              <a:rPr lang="en-GB" dirty="0"/>
              <a:t>10.4.2.1)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sz="2400" dirty="0"/>
              <a:t>Background</a:t>
            </a:r>
          </a:p>
          <a:p>
            <a:pPr lvl="1"/>
            <a:r>
              <a:rPr lang="en-GB" sz="1600" dirty="0"/>
              <a:t>R4-1701333, On UE architecture assumptions, Huawei</a:t>
            </a:r>
            <a:endParaRPr lang="en-US" sz="1600" dirty="0"/>
          </a:p>
          <a:p>
            <a:pPr lvl="1"/>
            <a:r>
              <a:rPr lang="en-GB" sz="1600" dirty="0"/>
              <a:t>R4-1701449, 5G UE reference architecture, LG</a:t>
            </a:r>
          </a:p>
          <a:p>
            <a:pPr lvl="1"/>
            <a:r>
              <a:rPr lang="en-US" sz="1600" dirty="0"/>
              <a:t>R4-1700604, UE reference architecture for mmWave, Intel</a:t>
            </a:r>
          </a:p>
          <a:p>
            <a:r>
              <a:rPr lang="de-DE" sz="2400" dirty="0"/>
              <a:t>A high level of the architecture including impairments are given in these contributions.</a:t>
            </a:r>
          </a:p>
          <a:p>
            <a:r>
              <a:rPr lang="de-DE" sz="2400" dirty="0"/>
              <a:t>The different impairments - which depend on the reference architecture - need to be further study, such as:</a:t>
            </a:r>
          </a:p>
          <a:p>
            <a:pPr lvl="1"/>
            <a:r>
              <a:rPr lang="de-DE" sz="2000" dirty="0"/>
              <a:t>PA nonlinearity </a:t>
            </a:r>
          </a:p>
          <a:p>
            <a:pPr lvl="1"/>
            <a:r>
              <a:rPr lang="de-DE" sz="2000" dirty="0"/>
              <a:t>IQ imbalance</a:t>
            </a:r>
          </a:p>
          <a:p>
            <a:pPr lvl="1"/>
            <a:r>
              <a:rPr lang="de-DE" sz="2000" dirty="0"/>
              <a:t>Phase noise</a:t>
            </a:r>
          </a:p>
          <a:p>
            <a:pPr lvl="1"/>
            <a:r>
              <a:rPr lang="de-DE" sz="2000" dirty="0"/>
              <a:t>EVM degradation</a:t>
            </a:r>
          </a:p>
          <a:p>
            <a:pPr lvl="1"/>
            <a:r>
              <a:rPr lang="de-DE" sz="2000" dirty="0" smtClean="0"/>
              <a:t>Intermediate Frequency </a:t>
            </a:r>
            <a:r>
              <a:rPr lang="de-DE" sz="2000" dirty="0"/>
              <a:t>related issues for above 24GHz such as </a:t>
            </a:r>
            <a:r>
              <a:rPr lang="de-DE" sz="2000" dirty="0" smtClean="0"/>
              <a:t>emissions </a:t>
            </a:r>
            <a:r>
              <a:rPr lang="de-DE" sz="2000" dirty="0"/>
              <a:t>and blocking behavior.</a:t>
            </a:r>
          </a:p>
        </p:txBody>
      </p:sp>
    </p:spTree>
    <p:extLst>
      <p:ext uri="{BB962C8B-B14F-4D97-AF65-F5344CB8AC3E}">
        <p14:creationId xmlns:p14="http://schemas.microsoft.com/office/powerpoint/2010/main" val="51851107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14255</TotalTime>
  <Words>662</Words>
  <Application>Microsoft Office PowerPoint</Application>
  <PresentationFormat>On-screen Show (4:3)</PresentationFormat>
  <Paragraphs>65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宋体</vt:lpstr>
      <vt:lpstr>Arial</vt:lpstr>
      <vt:lpstr>Calibri</vt:lpstr>
      <vt:lpstr>Wingdings</vt:lpstr>
      <vt:lpstr>Office 主题</vt:lpstr>
      <vt:lpstr>Way Forward on UE RF Requirements</vt:lpstr>
      <vt:lpstr>Antenna Configurations</vt:lpstr>
      <vt:lpstr>Spherical coverage Requirement</vt:lpstr>
      <vt:lpstr>Tx Power Requirement</vt:lpstr>
      <vt:lpstr>Out of Band Blocking</vt:lpstr>
      <vt:lpstr>Out of Band Blocking</vt:lpstr>
      <vt:lpstr>Reference architecture (10.4.2.1)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simulation assumption for eMTC downlink demodulation performance</dc:title>
  <dc:creator>vgheorgh@qti.qualcomm.com</dc:creator>
  <cp:keywords>CTPClassification=CTP_PUBLIC:VisualMarkings=</cp:keywords>
  <cp:lastModifiedBy>Qualcomm User</cp:lastModifiedBy>
  <cp:revision>326</cp:revision>
  <dcterms:created xsi:type="dcterms:W3CDTF">2016-04-12T20:58:18Z</dcterms:created>
  <dcterms:modified xsi:type="dcterms:W3CDTF">2017-02-17T14:32:05Z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(3)kxazvPcNayzRb8MUY0EpLW6BQlB+vop3XPpB6J3yf86nTyKsEoSOXZDl3mJpiESjVTrUfzHi
14pToDkBdI3aAatL9UXechABScVviYGcZvk+ZyGDVDHfFjf7Zt/3ei1lhXHVtIgLBPp+ihx5
gKjdP2gDK0+a36PeUjmoMgAujumAZgTvYhsN0ksxHGJLnvQKqY6STQwuOqXTToB9dYV2Auil
G/D9QWG0yCTPv4uqCO</vt:lpwstr>
  </property>
  <property fmtid="{D5CDD505-2E9C-101B-9397-08002B2CF9AE}" pid="3" name="_2015_ms_pID_7253431">
    <vt:lpwstr>EKS7An8Emlbw3DBZkqFlGq/giqdpmdLKkNPXlbSzhHh5GI7QD2Fj5I
jl3iNaXVACGVYd/2UrmrkI5KXsBDcQLU7EiRqzaJrHX+5iBc1eckI2phaA8sFSyewY7/ElP9
7GFp5JbCvqqT5M/6BkqNvwnbtz5Z9H4MS2ZGBFq+Abn/70Z+Vqer+RujS3fu9mOhgbOB06wL
OiIkmQJsxQY3iicDsOXvWO788HBo6Z530t0R</vt:lpwstr>
  </property>
  <property fmtid="{D5CDD505-2E9C-101B-9397-08002B2CF9AE}" pid="4" name="_2015_ms_pID_7253432">
    <vt:lpwstr>u3oJM/cg43kHDcMrp8tiUH7p7kUsmvEhBPz6
7Fn+H1Jje42/Eud4fgfdxs6NfNt5sw==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1464005430</vt:lpwstr>
  </property>
  <property fmtid="{D5CDD505-2E9C-101B-9397-08002B2CF9AE}" pid="9" name="TitusGUID">
    <vt:lpwstr>349b3fce-f945-4121-b463-009aafb31443</vt:lpwstr>
  </property>
  <property fmtid="{D5CDD505-2E9C-101B-9397-08002B2CF9AE}" pid="10" name="CTP_TimeStamp">
    <vt:lpwstr>2016-08-24 16:27:19Z</vt:lpwstr>
  </property>
  <property fmtid="{D5CDD505-2E9C-101B-9397-08002B2CF9AE}" pid="11" name="CTP_BU">
    <vt:lpwstr>NA</vt:lpwstr>
  </property>
  <property fmtid="{D5CDD505-2E9C-101B-9397-08002B2CF9AE}" pid="12" name="CTP_IDSID">
    <vt:lpwstr>NA</vt:lpwstr>
  </property>
  <property fmtid="{D5CDD505-2E9C-101B-9397-08002B2CF9AE}" pid="13" name="CTP_WWID">
    <vt:lpwstr>NA</vt:lpwstr>
  </property>
  <property fmtid="{D5CDD505-2E9C-101B-9397-08002B2CF9AE}" pid="14" name="CTPClassification">
    <vt:lpwstr>CTP_PUBLIC</vt:lpwstr>
  </property>
  <property fmtid="{D5CDD505-2E9C-101B-9397-08002B2CF9AE}" pid="15" name="_NewReviewCycle">
    <vt:lpwstr/>
  </property>
</Properties>
</file>